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2" r:id="rId2"/>
    <p:sldId id="257" r:id="rId3"/>
    <p:sldId id="258" r:id="rId4"/>
    <p:sldId id="331" r:id="rId5"/>
    <p:sldId id="319" r:id="rId6"/>
    <p:sldId id="326" r:id="rId7"/>
    <p:sldId id="329" r:id="rId8"/>
    <p:sldId id="330" r:id="rId9"/>
    <p:sldId id="332" r:id="rId10"/>
    <p:sldId id="335" r:id="rId11"/>
    <p:sldId id="360" r:id="rId12"/>
    <p:sldId id="361" r:id="rId13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A23"/>
    <a:srgbClr val="29732D"/>
    <a:srgbClr val="142F50"/>
    <a:srgbClr val="E4E7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2" d="100"/>
          <a:sy n="62" d="100"/>
        </p:scale>
        <p:origin x="67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61701662292216E-2"/>
          <c:y val="3.6364124657565638E-2"/>
          <c:w val="0.93073829833770783"/>
          <c:h val="0.8307883467008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EU28 (Intra&amp;Extra)</c:v>
                </c:pt>
                <c:pt idx="1">
                  <c:v>Extra EU28</c:v>
                </c:pt>
                <c:pt idx="2">
                  <c:v>US</c:v>
                </c:pt>
                <c:pt idx="3">
                  <c:v>China</c:v>
                </c:pt>
                <c:pt idx="4">
                  <c:v>India</c:v>
                </c:pt>
                <c:pt idx="5">
                  <c:v>Singapore</c:v>
                </c:pt>
                <c:pt idx="6">
                  <c:v>Japan</c:v>
                </c:pt>
                <c:pt idx="7">
                  <c:v>Switzerland</c:v>
                </c:pt>
                <c:pt idx="8">
                  <c:v>Hong-Kong</c:v>
                </c:pt>
                <c:pt idx="9">
                  <c:v>South Korea</c:v>
                </c:pt>
                <c:pt idx="10">
                  <c:v>Canada</c:v>
                </c:pt>
                <c:pt idx="11">
                  <c:v>Thailand</c:v>
                </c:pt>
                <c:pt idx="12">
                  <c:v>UAE</c:v>
                </c:pt>
                <c:pt idx="13">
                  <c:v>Australia</c:v>
                </c:pt>
                <c:pt idx="14">
                  <c:v>Russia</c:v>
                </c:pt>
              </c:strCache>
            </c:strRef>
          </c:cat>
          <c:val>
            <c:numRef>
              <c:f>Sheet1!$B$2:$B$16</c:f>
              <c:numCache>
                <c:formatCode>0</c:formatCode>
                <c:ptCount val="15"/>
                <c:pt idx="0">
                  <c:v>2000</c:v>
                </c:pt>
                <c:pt idx="1">
                  <c:v>915</c:v>
                </c:pt>
                <c:pt idx="2">
                  <c:v>690</c:v>
                </c:pt>
                <c:pt idx="3">
                  <c:v>285</c:v>
                </c:pt>
                <c:pt idx="4">
                  <c:v>155</c:v>
                </c:pt>
                <c:pt idx="5">
                  <c:v>139</c:v>
                </c:pt>
                <c:pt idx="6">
                  <c:v>158</c:v>
                </c:pt>
                <c:pt idx="7">
                  <c:v>108</c:v>
                </c:pt>
                <c:pt idx="8">
                  <c:v>104</c:v>
                </c:pt>
                <c:pt idx="9">
                  <c:v>97</c:v>
                </c:pt>
                <c:pt idx="10">
                  <c:v>76</c:v>
                </c:pt>
                <c:pt idx="11">
                  <c:v>60</c:v>
                </c:pt>
                <c:pt idx="12">
                  <c:v>26</c:v>
                </c:pt>
                <c:pt idx="13">
                  <c:v>48</c:v>
                </c:pt>
                <c:pt idx="14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E5-4576-9874-098086510F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EU28 (Intra&amp;Extra)</c:v>
                </c:pt>
                <c:pt idx="1">
                  <c:v>Extra EU28</c:v>
                </c:pt>
                <c:pt idx="2">
                  <c:v>US</c:v>
                </c:pt>
                <c:pt idx="3">
                  <c:v>China</c:v>
                </c:pt>
                <c:pt idx="4">
                  <c:v>India</c:v>
                </c:pt>
                <c:pt idx="5">
                  <c:v>Singapore</c:v>
                </c:pt>
                <c:pt idx="6">
                  <c:v>Japan</c:v>
                </c:pt>
                <c:pt idx="7">
                  <c:v>Switzerland</c:v>
                </c:pt>
                <c:pt idx="8">
                  <c:v>Hong-Kong</c:v>
                </c:pt>
                <c:pt idx="9">
                  <c:v>South Korea</c:v>
                </c:pt>
                <c:pt idx="10">
                  <c:v>Canada</c:v>
                </c:pt>
                <c:pt idx="11">
                  <c:v>Thailand</c:v>
                </c:pt>
                <c:pt idx="12">
                  <c:v>UAE</c:v>
                </c:pt>
                <c:pt idx="13">
                  <c:v>Australia</c:v>
                </c:pt>
                <c:pt idx="14">
                  <c:v>Russia</c:v>
                </c:pt>
              </c:strCache>
            </c:strRef>
          </c:cat>
          <c:val>
            <c:numRef>
              <c:f>Sheet1!$C$2:$C$16</c:f>
              <c:numCache>
                <c:formatCode>0</c:formatCode>
                <c:ptCount val="15"/>
                <c:pt idx="0" formatCode="General">
                  <c:v>2045</c:v>
                </c:pt>
                <c:pt idx="1">
                  <c:v>917</c:v>
                </c:pt>
                <c:pt idx="2">
                  <c:v>733</c:v>
                </c:pt>
                <c:pt idx="3">
                  <c:v>207</c:v>
                </c:pt>
                <c:pt idx="4">
                  <c:v>161</c:v>
                </c:pt>
                <c:pt idx="5">
                  <c:v>149</c:v>
                </c:pt>
                <c:pt idx="6">
                  <c:v>169</c:v>
                </c:pt>
                <c:pt idx="7">
                  <c:v>112</c:v>
                </c:pt>
                <c:pt idx="8">
                  <c:v>98</c:v>
                </c:pt>
                <c:pt idx="9">
                  <c:v>92</c:v>
                </c:pt>
                <c:pt idx="10">
                  <c:v>80</c:v>
                </c:pt>
                <c:pt idx="11">
                  <c:v>66</c:v>
                </c:pt>
                <c:pt idx="12">
                  <c:v>63</c:v>
                </c:pt>
                <c:pt idx="13" formatCode="General">
                  <c:v>53</c:v>
                </c:pt>
                <c:pt idx="14" formatCode="General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E5-4576-9874-098086510F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EU28 (Intra&amp;Extra)</c:v>
                </c:pt>
                <c:pt idx="1">
                  <c:v>Extra EU28</c:v>
                </c:pt>
                <c:pt idx="2">
                  <c:v>US</c:v>
                </c:pt>
                <c:pt idx="3">
                  <c:v>China</c:v>
                </c:pt>
                <c:pt idx="4">
                  <c:v>India</c:v>
                </c:pt>
                <c:pt idx="5">
                  <c:v>Singapore</c:v>
                </c:pt>
                <c:pt idx="6">
                  <c:v>Japan</c:v>
                </c:pt>
                <c:pt idx="7">
                  <c:v>Switzerland</c:v>
                </c:pt>
                <c:pt idx="8">
                  <c:v>Hong-Kong</c:v>
                </c:pt>
                <c:pt idx="9">
                  <c:v>South Korea</c:v>
                </c:pt>
                <c:pt idx="10">
                  <c:v>Canada</c:v>
                </c:pt>
                <c:pt idx="11">
                  <c:v>Thailand</c:v>
                </c:pt>
                <c:pt idx="12">
                  <c:v>UAE</c:v>
                </c:pt>
                <c:pt idx="13">
                  <c:v>Australia</c:v>
                </c:pt>
                <c:pt idx="14">
                  <c:v>Russia</c:v>
                </c:pt>
              </c:strCache>
            </c:strRef>
          </c:cat>
          <c:val>
            <c:numRef>
              <c:f>Sheet1!$D$2:$D$16</c:f>
              <c:numCache>
                <c:formatCode>0</c:formatCode>
                <c:ptCount val="15"/>
                <c:pt idx="0" formatCode="General">
                  <c:v>2287</c:v>
                </c:pt>
                <c:pt idx="1">
                  <c:v>1009</c:v>
                </c:pt>
                <c:pt idx="2">
                  <c:v>762</c:v>
                </c:pt>
                <c:pt idx="3">
                  <c:v>226</c:v>
                </c:pt>
                <c:pt idx="4">
                  <c:v>180</c:v>
                </c:pt>
                <c:pt idx="5">
                  <c:v>164</c:v>
                </c:pt>
                <c:pt idx="6">
                  <c:v>183</c:v>
                </c:pt>
                <c:pt idx="7">
                  <c:v>119</c:v>
                </c:pt>
                <c:pt idx="8">
                  <c:v>104</c:v>
                </c:pt>
                <c:pt idx="9">
                  <c:v>86</c:v>
                </c:pt>
                <c:pt idx="10">
                  <c:v>86</c:v>
                </c:pt>
                <c:pt idx="11">
                  <c:v>75</c:v>
                </c:pt>
                <c:pt idx="12">
                  <c:v>70</c:v>
                </c:pt>
                <c:pt idx="13">
                  <c:v>64</c:v>
                </c:pt>
                <c:pt idx="1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E5-4576-9874-098086510FF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EU28 (Intra&amp;Extra)</c:v>
                </c:pt>
                <c:pt idx="1">
                  <c:v>Extra EU28</c:v>
                </c:pt>
                <c:pt idx="2">
                  <c:v>US</c:v>
                </c:pt>
                <c:pt idx="3">
                  <c:v>China</c:v>
                </c:pt>
                <c:pt idx="4">
                  <c:v>India</c:v>
                </c:pt>
                <c:pt idx="5">
                  <c:v>Singapore</c:v>
                </c:pt>
                <c:pt idx="6">
                  <c:v>Japan</c:v>
                </c:pt>
                <c:pt idx="7">
                  <c:v>Switzerland</c:v>
                </c:pt>
                <c:pt idx="8">
                  <c:v>Hong-Kong</c:v>
                </c:pt>
                <c:pt idx="9">
                  <c:v>South Korea</c:v>
                </c:pt>
                <c:pt idx="10">
                  <c:v>Canada</c:v>
                </c:pt>
                <c:pt idx="11">
                  <c:v>Thailand</c:v>
                </c:pt>
                <c:pt idx="12">
                  <c:v>UAE</c:v>
                </c:pt>
                <c:pt idx="13">
                  <c:v>Australia</c:v>
                </c:pt>
                <c:pt idx="14">
                  <c:v>Russia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2526</c:v>
                </c:pt>
                <c:pt idx="1">
                  <c:v>1089</c:v>
                </c:pt>
                <c:pt idx="2">
                  <c:v>808</c:v>
                </c:pt>
                <c:pt idx="3">
                  <c:v>265</c:v>
                </c:pt>
                <c:pt idx="4">
                  <c:v>204</c:v>
                </c:pt>
                <c:pt idx="5">
                  <c:v>184</c:v>
                </c:pt>
                <c:pt idx="6">
                  <c:v>187</c:v>
                </c:pt>
                <c:pt idx="7">
                  <c:v>123</c:v>
                </c:pt>
                <c:pt idx="8">
                  <c:v>114</c:v>
                </c:pt>
                <c:pt idx="9">
                  <c:v>95</c:v>
                </c:pt>
                <c:pt idx="10">
                  <c:v>92</c:v>
                </c:pt>
                <c:pt idx="11">
                  <c:v>84</c:v>
                </c:pt>
                <c:pt idx="12">
                  <c:v>71</c:v>
                </c:pt>
                <c:pt idx="13">
                  <c:v>68</c:v>
                </c:pt>
                <c:pt idx="14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F9-4D71-BBED-07CB26AD734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EU28 (Intra&amp;Extra)</c:v>
                </c:pt>
                <c:pt idx="1">
                  <c:v>Extra EU28</c:v>
                </c:pt>
                <c:pt idx="2">
                  <c:v>US</c:v>
                </c:pt>
                <c:pt idx="3">
                  <c:v>China</c:v>
                </c:pt>
                <c:pt idx="4">
                  <c:v>India</c:v>
                </c:pt>
                <c:pt idx="5">
                  <c:v>Singapore</c:v>
                </c:pt>
                <c:pt idx="6">
                  <c:v>Japan</c:v>
                </c:pt>
                <c:pt idx="7">
                  <c:v>Switzerland</c:v>
                </c:pt>
                <c:pt idx="8">
                  <c:v>Hong-Kong</c:v>
                </c:pt>
                <c:pt idx="9">
                  <c:v>South Korea</c:v>
                </c:pt>
                <c:pt idx="10">
                  <c:v>Canada</c:v>
                </c:pt>
                <c:pt idx="11">
                  <c:v>Thailand</c:v>
                </c:pt>
                <c:pt idx="12">
                  <c:v>UAE</c:v>
                </c:pt>
                <c:pt idx="13">
                  <c:v>Australia</c:v>
                </c:pt>
                <c:pt idx="14">
                  <c:v>Russia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0">
                  <c:v>3006</c:v>
                </c:pt>
                <c:pt idx="1">
                  <c:v>1535</c:v>
                </c:pt>
                <c:pt idx="2">
                  <c:v>853</c:v>
                </c:pt>
                <c:pt idx="3">
                  <c:v>282</c:v>
                </c:pt>
                <c:pt idx="4">
                  <c:v>214</c:v>
                </c:pt>
                <c:pt idx="5">
                  <c:v>205</c:v>
                </c:pt>
                <c:pt idx="6">
                  <c:v>201</c:v>
                </c:pt>
                <c:pt idx="7">
                  <c:v>120</c:v>
                </c:pt>
                <c:pt idx="8">
                  <c:v>101</c:v>
                </c:pt>
                <c:pt idx="9">
                  <c:v>101</c:v>
                </c:pt>
                <c:pt idx="10">
                  <c:v>99</c:v>
                </c:pt>
                <c:pt idx="11">
                  <c:v>82</c:v>
                </c:pt>
                <c:pt idx="12">
                  <c:v>72</c:v>
                </c:pt>
                <c:pt idx="13">
                  <c:v>69</c:v>
                </c:pt>
                <c:pt idx="14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1E-4B26-A13B-FC00CA2572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674464"/>
        <c:axId val="646671840"/>
      </c:barChart>
      <c:catAx>
        <c:axId val="6466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1840"/>
        <c:crosses val="autoZero"/>
        <c:auto val="1"/>
        <c:lblAlgn val="ctr"/>
        <c:lblOffset val="100"/>
        <c:noMultiLvlLbl val="0"/>
      </c:catAx>
      <c:valAx>
        <c:axId val="646671840"/>
        <c:scaling>
          <c:orientation val="minMax"/>
          <c:max val="2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667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46854779090113735"/>
          <c:y val="0.15429524238638637"/>
          <c:w val="0.45645220909886264"/>
          <c:h val="4.6961801336473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Foreign Direct Investment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215715223097109E-2"/>
          <c:y val="0.22177714485743377"/>
          <c:w val="0.87723228346456694"/>
          <c:h val="0.380058122090485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Inward Stocks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535231231659411E-2"/>
                  <c:y val="3.87324759799543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668253257666227E-2"/>
                      <c:h val="0.136414706269854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42E-4521-A24A-D974DD322814}"/>
                </c:ext>
              </c:extLst>
            </c:dLbl>
            <c:dLbl>
              <c:idx val="1"/>
              <c:layout>
                <c:manualLayout>
                  <c:x val="-8.5490321035959342E-4"/>
                  <c:y val="2.3239302601338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DF-4770-A53B-0EB03861A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26.4</c:v>
                </c:pt>
                <c:pt idx="1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2E-4521-A24A-D974DD3228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Outward Stocks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00133986561492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2E-4521-A24A-D974DD322814}"/>
                </c:ext>
              </c:extLst>
            </c:dLbl>
            <c:dLbl>
              <c:idx val="1"/>
              <c:layout>
                <c:manualLayout>
                  <c:x val="-1.3726959668683841E-2"/>
                  <c:y val="-6.19714736035679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DF-4770-A53B-0EB03861A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115.3</c:v>
                </c:pt>
                <c:pt idx="1">
                  <c:v>131.6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2E-4521-A24A-D974DD3228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1164131441025296E-3"/>
                  <c:y val="-1.54928684008919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2E-4521-A24A-D974DD322814}"/>
                </c:ext>
              </c:extLst>
            </c:dLbl>
            <c:dLbl>
              <c:idx val="1"/>
              <c:layout>
                <c:manualLayout>
                  <c:x val="-5.2491324134261337E-3"/>
                  <c:y val="-6.9717907804013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DF-4770-A53B-0EB03861A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88.9</c:v>
                </c:pt>
                <c:pt idx="1">
                  <c:v>112.1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2E-4521-A24A-D974DD32281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6069904"/>
        <c:axId val="616070560"/>
      </c:barChart>
      <c:catAx>
        <c:axId val="616069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70560"/>
        <c:crosses val="autoZero"/>
        <c:auto val="1"/>
        <c:lblAlgn val="ctr"/>
        <c:lblOffset val="100"/>
        <c:noMultiLvlLbl val="0"/>
      </c:catAx>
      <c:valAx>
        <c:axId val="616070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06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EU Exports to Japan- 2018 -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17963673460336"/>
          <c:y val="0.239382217320999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to Australia - 2017 -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C34-444A-839C-6CAAB5B58B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34-444A-839C-6CAAB5B58BCF}"/>
              </c:ext>
            </c:extLst>
          </c:dPt>
          <c:dLbls>
            <c:dLbl>
              <c:idx val="0"/>
              <c:layout>
                <c:manualLayout>
                  <c:x val="-0.309212531699535"/>
                  <c:y val="-7.76779954830726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34-444A-839C-6CAAB5B58BCF}"/>
                </c:ext>
              </c:extLst>
            </c:dLbl>
            <c:dLbl>
              <c:idx val="1"/>
              <c:layout>
                <c:manualLayout>
                  <c:x val="0.22225887649420056"/>
                  <c:y val="6.02126699159490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34-444A-839C-6CAAB5B58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EU Exports of Goods</c:v>
                </c:pt>
                <c:pt idx="1">
                  <c:v>EU 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57.8</c:v>
                </c:pt>
                <c:pt idx="1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34-444A-839C-6CAAB5B58B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Japan Exports to EU - 2018 - €Bio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625056275147954"/>
          <c:y val="0.26107689423397401"/>
          <c:w val="0.72632351194694844"/>
          <c:h val="0.577078954697575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Japan Exports to EU - 2018 - €Bio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C3-4803-A6C6-0B72B71CAD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C3-4803-A6C6-0B72B71CAD7B}"/>
              </c:ext>
            </c:extLst>
          </c:dPt>
          <c:dLbls>
            <c:dLbl>
              <c:idx val="0"/>
              <c:layout>
                <c:manualLayout>
                  <c:x val="-0.23904242216842486"/>
                  <c:y val="-0.141121199459111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C3-4803-A6C6-0B72B71CAD7B}"/>
                </c:ext>
              </c:extLst>
            </c:dLbl>
            <c:dLbl>
              <c:idx val="1"/>
              <c:layout>
                <c:manualLayout>
                  <c:x val="0.19252898195943965"/>
                  <c:y val="0.103890413116876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3-4803-A6C6-0B72B71CA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Exports of Goods</c:v>
                </c:pt>
                <c:pt idx="1">
                  <c:v>Exports of 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59.5</c:v>
                </c:pt>
                <c:pt idx="1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3-4803-A6C6-0B72B71CA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solidFill>
                  <a:schemeClr val="tx1"/>
                </a:solidFill>
              </a:rPr>
              <a:t>EU &amp; Japan</a:t>
            </a:r>
            <a:r>
              <a:rPr lang="en-US" sz="1800" b="0" baseline="0" dirty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Total volume of trade – 2018 – €Bio </a:t>
            </a:r>
          </a:p>
        </c:rich>
      </c:tx>
      <c:layout>
        <c:manualLayout>
          <c:xMode val="edge"/>
          <c:yMode val="edge"/>
          <c:x val="0.13516238979564327"/>
          <c:y val="5.49630795250843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55252194200645"/>
          <c:y val="0.25494296929970744"/>
          <c:w val="0.8316631594911752"/>
          <c:h val="0.5538450273201966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&amp; Australia Exports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B-4E6E-9906-DF91719EA4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B-4E6E-9906-DF91719EA430}"/>
              </c:ext>
            </c:extLst>
          </c:dPt>
          <c:dLbls>
            <c:dLbl>
              <c:idx val="0"/>
              <c:layout>
                <c:manualLayout>
                  <c:x val="-0.21931701592091266"/>
                  <c:y val="-0.14722704772093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92488181863324"/>
                      <c:h val="0.16925880339749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6B-4E6E-9906-DF91719EA430}"/>
                </c:ext>
              </c:extLst>
            </c:dLbl>
            <c:dLbl>
              <c:idx val="1"/>
              <c:layout>
                <c:manualLayout>
                  <c:x val="0.22519846665736504"/>
                  <c:y val="0.12643390884438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6B-4E6E-9906-DF91719EA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117.3</c:v>
                </c:pt>
                <c:pt idx="1">
                  <c:v>47.5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6B-4E6E-9906-DF91719EA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665192617463025"/>
          <c:w val="0.89827901950747868"/>
          <c:h val="7.20686052804168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0" i="0" baseline="0" dirty="0">
                <a:solidFill>
                  <a:schemeClr val="tx1"/>
                </a:solidFill>
                <a:effectLst/>
              </a:rPr>
              <a:t>(Mio € - 2010-2018)</a:t>
            </a:r>
            <a:endParaRPr lang="en-GB" b="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1166752153351496"/>
          <c:y val="7.334974298248704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7599352486988421E-2"/>
                  <c:y val="-4.5008184756117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4.4307194220760309E-3"/>
                  <c:y val="-5.8510640182952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1815251792202802E-2"/>
                  <c:y val="-6.3011458658564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2.2153597110380261E-2"/>
                  <c:y val="-4.950900323172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2.0676690636354918E-2"/>
                  <c:y val="-4.050736628050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3.6922661850633698E-2"/>
                  <c:y val="-7.201309560978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2.3630503584405497E-2"/>
                  <c:y val="-4.7258593993923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3756138567088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14491</c:v>
                </c:pt>
                <c:pt idx="1">
                  <c:v>16286</c:v>
                </c:pt>
                <c:pt idx="2">
                  <c:v>19028</c:v>
                </c:pt>
                <c:pt idx="3">
                  <c:v>20168</c:v>
                </c:pt>
                <c:pt idx="4">
                  <c:v>18786</c:v>
                </c:pt>
                <c:pt idx="5">
                  <c:v>22484</c:v>
                </c:pt>
                <c:pt idx="6">
                  <c:v>21807</c:v>
                </c:pt>
                <c:pt idx="7">
                  <c:v>23761</c:v>
                </c:pt>
                <c:pt idx="8">
                  <c:v>24391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716606936649662E-2"/>
                  <c:y val="-3.4005198609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5.9076002365961583E-3"/>
                  <c:y val="-5.0592617080486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2.0748199384827856E-2"/>
                  <c:y val="-4.191150170306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2.8136683526079526E-2"/>
                  <c:y val="-7.8505843524161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3.2267488666789503E-2"/>
                  <c:y val="-7.0278776612896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3.1105091077901437E-2"/>
                  <c:y val="-5.37613029446592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1.2791131959902698E-2"/>
                  <c:y val="-4.2371647052766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0"/>
                  <c:y val="-3.73213105047949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064979814642429E-2"/>
                      <c:h val="6.32139954899672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Sheet1!$C$2:$C$10</c:f>
              <c:numCache>
                <c:formatCode>#,##0</c:formatCode>
                <c:ptCount val="9"/>
                <c:pt idx="0">
                  <c:v>7497</c:v>
                </c:pt>
                <c:pt idx="1">
                  <c:v>7809</c:v>
                </c:pt>
                <c:pt idx="2">
                  <c:v>8512</c:v>
                </c:pt>
                <c:pt idx="3">
                  <c:v>8098</c:v>
                </c:pt>
                <c:pt idx="4">
                  <c:v>8000</c:v>
                </c:pt>
                <c:pt idx="5">
                  <c:v>10396</c:v>
                </c:pt>
                <c:pt idx="6">
                  <c:v>9006</c:v>
                </c:pt>
                <c:pt idx="7">
                  <c:v>9670</c:v>
                </c:pt>
                <c:pt idx="8">
                  <c:v>10138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 Exports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252160267891503E-2"/>
                  <c:y val="2.8220102915394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2.0319272018631169E-2"/>
                  <c:y val="3.5827828073303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-1.1815200473192369E-2"/>
                  <c:y val="3.8575998330808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-2.8394194873122922E-2"/>
                  <c:y val="3.93726577805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4.0613921658784843E-2"/>
                  <c:y val="3.12472902739803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91608140102978E-2"/>
                      <c:h val="6.2568081866242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-3.1801489404907547E-2"/>
                  <c:y val="2.606925788733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-3.1015011904505011E-2"/>
                  <c:y val="1.4618125086372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150572932928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5624</c:v>
                </c:pt>
                <c:pt idx="1">
                  <c:v>6254</c:v>
                </c:pt>
                <c:pt idx="2">
                  <c:v>7183</c:v>
                </c:pt>
                <c:pt idx="3">
                  <c:v>8018</c:v>
                </c:pt>
                <c:pt idx="4">
                  <c:v>6179</c:v>
                </c:pt>
                <c:pt idx="5">
                  <c:v>8391</c:v>
                </c:pt>
                <c:pt idx="6">
                  <c:v>7554</c:v>
                </c:pt>
                <c:pt idx="7">
                  <c:v>7480</c:v>
                </c:pt>
                <c:pt idx="8">
                  <c:v>7425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 Imports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6216486591316658E-3"/>
                  <c:y val="2.5810140336710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15-4569-AF63-657003378641}"/>
                </c:ext>
              </c:extLst>
            </c:dLbl>
            <c:dLbl>
              <c:idx val="1"/>
              <c:layout>
                <c:manualLayout>
                  <c:x val="-4.2162364943488006E-3"/>
                  <c:y val="2.365929530865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15-4569-AF63-657003378641}"/>
                </c:ext>
              </c:extLst>
            </c:dLbl>
            <c:dLbl>
              <c:idx val="2"/>
              <c:layout>
                <c:manualLayout>
                  <c:x val="-2.8108243295658329E-3"/>
                  <c:y val="3.0111830392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15-4569-AF63-657003378641}"/>
                </c:ext>
              </c:extLst>
            </c:dLbl>
            <c:dLbl>
              <c:idx val="3"/>
              <c:layout>
                <c:manualLayout>
                  <c:x val="-1.4054121647830195E-3"/>
                  <c:y val="2.150845028059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15-4569-AF63-657003378641}"/>
                </c:ext>
              </c:extLst>
            </c:dLbl>
            <c:dLbl>
              <c:idx val="4"/>
              <c:layout>
                <c:manualLayout>
                  <c:x val="0"/>
                  <c:y val="2.3659295308651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15-4569-AF63-657003378641}"/>
                </c:ext>
              </c:extLst>
            </c:dLbl>
            <c:dLbl>
              <c:idx val="5"/>
              <c:layout>
                <c:manualLayout>
                  <c:x val="-1.030623681654755E-16"/>
                  <c:y val="5.162028067342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15-4569-AF63-657003378641}"/>
                </c:ext>
              </c:extLst>
            </c:dLbl>
            <c:dLbl>
              <c:idx val="6"/>
              <c:layout>
                <c:manualLayout>
                  <c:x val="-1.4054121647829165E-2"/>
                  <c:y val="3.871521050506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15-4569-AF63-657003378641}"/>
                </c:ext>
              </c:extLst>
            </c:dLbl>
            <c:dLbl>
              <c:idx val="7"/>
              <c:layout>
                <c:manualLayout>
                  <c:x val="2.8108243295658329E-3"/>
                  <c:y val="2.3659295308651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15-4569-AF63-657003378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Sheet1!$E$2:$E$10</c:f>
              <c:numCache>
                <c:formatCode>#,##0</c:formatCode>
                <c:ptCount val="9"/>
                <c:pt idx="0">
                  <c:v>2724</c:v>
                </c:pt>
                <c:pt idx="1">
                  <c:v>2635</c:v>
                </c:pt>
                <c:pt idx="2">
                  <c:v>2866</c:v>
                </c:pt>
                <c:pt idx="3">
                  <c:v>2981</c:v>
                </c:pt>
                <c:pt idx="4">
                  <c:v>3069</c:v>
                </c:pt>
                <c:pt idx="5">
                  <c:v>4082</c:v>
                </c:pt>
                <c:pt idx="6">
                  <c:v>3243</c:v>
                </c:pt>
                <c:pt idx="7">
                  <c:v>3435</c:v>
                </c:pt>
                <c:pt idx="8">
                  <c:v>3100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15-4569-AF63-657003378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64107616160563"/>
          <c:y val="1.7359208796999009E-2"/>
          <c:w val="0.8533589238383944"/>
          <c:h val="0.59052670025716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464</c:v>
                </c:pt>
                <c:pt idx="1">
                  <c:v>415</c:v>
                </c:pt>
                <c:pt idx="2">
                  <c:v>4713</c:v>
                </c:pt>
                <c:pt idx="3">
                  <c:v>4335</c:v>
                </c:pt>
                <c:pt idx="4">
                  <c:v>79</c:v>
                </c:pt>
                <c:pt idx="5">
                  <c:v>1047</c:v>
                </c:pt>
                <c:pt idx="6">
                  <c:v>7942</c:v>
                </c:pt>
                <c:pt idx="7">
                  <c:v>3093</c:v>
                </c:pt>
                <c:pt idx="8">
                  <c:v>5395</c:v>
                </c:pt>
                <c:pt idx="9">
                  <c:v>7701</c:v>
                </c:pt>
                <c:pt idx="10">
                  <c:v>295</c:v>
                </c:pt>
                <c:pt idx="11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87-4746-8D20-B17480591A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Manufacturing services on physical input …</c:v>
                </c:pt>
                <c:pt idx="1">
                  <c:v>Maintenance and repair services</c:v>
                </c:pt>
                <c:pt idx="2">
                  <c:v>Transport</c:v>
                </c:pt>
                <c:pt idx="3">
                  <c:v>Travel</c:v>
                </c:pt>
                <c:pt idx="4">
                  <c:v>Construction</c:v>
                </c:pt>
                <c:pt idx="5">
                  <c:v>Insurance &amp; pensions services</c:v>
                </c:pt>
                <c:pt idx="6">
                  <c:v>Financial services</c:v>
                </c:pt>
                <c:pt idx="7">
                  <c:v>Intellectual property</c:v>
                </c:pt>
                <c:pt idx="8">
                  <c:v>Telecommunications, computer and information services</c:v>
                </c:pt>
                <c:pt idx="9">
                  <c:v>Other business services</c:v>
                </c:pt>
                <c:pt idx="10">
                  <c:v>Personal, cultural and recreational services</c:v>
                </c:pt>
                <c:pt idx="11">
                  <c:v>Government goods and services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111</c:v>
                </c:pt>
                <c:pt idx="1">
                  <c:v>367</c:v>
                </c:pt>
                <c:pt idx="2">
                  <c:v>4658</c:v>
                </c:pt>
                <c:pt idx="3">
                  <c:v>1867</c:v>
                </c:pt>
                <c:pt idx="4">
                  <c:v>22</c:v>
                </c:pt>
                <c:pt idx="5">
                  <c:v>249</c:v>
                </c:pt>
                <c:pt idx="6">
                  <c:v>2755</c:v>
                </c:pt>
                <c:pt idx="7">
                  <c:v>3667</c:v>
                </c:pt>
                <c:pt idx="8">
                  <c:v>748</c:v>
                </c:pt>
                <c:pt idx="9">
                  <c:v>6468</c:v>
                </c:pt>
                <c:pt idx="10">
                  <c:v>30</c:v>
                </c:pt>
                <c:pt idx="1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87-4746-8D20-B17480591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717128"/>
        <c:axId val="430716472"/>
      </c:barChart>
      <c:catAx>
        <c:axId val="430717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6472"/>
        <c:crosses val="autoZero"/>
        <c:auto val="1"/>
        <c:lblAlgn val="ctr"/>
        <c:lblOffset val="100"/>
        <c:noMultiLvlLbl val="0"/>
      </c:catAx>
      <c:valAx>
        <c:axId val="430716472"/>
        <c:scaling>
          <c:orientation val="minMax"/>
          <c:max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717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EU27 FDI with Japan – Stocks - 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- 2013-2018</a:t>
            </a:r>
            <a:endParaRPr lang="en-GB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9880307575005576"/>
          <c:y val="1.35024927785801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012115316834679E-2"/>
          <c:y val="0.13924025802688592"/>
          <c:w val="0.91854109364305514"/>
          <c:h val="0.7447373733541801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495457586154825E-2"/>
                  <c:y val="-4.7166981446506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4.7140511890948866E-2"/>
                  <c:y val="-1.0146442061993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3.596881312942684E-2"/>
                  <c:y val="-1.6485494667259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2.0795230894279253E-2"/>
                  <c:y val="-2.7142296689256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5.7646244478640153E-3"/>
                  <c:y val="-1.8598627930230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-8.8242177968338392E-4"/>
                  <c:y val="-1.6302355293856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-3.1015035954532321E-2"/>
                  <c:y val="-5.851064018295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150572932928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2.8108243295659357E-3"/>
                  <c:y val="-4.8501555382735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97-48EA-874D-9C92A31DC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-34636</c:v>
                </c:pt>
                <c:pt idx="1">
                  <c:v>-47027</c:v>
                </c:pt>
                <c:pt idx="2">
                  <c:v>-70423</c:v>
                </c:pt>
                <c:pt idx="3">
                  <c:v>-83024</c:v>
                </c:pt>
                <c:pt idx="4">
                  <c:v>-79881</c:v>
                </c:pt>
                <c:pt idx="5">
                  <c:v>-87117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Outward FDI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6356026313299568E-2"/>
                  <c:y val="4.5381068770136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411E-2"/>
                  <c:y val="4.290165676035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1.3220612637975233E-2"/>
                  <c:y val="5.16286384846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4.1829381856571604E-2"/>
                  <c:y val="4.9698644595044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4.4568718291771309E-2"/>
                  <c:y val="4.7677341406510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5.0976733788930438E-2"/>
                  <c:y val="4.0422244750583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1.4495332537670959E-2"/>
                  <c:y val="4.2001515414276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213156760447495E-2"/>
                      <c:h val="4.53613216417687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8.5754487774296409E-3"/>
                  <c:y val="3.507096772445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75848</c:v>
                </c:pt>
                <c:pt idx="1">
                  <c:v>68050</c:v>
                </c:pt>
                <c:pt idx="2">
                  <c:v>79950</c:v>
                </c:pt>
                <c:pt idx="3">
                  <c:v>98312</c:v>
                </c:pt>
                <c:pt idx="4">
                  <c:v>97541</c:v>
                </c:pt>
                <c:pt idx="5">
                  <c:v>104847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1662735385788404E-2"/>
                  <c:y val="-6.41170078324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4015843532254487E-2"/>
                  <c:y val="-5.484060798800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4.6045618350920352E-2"/>
                  <c:y val="-5.0568686812576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4.9217865997823372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5.3348671138533352E-2"/>
                  <c:y val="-5.0706171536495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4.075695277870478E-2"/>
                  <c:y val="-4.9836129318964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8953371854906134E-2"/>
                  <c:y val="-6.28046748193290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834805419579161E-2"/>
                      <c:h val="7.11714619784793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1.2648709483046248E-2"/>
                  <c:y val="-4.59246906170317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36236505414986"/>
                      <c:h val="6.3214012806165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0"/>
                  <c:y val="-3.3069242306410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97-48EA-874D-9C92A31DC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110484</c:v>
                </c:pt>
                <c:pt idx="1">
                  <c:v>115077</c:v>
                </c:pt>
                <c:pt idx="2">
                  <c:v>150373</c:v>
                </c:pt>
                <c:pt idx="3">
                  <c:v>181336</c:v>
                </c:pt>
                <c:pt idx="4">
                  <c:v>177422</c:v>
                </c:pt>
                <c:pt idx="5">
                  <c:v>191964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200000"/>
          <c:min val="-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626218461914709"/>
          <c:y val="0.93881044467281416"/>
          <c:w val="0.50747563076170576"/>
          <c:h val="6.11895553271858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Evolution of EU27 </a:t>
            </a:r>
            <a:r>
              <a:rPr lang="en-GB" sz="1800" b="1" i="0" baseline="0" dirty="0">
                <a:solidFill>
                  <a:srgbClr val="FF0000"/>
                </a:solidFill>
                <a:effectLst/>
              </a:rPr>
              <a:t>&amp; UK </a:t>
            </a:r>
            <a:r>
              <a:rPr lang="en-GB" sz="1800" b="1" i="0" baseline="0" dirty="0">
                <a:solidFill>
                  <a:schemeClr val="tx1"/>
                </a:solidFill>
                <a:effectLst/>
              </a:rPr>
              <a:t>FDI with Japan – Stocks - </a:t>
            </a:r>
          </a:p>
          <a:p>
            <a:pPr>
              <a:defRPr/>
            </a:pPr>
            <a:r>
              <a:rPr lang="en-GB" sz="1800" b="1" i="0" baseline="0" dirty="0">
                <a:solidFill>
                  <a:schemeClr val="tx1"/>
                </a:solidFill>
                <a:effectLst/>
              </a:rPr>
              <a:t>Mio € - 2013-2018</a:t>
            </a:r>
            <a:endParaRPr lang="en-GB" b="1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9880307575005576"/>
          <c:y val="1.350249277858016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012115316834679E-2"/>
          <c:y val="0.13924025802688592"/>
          <c:w val="0.91854109364305514"/>
          <c:h val="0.74473737335418011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EU27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495457586154825E-2"/>
                  <c:y val="-4.7166981446506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C7-44A1-9265-1B8A74DEC1C3}"/>
                </c:ext>
              </c:extLst>
            </c:dLbl>
            <c:dLbl>
              <c:idx val="1"/>
              <c:layout>
                <c:manualLayout>
                  <c:x val="-1.7508447689065284E-2"/>
                  <c:y val="-3.53242000888790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7-44A1-9265-1B8A74DEC1C3}"/>
                </c:ext>
              </c:extLst>
            </c:dLbl>
            <c:dLbl>
              <c:idx val="2"/>
              <c:layout>
                <c:manualLayout>
                  <c:x val="-3.0085558615370281E-2"/>
                  <c:y val="-9.87147261415398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7-44A1-9265-1B8A74DEC1C3}"/>
                </c:ext>
              </c:extLst>
            </c:dLbl>
            <c:dLbl>
              <c:idx val="3"/>
              <c:layout>
                <c:manualLayout>
                  <c:x val="-4.1042904356169065E-2"/>
                  <c:y val="1.0336351516498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7-44A1-9265-1B8A74DEC1C3}"/>
                </c:ext>
              </c:extLst>
            </c:dLbl>
            <c:dLbl>
              <c:idx val="4"/>
              <c:layout>
                <c:manualLayout>
                  <c:x val="-4.0732607056166055E-3"/>
                  <c:y val="1.24309104543955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C7-44A1-9265-1B8A74DEC1C3}"/>
                </c:ext>
              </c:extLst>
            </c:dLbl>
            <c:dLbl>
              <c:idx val="5"/>
              <c:layout>
                <c:manualLayout>
                  <c:x val="-9.3148947683808821E-3"/>
                  <c:y val="3.0553854449776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C7-44A1-9265-1B8A74DEC1C3}"/>
                </c:ext>
              </c:extLst>
            </c:dLbl>
            <c:dLbl>
              <c:idx val="6"/>
              <c:layout>
                <c:manualLayout>
                  <c:x val="-3.1015035954532321E-2"/>
                  <c:y val="-5.851064018295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BAE-4E0C-A61C-6E8E17DD531A}"/>
                </c:ext>
              </c:extLst>
            </c:dLbl>
            <c:dLbl>
              <c:idx val="7"/>
              <c:layout>
                <c:manualLayout>
                  <c:x val="-2.9538129480506871E-3"/>
                  <c:y val="-3.150572932928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E-4E0C-A61C-6E8E17DD531A}"/>
                </c:ext>
              </c:extLst>
            </c:dLbl>
            <c:dLbl>
              <c:idx val="8"/>
              <c:layout>
                <c:manualLayout>
                  <c:x val="-2.8108243295659357E-3"/>
                  <c:y val="-4.8501555382735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397-48EA-874D-9C92A31DC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-34636</c:v>
                </c:pt>
                <c:pt idx="1">
                  <c:v>-47027</c:v>
                </c:pt>
                <c:pt idx="2">
                  <c:v>-70423</c:v>
                </c:pt>
                <c:pt idx="3">
                  <c:v>-83024</c:v>
                </c:pt>
                <c:pt idx="4">
                  <c:v>-79881</c:v>
                </c:pt>
                <c:pt idx="5">
                  <c:v>-87117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28-427B-8189-1F796738D40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UK Balance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9.8378851534803632E-3"/>
                  <c:y val="-4.30169005611842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B38-4E80-9541-5A4B55AEF2EE}"/>
                </c:ext>
              </c:extLst>
            </c:dLbl>
            <c:dLbl>
              <c:idx val="2"/>
              <c:layout>
                <c:manualLayout>
                  <c:x val="1.4054121647829165E-2"/>
                  <c:y val="-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B38-4E80-9541-5A4B55AEF2EE}"/>
                </c:ext>
              </c:extLst>
            </c:dLbl>
            <c:dLbl>
              <c:idx val="3"/>
              <c:layout>
                <c:manualLayout>
                  <c:x val="1.1243297318263332E-2"/>
                  <c:y val="-2.15084502805905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B38-4E80-9541-5A4B55AEF2EE}"/>
                </c:ext>
              </c:extLst>
            </c:dLbl>
            <c:dLbl>
              <c:idx val="4"/>
              <c:layout>
                <c:manualLayout>
                  <c:x val="2.2486594636526559E-2"/>
                  <c:y val="4.30169005611842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B38-4E80-9541-5A4B55AEF2EE}"/>
                </c:ext>
              </c:extLst>
            </c:dLbl>
            <c:dLbl>
              <c:idx val="5"/>
              <c:layout>
                <c:manualLayout>
                  <c:x val="1.2648709483046144E-2"/>
                  <c:y val="-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B38-4E80-9541-5A4B55AEF2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Sheet1!$G$2:$G$7</c:f>
              <c:numCache>
                <c:formatCode>#,##0</c:formatCode>
                <c:ptCount val="6"/>
                <c:pt idx="0">
                  <c:v>-35180</c:v>
                </c:pt>
                <c:pt idx="1">
                  <c:v>-43832</c:v>
                </c:pt>
                <c:pt idx="2">
                  <c:v>-50090</c:v>
                </c:pt>
                <c:pt idx="3">
                  <c:v>-49161</c:v>
                </c:pt>
                <c:pt idx="4">
                  <c:v>-82138</c:v>
                </c:pt>
                <c:pt idx="5">
                  <c:v>-95506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38-4E80-9541-5A4B55AEF2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670944"/>
        <c:axId val="401672584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Outward FDI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7275093938523734E-2"/>
                  <c:y val="3.4933618486833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3A-4F03-8CB1-C694181CFEFF}"/>
                </c:ext>
              </c:extLst>
            </c:dLbl>
            <c:dLbl>
              <c:idx val="1"/>
              <c:layout>
                <c:manualLayout>
                  <c:x val="-3.3944355637888411E-2"/>
                  <c:y val="-3.8669140928785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2A-4DB6-B48A-9E64466B3767}"/>
                </c:ext>
              </c:extLst>
            </c:dLbl>
            <c:dLbl>
              <c:idx val="2"/>
              <c:layout>
                <c:manualLayout>
                  <c:x val="-2.8680146450587366E-2"/>
                  <c:y val="-2.553292689701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2A-4DB6-B48A-9E64466B3767}"/>
                </c:ext>
              </c:extLst>
            </c:dLbl>
            <c:dLbl>
              <c:idx val="3"/>
              <c:layout>
                <c:manualLayout>
                  <c:x val="-4.1829381856571604E-2"/>
                  <c:y val="-1.8644456171536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2A-4DB6-B48A-9E64466B3767}"/>
                </c:ext>
              </c:extLst>
            </c:dLbl>
            <c:dLbl>
              <c:idx val="4"/>
              <c:layout>
                <c:manualLayout>
                  <c:x val="-6.4244488598732136E-2"/>
                  <c:y val="-5.814423397400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C2-45EE-AC2B-EB69446A1D6C}"/>
                </c:ext>
              </c:extLst>
            </c:dLbl>
            <c:dLbl>
              <c:idx val="5"/>
              <c:layout>
                <c:manualLayout>
                  <c:x val="-5.0976733788930438E-2"/>
                  <c:y val="-6.5399330629930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3A-4F03-8CB1-C694181CFEFF}"/>
                </c:ext>
              </c:extLst>
            </c:dLbl>
            <c:dLbl>
              <c:idx val="6"/>
              <c:layout>
                <c:manualLayout>
                  <c:x val="-1.4495332537670959E-2"/>
                  <c:y val="4.2001515414276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213156760447495E-2"/>
                      <c:h val="4.53613216417687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BAE-4E0C-A61C-6E8E17DD531A}"/>
                </c:ext>
              </c:extLst>
            </c:dLbl>
            <c:dLbl>
              <c:idx val="7"/>
              <c:layout>
                <c:manualLayout>
                  <c:x val="-8.5754487774296409E-3"/>
                  <c:y val="3.507096772445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AE-4E0C-A61C-6E8E17DD53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75848</c:v>
                </c:pt>
                <c:pt idx="1">
                  <c:v>68050</c:v>
                </c:pt>
                <c:pt idx="2">
                  <c:v>79950</c:v>
                </c:pt>
                <c:pt idx="3">
                  <c:v>98312</c:v>
                </c:pt>
                <c:pt idx="4">
                  <c:v>97541</c:v>
                </c:pt>
                <c:pt idx="5">
                  <c:v>104847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28-427B-8189-1F796738D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Inward FDI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1662735385788404E-2"/>
                  <c:y val="-6.411700783246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28-427B-8189-1F796738D40D}"/>
                </c:ext>
              </c:extLst>
            </c:dLbl>
            <c:dLbl>
              <c:idx val="1"/>
              <c:layout>
                <c:manualLayout>
                  <c:x val="-3.4015843532254487E-2"/>
                  <c:y val="-5.484060798800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28-427B-8189-1F796738D40D}"/>
                </c:ext>
              </c:extLst>
            </c:dLbl>
            <c:dLbl>
              <c:idx val="2"/>
              <c:layout>
                <c:manualLayout>
                  <c:x val="-4.6045618350920352E-2"/>
                  <c:y val="-5.0568686812576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28-427B-8189-1F796738D40D}"/>
                </c:ext>
              </c:extLst>
            </c:dLbl>
            <c:dLbl>
              <c:idx val="3"/>
              <c:layout>
                <c:manualLayout>
                  <c:x val="-4.9217865997823372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28-427B-8189-1F796738D40D}"/>
                </c:ext>
              </c:extLst>
            </c:dLbl>
            <c:dLbl>
              <c:idx val="4"/>
              <c:layout>
                <c:manualLayout>
                  <c:x val="-5.3348671138533352E-2"/>
                  <c:y val="-5.0706171536495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28-427B-8189-1F796738D40D}"/>
                </c:ext>
              </c:extLst>
            </c:dLbl>
            <c:dLbl>
              <c:idx val="5"/>
              <c:layout>
                <c:manualLayout>
                  <c:x val="-4.075695277870478E-2"/>
                  <c:y val="-4.9836129318964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28-427B-8189-1F796738D40D}"/>
                </c:ext>
              </c:extLst>
            </c:dLbl>
            <c:dLbl>
              <c:idx val="6"/>
              <c:layout>
                <c:manualLayout>
                  <c:x val="-2.8953371854906134E-2"/>
                  <c:y val="-6.28046748193290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834805419579161E-2"/>
                      <c:h val="7.11714619784793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C28-427B-8189-1F796738D40D}"/>
                </c:ext>
              </c:extLst>
            </c:dLbl>
            <c:dLbl>
              <c:idx val="7"/>
              <c:layout>
                <c:manualLayout>
                  <c:x val="-1.2648709483046248E-2"/>
                  <c:y val="-4.59246906170317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36236505414986"/>
                      <c:h val="6.32140128061651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AE-4E0C-A61C-6E8E17DD531A}"/>
                </c:ext>
              </c:extLst>
            </c:dLbl>
            <c:dLbl>
              <c:idx val="8"/>
              <c:layout>
                <c:manualLayout>
                  <c:x val="0"/>
                  <c:y val="-3.3069242306410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397-48EA-874D-9C92A31DC1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110484</c:v>
                </c:pt>
                <c:pt idx="1">
                  <c:v>115077</c:v>
                </c:pt>
                <c:pt idx="2">
                  <c:v>150373</c:v>
                </c:pt>
                <c:pt idx="3">
                  <c:v>181336</c:v>
                </c:pt>
                <c:pt idx="4">
                  <c:v>177422</c:v>
                </c:pt>
                <c:pt idx="5">
                  <c:v>191964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28-427B-8189-1F796738D4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UK Outward FDI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1.1023080768803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B38-4E80-9541-5A4B55AEF2EE}"/>
                </c:ext>
              </c:extLst>
            </c:dLbl>
            <c:dLbl>
              <c:idx val="1"/>
              <c:layout>
                <c:manualLayout>
                  <c:x val="-9.8378851534804655E-3"/>
                  <c:y val="-1.1023080768803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B38-4E80-9541-5A4B55AEF2EE}"/>
                </c:ext>
              </c:extLst>
            </c:dLbl>
            <c:dLbl>
              <c:idx val="2"/>
              <c:layout>
                <c:manualLayout>
                  <c:x val="-5.6216486591316658E-3"/>
                  <c:y val="-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B38-4E80-9541-5A4B55AEF2EE}"/>
                </c:ext>
              </c:extLst>
            </c:dLbl>
            <c:dLbl>
              <c:idx val="3"/>
              <c:layout>
                <c:manualLayout>
                  <c:x val="-2.5297418966092597E-2"/>
                  <c:y val="-2.4250777691367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B38-4E80-9541-5A4B55AEF2EE}"/>
                </c:ext>
              </c:extLst>
            </c:dLbl>
            <c:dLbl>
              <c:idx val="4"/>
              <c:layout>
                <c:manualLayout>
                  <c:x val="-3.6540716284355824E-2"/>
                  <c:y val="-2.4250777691367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B38-4E80-9541-5A4B55AEF2EE}"/>
                </c:ext>
              </c:extLst>
            </c:dLbl>
            <c:dLbl>
              <c:idx val="5"/>
              <c:layout>
                <c:manualLayout>
                  <c:x val="-2.5297418966092597E-2"/>
                  <c:y val="-1.763692923008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B38-4E80-9541-5A4B55AEF2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Sheet1!$E$2:$E$7</c:f>
              <c:numCache>
                <c:formatCode>#,##0</c:formatCode>
                <c:ptCount val="6"/>
                <c:pt idx="0">
                  <c:v>5768</c:v>
                </c:pt>
                <c:pt idx="1">
                  <c:v>5252</c:v>
                </c:pt>
                <c:pt idx="2">
                  <c:v>6126</c:v>
                </c:pt>
                <c:pt idx="3">
                  <c:v>5137</c:v>
                </c:pt>
                <c:pt idx="4">
                  <c:v>5463</c:v>
                </c:pt>
                <c:pt idx="5">
                  <c:v>7866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38-4E80-9541-5A4B55AEF2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UK Inward FDI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2.2046161537606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38-4E80-9541-5A4B55AEF2EE}"/>
                </c:ext>
              </c:extLst>
            </c:dLbl>
            <c:dLbl>
              <c:idx val="1"/>
              <c:layout>
                <c:manualLayout>
                  <c:x val="-1.4054121647829165E-3"/>
                  <c:y val="2.8660009998889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38-4E80-9541-5A4B55AEF2EE}"/>
                </c:ext>
              </c:extLst>
            </c:dLbl>
            <c:dLbl>
              <c:idx val="2"/>
              <c:layout>
                <c:manualLayout>
                  <c:x val="1.4054121647829165E-3"/>
                  <c:y val="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B38-4E80-9541-5A4B55AEF2EE}"/>
                </c:ext>
              </c:extLst>
            </c:dLbl>
            <c:dLbl>
              <c:idx val="3"/>
              <c:layout>
                <c:manualLayout>
                  <c:x val="-3.3729891954789995E-2"/>
                  <c:y val="3.0864626152649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B38-4E80-9541-5A4B55AEF2EE}"/>
                </c:ext>
              </c:extLst>
            </c:dLbl>
            <c:dLbl>
              <c:idx val="4"/>
              <c:layout>
                <c:manualLayout>
                  <c:x val="-2.1081182471743745E-2"/>
                  <c:y val="3.0864626152649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B38-4E80-9541-5A4B55AEF2EE}"/>
                </c:ext>
              </c:extLst>
            </c:dLbl>
            <c:dLbl>
              <c:idx val="5"/>
              <c:layout>
                <c:manualLayout>
                  <c:x val="-2.5297418966092597E-2"/>
                  <c:y val="2.6455393845128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B38-4E80-9541-5A4B55AEF2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Sheet1!$F$2:$F$7</c:f>
              <c:numCache>
                <c:formatCode>#,##0</c:formatCode>
                <c:ptCount val="6"/>
                <c:pt idx="0">
                  <c:v>40948</c:v>
                </c:pt>
                <c:pt idx="1">
                  <c:v>49084</c:v>
                </c:pt>
                <c:pt idx="2">
                  <c:v>56216</c:v>
                </c:pt>
                <c:pt idx="3">
                  <c:v>54298</c:v>
                </c:pt>
                <c:pt idx="4">
                  <c:v>87601</c:v>
                </c:pt>
                <c:pt idx="5">
                  <c:v>103372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38-4E80-9541-5A4B55AEF2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1670944"/>
        <c:axId val="401672584"/>
      </c:lineChart>
      <c:catAx>
        <c:axId val="40167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2584"/>
        <c:crosses val="autoZero"/>
        <c:auto val="1"/>
        <c:lblAlgn val="ctr"/>
        <c:lblOffset val="100"/>
        <c:noMultiLvlLbl val="0"/>
      </c:catAx>
      <c:valAx>
        <c:axId val="401672584"/>
        <c:scaling>
          <c:orientation val="minMax"/>
          <c:max val="200000"/>
          <c:min val="-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6709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626218461914709"/>
          <c:y val="0.93881044467281416"/>
          <c:w val="0.67135266494365353"/>
          <c:h val="6.1189508753769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616141732283459E-2"/>
          <c:y val="0.14771305740931137"/>
          <c:w val="0.90526546178064693"/>
          <c:h val="0.77027861917156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EU27 Exports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United Kingdom</c:v>
                </c:pt>
                <c:pt idx="1">
                  <c:v>United States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Russia</c:v>
                </c:pt>
                <c:pt idx="7">
                  <c:v>Canada</c:v>
                </c:pt>
                <c:pt idx="8">
                  <c:v>Australia</c:v>
                </c:pt>
                <c:pt idx="9">
                  <c:v>India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207.8</c:v>
                </c:pt>
                <c:pt idx="1">
                  <c:v>179.4</c:v>
                </c:pt>
                <c:pt idx="2">
                  <c:v>105.1</c:v>
                </c:pt>
                <c:pt idx="3">
                  <c:v>46.6</c:v>
                </c:pt>
                <c:pt idx="4">
                  <c:v>30.2</c:v>
                </c:pt>
                <c:pt idx="5">
                  <c:v>27.8</c:v>
                </c:pt>
                <c:pt idx="6">
                  <c:v>26.1</c:v>
                </c:pt>
                <c:pt idx="7">
                  <c:v>19</c:v>
                </c:pt>
                <c:pt idx="8">
                  <c:v>16.899999999999999</c:v>
                </c:pt>
                <c:pt idx="9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3-4AD3-AE7E-5B65668C12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EU27 Imports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4982338968764695E-2"/>
                  <c:y val="-1.0649368826825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F3-4AD3-AE7E-5B65668C12A6}"/>
                </c:ext>
              </c:extLst>
            </c:dLbl>
            <c:dLbl>
              <c:idx val="1"/>
              <c:layout>
                <c:manualLayout>
                  <c:x val="2.6236754226573514E-2"/>
                  <c:y val="-6.9705764831410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F3-4AD3-AE7E-5B65668C12A6}"/>
                </c:ext>
              </c:extLst>
            </c:dLbl>
            <c:dLbl>
              <c:idx val="2"/>
              <c:layout>
                <c:manualLayout>
                  <c:x val="3.9355131339860308E-2"/>
                  <c:y val="-7.6676341314551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F3-4AD3-AE7E-5B65668C12A6}"/>
                </c:ext>
              </c:extLst>
            </c:dLbl>
            <c:dLbl>
              <c:idx val="3"/>
              <c:layout>
                <c:manualLayout>
                  <c:x val="1.1660779656254906E-2"/>
                  <c:y val="4.647050988760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F3-4AD3-AE7E-5B65668C12A6}"/>
                </c:ext>
              </c:extLst>
            </c:dLbl>
            <c:dLbl>
              <c:idx val="4"/>
              <c:layout>
                <c:manualLayout>
                  <c:x val="1.6033572027350444E-2"/>
                  <c:y val="8.519495061460712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F3-4AD3-AE7E-5B65668C12A6}"/>
                </c:ext>
              </c:extLst>
            </c:dLbl>
            <c:dLbl>
              <c:idx val="5"/>
              <c:layout>
                <c:manualLayout>
                  <c:x val="1.4575974570318579E-2"/>
                  <c:y val="-4.8794035381987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F3-4AD3-AE7E-5B65668C12A6}"/>
                </c:ext>
              </c:extLst>
            </c:dLbl>
            <c:dLbl>
              <c:idx val="6"/>
              <c:layout>
                <c:manualLayout>
                  <c:x val="1.1660779656254906E-2"/>
                  <c:y val="4.6470509887607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F3-4AD3-AE7E-5B65668C12A6}"/>
                </c:ext>
              </c:extLst>
            </c:dLbl>
            <c:dLbl>
              <c:idx val="7"/>
              <c:layout>
                <c:manualLayout>
                  <c:x val="1.3118377113286769E-2"/>
                  <c:y val="-6.2735188348269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2F3-4AD3-AE7E-5B65668C12A6}"/>
                </c:ext>
              </c:extLst>
            </c:dLbl>
            <c:dLbl>
              <c:idx val="8"/>
              <c:layout>
                <c:manualLayout>
                  <c:x val="1.4575974570318632E-3"/>
                  <c:y val="-5.11175608763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2F3-4AD3-AE7E-5B65668C12A6}"/>
                </c:ext>
              </c:extLst>
            </c:dLbl>
            <c:dLbl>
              <c:idx val="9"/>
              <c:layout>
                <c:manualLayout>
                  <c:x val="1.7491169484382358E-2"/>
                  <c:y val="1.3941152966282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2F3-4AD3-AE7E-5B65668C12A6}"/>
                </c:ext>
              </c:extLst>
            </c:dLbl>
            <c:dLbl>
              <c:idx val="10"/>
              <c:layout>
                <c:manualLayout>
                  <c:x val="1.45759745703187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2F3-4AD3-AE7E-5B65668C12A6}"/>
                </c:ext>
              </c:extLst>
            </c:dLbl>
            <c:dLbl>
              <c:idx val="11"/>
              <c:layout>
                <c:manualLayout>
                  <c:x val="5.830389828127453E-3"/>
                  <c:y val="-2.3235254943803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2F3-4AD3-AE7E-5B65668C12A6}"/>
                </c:ext>
              </c:extLst>
            </c:dLbl>
            <c:dLbl>
              <c:idx val="12"/>
              <c:layout>
                <c:manualLayout>
                  <c:x val="1.4575974570318632E-3"/>
                  <c:y val="-3.4852882415705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2F3-4AD3-AE7E-5B65668C12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United Kingdom</c:v>
                </c:pt>
                <c:pt idx="1">
                  <c:v>United States</c:v>
                </c:pt>
                <c:pt idx="2">
                  <c:v>Switzerland</c:v>
                </c:pt>
                <c:pt idx="3">
                  <c:v>China</c:v>
                </c:pt>
                <c:pt idx="4">
                  <c:v>Singapore</c:v>
                </c:pt>
                <c:pt idx="5">
                  <c:v>Japan</c:v>
                </c:pt>
                <c:pt idx="6">
                  <c:v>Russia</c:v>
                </c:pt>
                <c:pt idx="7">
                  <c:v>Canada</c:v>
                </c:pt>
                <c:pt idx="8">
                  <c:v>Australia</c:v>
                </c:pt>
                <c:pt idx="9">
                  <c:v>India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162.69999999999999</c:v>
                </c:pt>
                <c:pt idx="1">
                  <c:v>196.2</c:v>
                </c:pt>
                <c:pt idx="2">
                  <c:v>65.5</c:v>
                </c:pt>
                <c:pt idx="3">
                  <c:v>29.9</c:v>
                </c:pt>
                <c:pt idx="4">
                  <c:v>22.6</c:v>
                </c:pt>
                <c:pt idx="5">
                  <c:v>14.6</c:v>
                </c:pt>
                <c:pt idx="6">
                  <c:v>12.3</c:v>
                </c:pt>
                <c:pt idx="7">
                  <c:v>13.5</c:v>
                </c:pt>
                <c:pt idx="8">
                  <c:v>7</c:v>
                </c:pt>
                <c:pt idx="9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3-4AD3-AE7E-5B65668C1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4508760"/>
        <c:axId val="254509088"/>
      </c:barChart>
      <c:catAx>
        <c:axId val="25450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9088"/>
        <c:crosses val="autoZero"/>
        <c:auto val="1"/>
        <c:lblAlgn val="ctr"/>
        <c:lblOffset val="100"/>
        <c:noMultiLvlLbl val="0"/>
      </c:catAx>
      <c:valAx>
        <c:axId val="254509088"/>
        <c:scaling>
          <c:orientation val="minMax"/>
          <c:max val="2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4508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008136482939638"/>
          <c:y val="0.15008401138582844"/>
          <c:w val="0.31568983374607124"/>
          <c:h val="3.93057593708707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 w="66675">
      <a:solidFill>
        <a:schemeClr val="accent1">
          <a:lumMod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(GDP)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8370303028660765E-2"/>
          <c:y val="0.11221624131344073"/>
          <c:w val="0.94159242017372957"/>
          <c:h val="0.763184976018943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European Union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894E-2"/>
                  <c:y val="9.5484396289566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18.3</c:v>
                </c:pt>
                <c:pt idx="1">
                  <c:v>18.899999999999999</c:v>
                </c:pt>
                <c:pt idx="2">
                  <c:v>19.5</c:v>
                </c:pt>
                <c:pt idx="3">
                  <c:v>20.399999999999999</c:v>
                </c:pt>
                <c:pt idx="4">
                  <c:v>21.3</c:v>
                </c:pt>
                <c:pt idx="5">
                  <c:v>22.6</c:v>
                </c:pt>
                <c:pt idx="6">
                  <c:v>24.6</c:v>
                </c:pt>
                <c:pt idx="7">
                  <c:v>24.7</c:v>
                </c:pt>
                <c:pt idx="8">
                  <c:v>25.5</c:v>
                </c:pt>
                <c:pt idx="9">
                  <c:v>26</c:v>
                </c:pt>
                <c:pt idx="1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1F8-4721-B1F6-85569092E3D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 Income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905070168355291E-2"/>
                  <c:y val="2.8645318886869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12.8</c:v>
                </c:pt>
                <c:pt idx="1">
                  <c:v>13</c:v>
                </c:pt>
                <c:pt idx="2">
                  <c:v>13.4</c:v>
                </c:pt>
                <c:pt idx="3">
                  <c:v>13.7</c:v>
                </c:pt>
                <c:pt idx="4">
                  <c:v>14.4</c:v>
                </c:pt>
                <c:pt idx="5">
                  <c:v>15.2</c:v>
                </c:pt>
                <c:pt idx="6">
                  <c:v>15.4</c:v>
                </c:pt>
                <c:pt idx="7">
                  <c:v>15.3</c:v>
                </c:pt>
                <c:pt idx="8">
                  <c:v>15.8</c:v>
                </c:pt>
                <c:pt idx="9">
                  <c:v>16.2</c:v>
                </c:pt>
                <c:pt idx="10">
                  <c:v>16.3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C1F8-4721-B1F6-85569092E3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Middle Income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5772863539100908E-2"/>
                  <c:y val="-3.819375851582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1F8-4721-B1F6-85569092E3D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1F8-4721-B1F6-85569092E3DD}"/>
                </c:ext>
              </c:extLst>
            </c:dLbl>
            <c:dLbl>
              <c:idx val="8"/>
              <c:layout>
                <c:manualLayout>
                  <c:x val="-1.4338966853729138E-3"/>
                  <c:y val="-2.9385014452452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FB-4EB7-8C58-3D23E666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8.4</c:v>
                </c:pt>
                <c:pt idx="1">
                  <c:v>7.7</c:v>
                </c:pt>
                <c:pt idx="2">
                  <c:v>8.1</c:v>
                </c:pt>
                <c:pt idx="3">
                  <c:v>8</c:v>
                </c:pt>
                <c:pt idx="4">
                  <c:v>8.1999999999999993</c:v>
                </c:pt>
                <c:pt idx="5">
                  <c:v>8.4</c:v>
                </c:pt>
                <c:pt idx="6">
                  <c:v>8.5</c:v>
                </c:pt>
                <c:pt idx="7">
                  <c:v>8.3000000000000007</c:v>
                </c:pt>
                <c:pt idx="8">
                  <c:v>8.3000000000000007</c:v>
                </c:pt>
                <c:pt idx="9">
                  <c:v>8.5</c:v>
                </c:pt>
                <c:pt idx="10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C1F8-4721-B1F6-85569092E3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Low Income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677933707456304E-3"/>
                  <c:y val="4.296797833030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1F8-4721-B1F6-85569092E3D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1F8-4721-B1F6-85569092E3D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1F8-4721-B1F6-85569092E3D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1F8-4721-B1F6-85569092E3D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1F8-4721-B1F6-85569092E3D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1F8-4721-B1F6-85569092E3D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11.7</c:v>
                </c:pt>
                <c:pt idx="1">
                  <c:v>11.5</c:v>
                </c:pt>
                <c:pt idx="2">
                  <c:v>11.8</c:v>
                </c:pt>
                <c:pt idx="3">
                  <c:v>11.9</c:v>
                </c:pt>
                <c:pt idx="4">
                  <c:v>12.3</c:v>
                </c:pt>
                <c:pt idx="5">
                  <c:v>12.8</c:v>
                </c:pt>
                <c:pt idx="6">
                  <c:v>13</c:v>
                </c:pt>
                <c:pt idx="7">
                  <c:v>12.9</c:v>
                </c:pt>
                <c:pt idx="8">
                  <c:v>13.1</c:v>
                </c:pt>
                <c:pt idx="9">
                  <c:v>13.4</c:v>
                </c:pt>
                <c:pt idx="10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C1F8-4721-B1F6-85569092E3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Japan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4.3016900561184263E-3"/>
                  <c:y val="4.1628770474307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1F8-4721-B1F6-85569092E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5.3</c:v>
                </c:pt>
                <c:pt idx="1">
                  <c:v>5.2</c:v>
                </c:pt>
                <c:pt idx="2">
                  <c:v>5.0999999999999996</c:v>
                </c:pt>
                <c:pt idx="3">
                  <c:v>5.0999999999999996</c:v>
                </c:pt>
                <c:pt idx="4">
                  <c:v>5.9</c:v>
                </c:pt>
                <c:pt idx="5">
                  <c:v>7.3</c:v>
                </c:pt>
                <c:pt idx="6">
                  <c:v>7.7</c:v>
                </c:pt>
                <c:pt idx="7">
                  <c:v>7.3</c:v>
                </c:pt>
                <c:pt idx="8">
                  <c:v>7.8</c:v>
                </c:pt>
                <c:pt idx="9">
                  <c:v>8</c:v>
                </c:pt>
                <c:pt idx="10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C1F8-4721-B1F6-85569092E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4500784"/>
        <c:axId val="724499800"/>
      </c:lineChart>
      <c:catAx>
        <c:axId val="7245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499800"/>
        <c:crosses val="autoZero"/>
        <c:auto val="1"/>
        <c:lblAlgn val="ctr"/>
        <c:lblOffset val="100"/>
        <c:noMultiLvlLbl val="0"/>
      </c:catAx>
      <c:valAx>
        <c:axId val="724499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450078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449835293820113E-2"/>
          <c:y val="9.9874149613299767E-2"/>
          <c:w val="0.82230960335933767"/>
          <c:h val="6.0476583673559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BOP - 2019 – Bio$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 Exports in BOP - 2019 -Bio$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8228735175622777"/>
                  <c:y val="-8.6017358810302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8885396283815323"/>
                  <c:y val="9.8410495671160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2386</c:v>
                </c:pt>
                <c:pt idx="1">
                  <c:v>1123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EU Exports in </a:t>
            </a:r>
            <a:r>
              <a:rPr lang="en-US" sz="2000" dirty="0" err="1"/>
              <a:t>TiVA</a:t>
            </a:r>
            <a:r>
              <a:rPr lang="en-US" sz="2000" dirty="0"/>
              <a:t> - 2016 - %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0529197375431663"/>
                  <c:y val="1.999964307827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41.1</c:v>
                </c:pt>
                <c:pt idx="1">
                  <c:v>58.9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Japan Exports in BOP - 2019 – Bio US$ - % -</a:t>
            </a:r>
          </a:p>
        </c:rich>
      </c:tx>
      <c:layout>
        <c:manualLayout>
          <c:xMode val="edge"/>
          <c:yMode val="edge"/>
          <c:x val="0.13246046680199813"/>
          <c:y val="5.14269885583310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899310468540931"/>
          <c:y val="0.19350782011875223"/>
          <c:w val="0.65389026071135059"/>
          <c:h val="0.55121768877532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Japan Exports in BOP - 2019 -%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4B-4FFA-8C95-3F51E5E1B09D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4B-4FFA-8C95-3F51E5E1B09D}"/>
              </c:ext>
            </c:extLst>
          </c:dPt>
          <c:dLbls>
            <c:dLbl>
              <c:idx val="0"/>
              <c:layout>
                <c:manualLayout>
                  <c:x val="-0.20964126791784207"/>
                  <c:y val="-0.16977757569456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4B-4FFA-8C95-3F51E5E1B09D}"/>
                </c:ext>
              </c:extLst>
            </c:dLbl>
            <c:dLbl>
              <c:idx val="1"/>
              <c:layout>
                <c:manualLayout>
                  <c:x val="0.14236046918158632"/>
                  <c:y val="0.120582317787581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34B-4FFA-8C95-3F51E5E1B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706</c:v>
                </c:pt>
                <c:pt idx="1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4B-4FFA-8C95-3F51E5E1B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43981380637113E-2"/>
          <c:y val="0.83385603760076044"/>
          <c:w val="0.74956092020508402"/>
          <c:h val="7.7538838277228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Japan Exports in </a:t>
            </a:r>
            <a:r>
              <a:rPr lang="en-US" sz="2000" dirty="0" err="1"/>
              <a:t>TiVA</a:t>
            </a:r>
            <a:r>
              <a:rPr lang="en-US" sz="2000" dirty="0"/>
              <a:t> - 2011 - % -</a:t>
            </a:r>
          </a:p>
        </c:rich>
      </c:tx>
      <c:layout>
        <c:manualLayout>
          <c:xMode val="edge"/>
          <c:yMode val="edge"/>
          <c:x val="0.13379147907152128"/>
          <c:y val="4.4343644232843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13907263958211"/>
          <c:y val="0.18710263361674986"/>
          <c:w val="0.66265821878149533"/>
          <c:h val="0.55633272242818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Japan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A0-44F8-86CA-B68E0B1684E6}"/>
              </c:ext>
            </c:extLst>
          </c:dPt>
          <c:dPt>
            <c:idx val="1"/>
            <c:bubble3D val="0"/>
            <c:spPr>
              <a:solidFill>
                <a:srgbClr val="CA56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A0-44F8-86CA-B68E0B1684E6}"/>
              </c:ext>
            </c:extLst>
          </c:dPt>
          <c:dLbls>
            <c:dLbl>
              <c:idx val="0"/>
              <c:layout>
                <c:manualLayout>
                  <c:x val="-0.24930742098129735"/>
                  <c:y val="1.99996430782791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A0-44F8-86CA-B68E0B1684E6}"/>
                </c:ext>
              </c:extLst>
            </c:dLbl>
            <c:dLbl>
              <c:idx val="1"/>
              <c:layout>
                <c:manualLayout>
                  <c:x val="0.24486983211283844"/>
                  <c:y val="-5.36990668824749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A0-44F8-86CA-B68E0B168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Goods</c:v>
                </c:pt>
                <c:pt idx="1">
                  <c:v>Services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56.3</c:v>
                </c:pt>
                <c:pt idx="1">
                  <c:v>43.7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A0-44F8-86CA-B68E0B168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208351798256291E-2"/>
          <c:y val="0.86436567251035445"/>
          <c:w val="0.86181413882448954"/>
          <c:h val="8.80238796149590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9050"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Goods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094869489691729E-2"/>
                  <c:y val="-3.7525381340607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F-4422-8B80-02983E3DE726}"/>
                </c:ext>
              </c:extLst>
            </c:dLbl>
            <c:dLbl>
              <c:idx val="2"/>
              <c:layout>
                <c:manualLayout>
                  <c:x val="0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22-8B80-02983E3DE726}"/>
                </c:ext>
              </c:extLst>
            </c:dLbl>
            <c:dLbl>
              <c:idx val="3"/>
              <c:layout>
                <c:manualLayout>
                  <c:x val="-6.0474347448458716E-3"/>
                  <c:y val="-3.377284320654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22-8B80-02983E3DE726}"/>
                </c:ext>
              </c:extLst>
            </c:dLbl>
            <c:dLbl>
              <c:idx val="4"/>
              <c:layout>
                <c:manualLayout>
                  <c:x val="0"/>
                  <c:y val="-5.6288072010911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22-8B80-02983E3DE726}"/>
                </c:ext>
              </c:extLst>
            </c:dLbl>
            <c:dLbl>
              <c:idx val="5"/>
              <c:layout>
                <c:manualLayout>
                  <c:x val="-3.0237173724230464E-3"/>
                  <c:y val="-4.127791947466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48.78</c:v>
                </c:pt>
                <c:pt idx="1">
                  <c:v>51.09</c:v>
                </c:pt>
                <c:pt idx="2">
                  <c:v>54.65</c:v>
                </c:pt>
                <c:pt idx="3">
                  <c:v>57.12</c:v>
                </c:pt>
                <c:pt idx="4">
                  <c:v>59.58</c:v>
                </c:pt>
                <c:pt idx="5">
                  <c:v>62.99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4-4C67-89B3-B02EFD3861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6.0474347448459271E-3"/>
                  <c:y val="-4.5030457608729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48.07</c:v>
                </c:pt>
                <c:pt idx="1">
                  <c:v>50.71</c:v>
                </c:pt>
                <c:pt idx="2">
                  <c:v>52.29</c:v>
                </c:pt>
                <c:pt idx="3">
                  <c:v>54.06</c:v>
                </c:pt>
                <c:pt idx="4">
                  <c:v>57.8</c:v>
                </c:pt>
                <c:pt idx="5">
                  <c:v>61.11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74-4C67-89B3-B02EFD386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.112576144021822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22-8B80-02983E3DE726}"/>
                </c:ext>
              </c:extLst>
            </c:dLbl>
            <c:dLbl>
              <c:idx val="1"/>
              <c:layout>
                <c:manualLayout>
                  <c:x val="3.9308325841498105E-2"/>
                  <c:y val="9.0060915217458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22-8B80-02983E3DE726}"/>
                </c:ext>
              </c:extLst>
            </c:dLbl>
            <c:dLbl>
              <c:idx val="2"/>
              <c:layout>
                <c:manualLayout>
                  <c:x val="1.5118586862114678E-2"/>
                  <c:y val="0.105071067753701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BF-4422-8B80-02983E3DE726}"/>
                </c:ext>
              </c:extLst>
            </c:dLbl>
            <c:dLbl>
              <c:idx val="3"/>
              <c:layout>
                <c:manualLayout>
                  <c:x val="2.4189738979383486E-2"/>
                  <c:y val="0.13133883469212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422-8B80-02983E3DE726}"/>
                </c:ext>
              </c:extLst>
            </c:dLbl>
            <c:dLbl>
              <c:idx val="4"/>
              <c:layout>
                <c:manualLayout>
                  <c:x val="1.8142304234537613E-2"/>
                  <c:y val="0.120081220289944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6BF-4422-8B80-02983E3DE726}"/>
                </c:ext>
              </c:extLst>
            </c:dLbl>
            <c:dLbl>
              <c:idx val="5"/>
              <c:layout>
                <c:manualLayout>
                  <c:x val="1.2094869489691632E-2"/>
                  <c:y val="0.1238337584240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BF-4422-8B80-02983E3DE7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-0.7</c:v>
                </c:pt>
                <c:pt idx="1">
                  <c:v>-0.38</c:v>
                </c:pt>
                <c:pt idx="2">
                  <c:v>-2.35</c:v>
                </c:pt>
                <c:pt idx="3">
                  <c:v>-3.06</c:v>
                </c:pt>
                <c:pt idx="4">
                  <c:v>-1.78</c:v>
                </c:pt>
                <c:pt idx="5">
                  <c:v>-1.88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4-4C67-89B3-B02EFD386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848480"/>
        <c:axId val="341848808"/>
      </c:barChart>
      <c:catAx>
        <c:axId val="3418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808"/>
        <c:crosses val="autoZero"/>
        <c:auto val="1"/>
        <c:lblAlgn val="ctr"/>
        <c:lblOffset val="100"/>
        <c:noMultiLvlLbl val="0"/>
      </c:catAx>
      <c:valAx>
        <c:axId val="341848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8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Trade in Services (€ Bio)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722881641386505E-2"/>
          <c:y val="0.18051813687368071"/>
          <c:w val="0.90394739597786311"/>
          <c:h val="0.602344373352455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 Imports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11.75</c:v>
                </c:pt>
                <c:pt idx="1">
                  <c:v>12.85</c:v>
                </c:pt>
                <c:pt idx="2">
                  <c:v>14.54</c:v>
                </c:pt>
                <c:pt idx="3">
                  <c:v>14.2</c:v>
                </c:pt>
                <c:pt idx="4">
                  <c:v>14.61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8FD-AFC0-AC47AE7549B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 Exports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18.77</c:v>
                </c:pt>
                <c:pt idx="1">
                  <c:v>21.3</c:v>
                </c:pt>
                <c:pt idx="2">
                  <c:v>23.15</c:v>
                </c:pt>
                <c:pt idx="3">
                  <c:v>25.76</c:v>
                </c:pt>
                <c:pt idx="4">
                  <c:v>27.87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8FD-AFC0-AC47AE7549B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7.02</c:v>
                </c:pt>
                <c:pt idx="1">
                  <c:v>8.44</c:v>
                </c:pt>
                <c:pt idx="2">
                  <c:v>8.61</c:v>
                </c:pt>
                <c:pt idx="3">
                  <c:v>11.55</c:v>
                </c:pt>
                <c:pt idx="4">
                  <c:v>13.26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09-48FD-AFC0-AC47AE754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7474856"/>
        <c:axId val="527476824"/>
      </c:barChart>
      <c:catAx>
        <c:axId val="52747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6824"/>
        <c:crosses val="autoZero"/>
        <c:auto val="1"/>
        <c:lblAlgn val="ctr"/>
        <c:lblOffset val="100"/>
        <c:noMultiLvlLbl val="0"/>
      </c:catAx>
      <c:valAx>
        <c:axId val="52747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7474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0.05414</cdr:x>
      <cdr:y>0</cdr:y>
    </cdr:from>
    <cdr:to>
      <cdr:x>0.12687</cdr:x>
      <cdr:y>0.03392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EF29385-F9E6-4935-A366-EB122201F82D}"/>
            </a:ext>
          </a:extLst>
        </cdr:cNvPr>
        <cdr:cNvSpPr txBox="1"/>
      </cdr:nvSpPr>
      <cdr:spPr>
        <a:xfrm xmlns:a="http://schemas.openxmlformats.org/drawingml/2006/main">
          <a:off x="495065" y="-6686"/>
          <a:ext cx="665043" cy="232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600" dirty="0"/>
            <a:t>3006</a:t>
          </a:r>
        </a:p>
        <a:p xmlns:a="http://schemas.openxmlformats.org/drawingml/2006/main">
          <a:endParaRPr lang="en-GB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0.07703</cdr:x>
      <cdr:y>0.32704</cdr:y>
    </cdr:from>
    <cdr:to>
      <cdr:x>0.14117</cdr:x>
      <cdr:y>0.36871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40AEE5-9BD2-4178-A3E5-327446BD2B56}"/>
            </a:ext>
          </a:extLst>
        </cdr:cNvPr>
        <cdr:cNvSpPr txBox="1"/>
      </cdr:nvSpPr>
      <cdr:spPr>
        <a:xfrm xmlns:a="http://schemas.openxmlformats.org/drawingml/2006/main">
          <a:off x="682215" y="1739929"/>
          <a:ext cx="568089" cy="221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18.9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0.08765</cdr:x>
      <cdr:y>0</cdr:y>
    </cdr:from>
    <cdr:to>
      <cdr:x>0.92435</cdr:x>
      <cdr:y>0.12195</cdr:y>
    </cdr:to>
    <cdr:sp macro="" textlink="">
      <cdr:nvSpPr>
        <cdr:cNvPr id="3" name="Title 1">
          <a:extLst xmlns:a="http://schemas.openxmlformats.org/drawingml/2006/main">
            <a:ext uri="{FF2B5EF4-FFF2-40B4-BE49-F238E27FC236}">
              <a16:creationId xmlns:a16="http://schemas.microsoft.com/office/drawing/2014/main" id="{E0BFD0CA-2632-4F46-B3C1-3D682024537F}"/>
            </a:ext>
          </a:extLst>
        </cdr:cNvPr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792088" y="0"/>
          <a:ext cx="7560840" cy="720080"/>
        </a:xfrm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2000" u="sng" dirty="0"/>
            <a:t>EU28 and UK Trade in Services with Japan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866E1-8871-46EA-AB08-7E0E73670B32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887F-13A7-4FA3-A53E-090E15F226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3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081E2-95A2-42ED-B5FC-86C77149703D}" type="datetimeFigureOut">
              <a:rPr lang="en-GB" smtClean="0"/>
              <a:pPr/>
              <a:t>04/12/2020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2B68-1CDF-42EC-8662-4B44ADE8100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5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357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40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68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776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158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08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D3225-67B3-409D-B176-853F38EDFBE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597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964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919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292B68-1CDF-42EC-8662-4B44ADE8100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13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A4C00-FE5E-406C-83AC-433D558845A0}" type="datetimeFigureOut">
              <a:rPr lang="en-US"/>
              <a:pPr>
                <a:defRPr/>
              </a:pPr>
              <a:t>12/4/2020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5404" y="6492875"/>
            <a:ext cx="4285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2783-A0A9-4328-A6B3-C6BA3237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64360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8C9D-035C-42CC-A9A9-847D2DDF516D}" type="datetimeFigureOut">
              <a:rPr lang="es-ES" altLang="en-US"/>
              <a:pPr>
                <a:defRPr/>
              </a:pPr>
              <a:t>04/12/2020</a:t>
            </a:fld>
            <a:endParaRPr lang="es-ES" alt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78980-1736-4266-91C9-318FF9D39F5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8240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5D0F2-DBB2-4090-9C77-DF84859A8C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2BC2-627A-426E-89C6-E7B2BA95E36A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B5808-6BC3-413F-A891-25E28D5AD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6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SF PPT Backgroun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3999" cy="686104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4678" y="214290"/>
            <a:ext cx="571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rgbClr val="0066FF"/>
                </a:solidFill>
              </a:rPr>
              <a:t>«  The voice of the European Service Industries for International Trade Negotiations</a:t>
            </a:r>
            <a:r>
              <a:rPr lang="fr-FR" sz="1800" dirty="0">
                <a:solidFill>
                  <a:srgbClr val="0066FF"/>
                </a:solidFill>
              </a:rPr>
              <a:t> in Services</a:t>
            </a:r>
            <a:r>
              <a:rPr lang="en-GB" sz="1800" dirty="0"/>
              <a:t> </a:t>
            </a:r>
            <a:r>
              <a:rPr lang="fr-FR" sz="1800" dirty="0">
                <a:solidFill>
                  <a:srgbClr val="0066FF"/>
                </a:solidFill>
              </a:rPr>
              <a:t> »</a:t>
            </a:r>
            <a:endParaRPr lang="en-GB" sz="1800" dirty="0">
              <a:solidFill>
                <a:srgbClr val="0066FF"/>
              </a:solidFill>
            </a:endParaRPr>
          </a:p>
        </p:txBody>
      </p:sp>
      <p:pic>
        <p:nvPicPr>
          <p:cNvPr id="9" name="Picture 12" descr="K:\ESF Logo\ESF logo variations IM\ESF logo only transp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8" y="0"/>
            <a:ext cx="19097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404" y="6357958"/>
            <a:ext cx="4285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554005-5CE4-451B-B2EF-6551A9D7F0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1071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EA93ED-A6EC-4306-B4FB-3F6629D98A8C}" type="datetimeFigureOut">
              <a:rPr lang="en-US"/>
              <a:pPr>
                <a:defRPr/>
              </a:pPr>
              <a:t>12/4/2020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6" r:id="rId2"/>
    <p:sldLayoutId id="2147483677" r:id="rId3"/>
    <p:sldLayoutId id="214748367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CAF1E9-1250-4D0C-8CE4-75AEA080335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20437" y="3264147"/>
            <a:ext cx="8423563" cy="352797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708919"/>
            <a:ext cx="8715436" cy="1656185"/>
          </a:xfrm>
        </p:spPr>
        <p:txBody>
          <a:bodyPr/>
          <a:lstStyle/>
          <a:p>
            <a:pPr algn="ctr"/>
            <a:r>
              <a:rPr lang="en-GB" dirty="0"/>
              <a:t>“The importance of Trade in Services </a:t>
            </a:r>
          </a:p>
          <a:p>
            <a:pPr algn="ctr"/>
            <a:r>
              <a:rPr lang="en-GB" dirty="0"/>
              <a:t>in Trade between EU &amp; Japan”</a:t>
            </a:r>
          </a:p>
          <a:p>
            <a:pPr algn="ctr"/>
            <a:r>
              <a:rPr lang="en-GB" dirty="0"/>
              <a:t>October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EA835-A59E-431F-9F3A-E0155A0A0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07852"/>
            <a:ext cx="1876946" cy="1275307"/>
          </a:xfrm>
          <a:prstGeom prst="rect">
            <a:avLst/>
          </a:prstGeom>
        </p:spPr>
      </p:pic>
      <p:pic>
        <p:nvPicPr>
          <p:cNvPr id="1026" name="Picture 2" descr="Flag of Japan | Britannica">
            <a:extLst>
              <a:ext uri="{FF2B5EF4-FFF2-40B4-BE49-F238E27FC236}">
                <a16:creationId xmlns:a16="http://schemas.microsoft.com/office/drawing/2014/main" id="{43A683E7-042A-489C-BA76-ADD21A1A8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7851"/>
            <a:ext cx="2016224" cy="118504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69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62121239"/>
              </p:ext>
            </p:extLst>
          </p:nvPr>
        </p:nvGraphicFramePr>
        <p:xfrm>
          <a:off x="143508" y="1397000"/>
          <a:ext cx="8820980" cy="53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750669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EU28* Services Exports and Imports to Japan per sectors</a:t>
            </a:r>
            <a:br>
              <a:rPr lang="en-GB" altLang="en-US" b="1" u="sng" dirty="0"/>
            </a:br>
            <a:r>
              <a:rPr lang="en-GB" altLang="en-US" dirty="0"/>
              <a:t>(2018 - € Million)</a:t>
            </a:r>
            <a:endParaRPr lang="en-GB" alt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43508" y="6381328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2019 – Note: Other business services comprise mainly: research and development, professional and management consulting services, technical, trade-related services. EU27 figures not available yet.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845356"/>
            <a:ext cx="446449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+mj-lt"/>
              </a:rPr>
              <a:t>      Exports - Total 36 251 –         Imports - Total: 21 016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5350243" y="1114123"/>
            <a:ext cx="23984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22% of EU28 Exports</a:t>
            </a: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2967848" y="2206293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13%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563888" y="2436010"/>
            <a:ext cx="6680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12%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644008" y="3519832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2.8%</a:t>
            </a: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7492472" y="1272653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21.2%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6463656" y="2026909"/>
            <a:ext cx="7886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14.8%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27586" y="1916541"/>
            <a:ext cx="199996" cy="1654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2787828" y="1882231"/>
            <a:ext cx="199996" cy="1997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56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718860"/>
              </p:ext>
            </p:extLst>
          </p:nvPr>
        </p:nvGraphicFramePr>
        <p:xfrm>
          <a:off x="107504" y="836712"/>
          <a:ext cx="9036495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6911750" y="6597352"/>
            <a:ext cx="2232249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– [bop_fdi6_pos].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134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557396"/>
              </p:ext>
            </p:extLst>
          </p:nvPr>
        </p:nvGraphicFramePr>
        <p:xfrm>
          <a:off x="107504" y="764704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6911750" y="6597352"/>
            <a:ext cx="2232249" cy="26064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– [bop_fdi6_pos].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32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F5A9DDA-4ABB-4E75-9382-55B25AF6852D}"/>
              </a:ext>
            </a:extLst>
          </p:cNvPr>
          <p:cNvGraphicFramePr/>
          <p:nvPr/>
        </p:nvGraphicFramePr>
        <p:xfrm>
          <a:off x="0" y="6686"/>
          <a:ext cx="9144000" cy="685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5">
            <a:extLst>
              <a:ext uri="{FF2B5EF4-FFF2-40B4-BE49-F238E27FC236}">
                <a16:creationId xmlns:a16="http://schemas.microsoft.com/office/drawing/2014/main" id="{1DAF6B2F-0DF1-4EB2-A9D4-4B94A3CF3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443592"/>
            <a:ext cx="90701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BE" sz="1400" dirty="0"/>
              <a:t>Total World Export of services 2019= 6066 Bio US$ - 	        Source: WTO Trade </a:t>
            </a:r>
            <a:r>
              <a:rPr lang="en-GB" sz="1400" dirty="0"/>
              <a:t>Statistical</a:t>
            </a:r>
            <a:r>
              <a:rPr lang="fr-BE" sz="1400" dirty="0"/>
              <a:t> </a:t>
            </a:r>
            <a:r>
              <a:rPr lang="en-GB" sz="1400" dirty="0"/>
              <a:t>Review</a:t>
            </a:r>
            <a:r>
              <a:rPr lang="fr-BE" sz="1400" dirty="0"/>
              <a:t> 2019 – Bio US$ </a:t>
            </a:r>
            <a:endParaRPr lang="en-GB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585374-B6DE-4B85-AF2E-091FF6EEDCD2}"/>
              </a:ext>
            </a:extLst>
          </p:cNvPr>
          <p:cNvSpPr txBox="1"/>
          <p:nvPr/>
        </p:nvSpPr>
        <p:spPr>
          <a:xfrm>
            <a:off x="2510175" y="6687"/>
            <a:ext cx="52093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TOP 15 WORLD EXPORTERS OF TRADE IN SERVICES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BA2D03E-7200-4E1B-B986-89D5D1ABDBB1}"/>
              </a:ext>
            </a:extLst>
          </p:cNvPr>
          <p:cNvCxnSpPr>
            <a:cxnSpLocks/>
          </p:cNvCxnSpPr>
          <p:nvPr/>
        </p:nvCxnSpPr>
        <p:spPr>
          <a:xfrm flipH="1">
            <a:off x="1154546" y="6686"/>
            <a:ext cx="92363" cy="6844628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D4DE615E-CD70-43CF-8C85-06FB85E0AED8}"/>
              </a:ext>
            </a:extLst>
          </p:cNvPr>
          <p:cNvSpPr/>
          <p:nvPr/>
        </p:nvSpPr>
        <p:spPr>
          <a:xfrm>
            <a:off x="4427984" y="3356992"/>
            <a:ext cx="3024336" cy="954107"/>
          </a:xfrm>
          <a:prstGeom prst="wedgeRectCallout">
            <a:avLst>
              <a:gd name="adj1" fmla="val -46651"/>
              <a:gd name="adj2" fmla="val 124956"/>
            </a:avLst>
          </a:prstGeom>
          <a:solidFill>
            <a:schemeClr val="bg1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Japan is the 6th largest global exporter of services</a:t>
            </a:r>
          </a:p>
        </p:txBody>
      </p:sp>
    </p:spTree>
    <p:extLst>
      <p:ext uri="{BB962C8B-B14F-4D97-AF65-F5344CB8AC3E}">
        <p14:creationId xmlns:p14="http://schemas.microsoft.com/office/powerpoint/2010/main" val="380906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9000">
        <p:split orient="vert"/>
      </p:transition>
    </mc:Choice>
    <mc:Fallback xmlns="">
      <p:transition spd="slow" advClick="0" advTm="9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8932E8-8088-436C-A76B-508FBAAD9B3B}"/>
              </a:ext>
            </a:extLst>
          </p:cNvPr>
          <p:cNvGraphicFramePr/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435B02-2AE9-43C5-8D9C-D42610B0A1B5}"/>
              </a:ext>
            </a:extLst>
          </p:cNvPr>
          <p:cNvSpPr txBox="1"/>
          <p:nvPr/>
        </p:nvSpPr>
        <p:spPr>
          <a:xfrm>
            <a:off x="7061544" y="6487452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0B3BC4-E625-4754-8F38-4194B70F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3054" y="116632"/>
            <a:ext cx="6326909" cy="906999"/>
          </a:xfrm>
        </p:spPr>
        <p:txBody>
          <a:bodyPr>
            <a:noAutofit/>
          </a:bodyPr>
          <a:lstStyle/>
          <a:p>
            <a:r>
              <a:rPr lang="en-GB" sz="2800" b="1" cap="all" dirty="0">
                <a:latin typeface="Calibri Light" panose="020F0302020204030204" pitchFamily="34" charset="0"/>
              </a:rPr>
              <a:t>Top 10 EU Trading partners in Services</a:t>
            </a:r>
            <a:br>
              <a:rPr lang="en-GB" sz="2800" b="1" cap="all" dirty="0">
                <a:latin typeface="Calibri Light" panose="020F0302020204030204" pitchFamily="34" charset="0"/>
              </a:rPr>
            </a:br>
            <a:r>
              <a:rPr lang="en-GB" sz="2800" b="1" cap="all" dirty="0">
                <a:latin typeface="Calibri Light" panose="020F0302020204030204" pitchFamily="34" charset="0"/>
              </a:rPr>
              <a:t> (Extra-EU27) – 2018 - €Bio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9D2F2-EF96-4989-90E7-07987AA10712}"/>
              </a:ext>
            </a:extLst>
          </p:cNvPr>
          <p:cNvSpPr txBox="1"/>
          <p:nvPr/>
        </p:nvSpPr>
        <p:spPr>
          <a:xfrm>
            <a:off x="3923928" y="2204864"/>
            <a:ext cx="4285672" cy="1354217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Japan is the EU 6</a:t>
            </a:r>
            <a:r>
              <a:rPr lang="en-GB" sz="3200" cap="all" baseline="30000" dirty="0">
                <a:solidFill>
                  <a:schemeClr val="accent1"/>
                </a:solidFill>
                <a:latin typeface="+mj-lt"/>
              </a:rPr>
              <a:t>th</a:t>
            </a:r>
            <a:r>
              <a:rPr lang="en-GB" sz="3200" cap="all" dirty="0">
                <a:solidFill>
                  <a:schemeClr val="accent1"/>
                </a:solidFill>
                <a:latin typeface="+mj-lt"/>
              </a:rPr>
              <a:t> Trading partner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30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9000">
        <p14:reveal/>
      </p:transition>
    </mc:Choice>
    <mc:Fallback xmlns="">
      <p:transition spd="slow" advClick="0" advTm="9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E7F41B0-6FFB-449B-B976-CE44E0E9D642}"/>
              </a:ext>
            </a:extLst>
          </p:cNvPr>
          <p:cNvSpPr txBox="1"/>
          <p:nvPr/>
        </p:nvSpPr>
        <p:spPr>
          <a:xfrm>
            <a:off x="932873" y="836712"/>
            <a:ext cx="7278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The share of Trade in Services in the EU GDP is higher than in other high income countries!  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	</a:t>
            </a:r>
            <a:r>
              <a:rPr lang="en-GB" dirty="0">
                <a:solidFill>
                  <a:srgbClr val="FF0000"/>
                </a:solidFill>
              </a:rPr>
              <a:t>24.4% (7.8 % in Japan)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E86A424-8B02-4459-BE24-B6DC9484B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116827"/>
              </p:ext>
            </p:extLst>
          </p:nvPr>
        </p:nvGraphicFramePr>
        <p:xfrm>
          <a:off x="35496" y="1483043"/>
          <a:ext cx="9001000" cy="518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9518A2-EE58-4771-97DC-3B60909D7A30}"/>
              </a:ext>
            </a:extLst>
          </p:cNvPr>
          <p:cNvSpPr txBox="1"/>
          <p:nvPr/>
        </p:nvSpPr>
        <p:spPr>
          <a:xfrm>
            <a:off x="6525485" y="6644032"/>
            <a:ext cx="1853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World Bank</a:t>
            </a:r>
          </a:p>
        </p:txBody>
      </p:sp>
    </p:spTree>
    <p:extLst>
      <p:ext uri="{BB962C8B-B14F-4D97-AF65-F5344CB8AC3E}">
        <p14:creationId xmlns:p14="http://schemas.microsoft.com/office/powerpoint/2010/main" val="194024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EU27 (Extra EU)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6463517"/>
              </p:ext>
            </p:extLst>
          </p:nvPr>
        </p:nvGraphicFramePr>
        <p:xfrm>
          <a:off x="245283" y="1514168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9639433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6" y="6237312"/>
            <a:ext cx="3183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Extra EU27= 3509 $Bio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597352"/>
            <a:ext cx="2047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Calibri Light" panose="020F0302020204030204" pitchFamily="34" charset="0"/>
              </a:rPr>
              <a:t>Source: WTO WTS2019 &amp; </a:t>
            </a:r>
            <a:r>
              <a:rPr lang="en-GB" sz="1100" dirty="0" err="1">
                <a:latin typeface="Calibri Light" panose="020F0302020204030204" pitchFamily="34" charset="0"/>
              </a:rPr>
              <a:t>TiVA</a:t>
            </a:r>
            <a:endParaRPr lang="en-GB" sz="11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32%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68%</a:t>
            </a:r>
          </a:p>
        </p:txBody>
      </p:sp>
    </p:spTree>
    <p:extLst>
      <p:ext uri="{BB962C8B-B14F-4D97-AF65-F5344CB8AC3E}">
        <p14:creationId xmlns:p14="http://schemas.microsoft.com/office/powerpoint/2010/main" val="263855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587" y="885771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b="1" u="sng" dirty="0"/>
              <a:t>IMPORTANCE OF TRADE IN SERVICES in Japan</a:t>
            </a:r>
            <a:br>
              <a:rPr lang="en-GB" altLang="en-US" b="1" dirty="0"/>
            </a:br>
            <a:r>
              <a:rPr lang="en-GB" altLang="en-US" b="1" dirty="0"/>
              <a:t>Comparison between BoP &amp; </a:t>
            </a:r>
            <a:r>
              <a:rPr lang="en-GB" altLang="en-US" b="1" dirty="0" err="1"/>
              <a:t>TiVA</a:t>
            </a:r>
            <a:r>
              <a:rPr lang="en-GB" altLang="en-US" b="1" dirty="0"/>
              <a:t> </a:t>
            </a:r>
            <a:br>
              <a:rPr lang="en-GB" altLang="en-US" b="1" dirty="0"/>
            </a:br>
            <a:endParaRPr lang="en-GB" altLang="en-US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2E009CD-D6E3-4645-9AE6-22126CF170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8632961"/>
              </p:ext>
            </p:extLst>
          </p:nvPr>
        </p:nvGraphicFramePr>
        <p:xfrm>
          <a:off x="201496" y="1531700"/>
          <a:ext cx="4370504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B16DD8A-FD9F-496F-BD74-EEE088C3AA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7298963"/>
              </p:ext>
            </p:extLst>
          </p:nvPr>
        </p:nvGraphicFramePr>
        <p:xfrm>
          <a:off x="4725317" y="1514168"/>
          <a:ext cx="4328026" cy="5155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93B4114-AF53-40F6-9A46-F1D656D1F97C}"/>
              </a:ext>
            </a:extLst>
          </p:cNvPr>
          <p:cNvSpPr txBox="1"/>
          <p:nvPr/>
        </p:nvSpPr>
        <p:spPr>
          <a:xfrm>
            <a:off x="308587" y="6237312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libri Light" panose="020F0302020204030204" pitchFamily="34" charset="0"/>
              </a:rPr>
              <a:t>Total Export EU= 907 $Bio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733F9-508E-4DA1-9CDD-A5B7E4535EDB}"/>
              </a:ext>
            </a:extLst>
          </p:cNvPr>
          <p:cNvSpPr txBox="1"/>
          <p:nvPr/>
        </p:nvSpPr>
        <p:spPr>
          <a:xfrm>
            <a:off x="7096052" y="6669360"/>
            <a:ext cx="3020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Calibri Light" panose="020F0302020204030204" pitchFamily="34" charset="0"/>
              </a:rPr>
              <a:t>Source: WTO WTS2018 &amp; </a:t>
            </a:r>
            <a:r>
              <a:rPr lang="en-GB" sz="1000" dirty="0" err="1">
                <a:latin typeface="Calibri Light" panose="020F0302020204030204" pitchFamily="34" charset="0"/>
              </a:rPr>
              <a:t>TiVA</a:t>
            </a:r>
            <a:endParaRPr lang="en-GB" sz="1000" dirty="0">
              <a:latin typeface="Calibri Light" panose="020F0302020204030204" pitchFamily="34" charset="0"/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AB4969C-DA9C-4904-A677-2E29E5BE7823}"/>
              </a:ext>
            </a:extLst>
          </p:cNvPr>
          <p:cNvSpPr/>
          <p:nvPr/>
        </p:nvSpPr>
        <p:spPr>
          <a:xfrm>
            <a:off x="395536" y="2406720"/>
            <a:ext cx="795231" cy="357080"/>
          </a:xfrm>
          <a:prstGeom prst="wedgeRectCallout">
            <a:avLst>
              <a:gd name="adj1" fmla="val 85528"/>
              <a:gd name="adj2" fmla="val 62174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FF0000"/>
                </a:solidFill>
              </a:rPr>
              <a:t>22,2%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4C41AA0E-26AF-4901-9497-C5F956E4F03F}"/>
              </a:ext>
            </a:extLst>
          </p:cNvPr>
          <p:cNvSpPr/>
          <p:nvPr/>
        </p:nvSpPr>
        <p:spPr>
          <a:xfrm>
            <a:off x="3564778" y="2406720"/>
            <a:ext cx="863206" cy="341613"/>
          </a:xfrm>
          <a:prstGeom prst="wedgeRectCallout">
            <a:avLst>
              <a:gd name="adj1" fmla="val -88630"/>
              <a:gd name="adj2" fmla="val 50415"/>
            </a:avLst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2"/>
                </a:solidFill>
              </a:rPr>
              <a:t>77,8%</a:t>
            </a:r>
          </a:p>
        </p:txBody>
      </p:sp>
    </p:spTree>
    <p:extLst>
      <p:ext uri="{BB962C8B-B14F-4D97-AF65-F5344CB8AC3E}">
        <p14:creationId xmlns:p14="http://schemas.microsoft.com/office/powerpoint/2010/main" val="20214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</p:spPr>
        <p:txBody>
          <a:bodyPr/>
          <a:lstStyle/>
          <a:p>
            <a:r>
              <a:rPr lang="en-GB" sz="2400" b="1" u="sng" dirty="0"/>
              <a:t>EU27-Japan Trade &amp; Investment</a:t>
            </a:r>
            <a:br>
              <a:rPr lang="en-GB" sz="3200" b="1" u="sng" dirty="0"/>
            </a:br>
            <a:r>
              <a:rPr lang="en-GB" sz="2000" dirty="0"/>
              <a:t>(Imports and exports of goods &amp; services &amp; FDI)</a:t>
            </a:r>
            <a:endParaRPr lang="en-GB" sz="2000" b="1" u="sng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405656634"/>
              </p:ext>
            </p:extLst>
          </p:nvPr>
        </p:nvGraphicFramePr>
        <p:xfrm>
          <a:off x="155848" y="1508520"/>
          <a:ext cx="420012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044858765"/>
              </p:ext>
            </p:extLst>
          </p:nvPr>
        </p:nvGraphicFramePr>
        <p:xfrm>
          <a:off x="4563555" y="1628800"/>
          <a:ext cx="4583832" cy="3264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891138980"/>
              </p:ext>
            </p:extLst>
          </p:nvPr>
        </p:nvGraphicFramePr>
        <p:xfrm>
          <a:off x="155848" y="5036912"/>
          <a:ext cx="8988152" cy="163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1423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A71090-71EE-47CA-BC5B-5F7283E5B6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73116"/>
              </p:ext>
            </p:extLst>
          </p:nvPr>
        </p:nvGraphicFramePr>
        <p:xfrm>
          <a:off x="108427" y="1988839"/>
          <a:ext cx="2864001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5F96A3A9-23CA-4443-B246-88802A418CB1}"/>
              </a:ext>
            </a:extLst>
          </p:cNvPr>
          <p:cNvSpPr txBox="1"/>
          <p:nvPr/>
        </p:nvSpPr>
        <p:spPr>
          <a:xfrm>
            <a:off x="179512" y="317290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32.5%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07644815-A35E-4555-8A9F-B486A72664C0}"/>
              </a:ext>
            </a:extLst>
          </p:cNvPr>
          <p:cNvSpPr txBox="1"/>
          <p:nvPr/>
        </p:nvSpPr>
        <p:spPr>
          <a:xfrm>
            <a:off x="212058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67.5%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CB471C7-5914-4CB5-9102-4CA98A854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589980"/>
              </p:ext>
            </p:extLst>
          </p:nvPr>
        </p:nvGraphicFramePr>
        <p:xfrm>
          <a:off x="3042033" y="1988837"/>
          <a:ext cx="2951405" cy="4621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79409298-CA76-4F62-9BF1-18A5D18DC064}"/>
              </a:ext>
            </a:extLst>
          </p:cNvPr>
          <p:cNvSpPr txBox="1"/>
          <p:nvPr/>
        </p:nvSpPr>
        <p:spPr>
          <a:xfrm>
            <a:off x="3311253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19.7%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9D361BBD-C39A-4EBD-AF96-C6140BF9CA2F}"/>
              </a:ext>
            </a:extLst>
          </p:cNvPr>
          <p:cNvSpPr txBox="1"/>
          <p:nvPr/>
        </p:nvSpPr>
        <p:spPr>
          <a:xfrm>
            <a:off x="5139400" y="310089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80.3%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A738-E01F-4B1D-8333-DDAB6623DEA7}"/>
              </a:ext>
            </a:extLst>
          </p:cNvPr>
          <p:cNvSpPr txBox="1"/>
          <p:nvPr/>
        </p:nvSpPr>
        <p:spPr>
          <a:xfrm>
            <a:off x="971600" y="6247455"/>
            <a:ext cx="1944216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85.6 Bio€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6F940E-20F5-43ED-A578-C54D760CFA16}"/>
              </a:ext>
            </a:extLst>
          </p:cNvPr>
          <p:cNvSpPr txBox="1"/>
          <p:nvPr/>
        </p:nvSpPr>
        <p:spPr>
          <a:xfrm>
            <a:off x="4026848" y="6247456"/>
            <a:ext cx="1872208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74.1 Bio€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BC5F53-F808-4784-A44E-229F1B687745}"/>
              </a:ext>
            </a:extLst>
          </p:cNvPr>
          <p:cNvSpPr txBox="1"/>
          <p:nvPr/>
        </p:nvSpPr>
        <p:spPr>
          <a:xfrm>
            <a:off x="7724023" y="6614069"/>
            <a:ext cx="1487998" cy="276999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 Light" panose="020F0302020204030204" pitchFamily="34" charset="0"/>
              </a:rPr>
              <a:t>Source: Eurostat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09DCA16-A578-4946-BC99-EF3193A4E6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1038284"/>
              </p:ext>
            </p:extLst>
          </p:nvPr>
        </p:nvGraphicFramePr>
        <p:xfrm>
          <a:off x="6042847" y="1988837"/>
          <a:ext cx="2960069" cy="46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2ACE672-36B9-4724-A2F8-AB9E08271105}"/>
              </a:ext>
            </a:extLst>
          </p:cNvPr>
          <p:cNvSpPr txBox="1"/>
          <p:nvPr/>
        </p:nvSpPr>
        <p:spPr>
          <a:xfrm>
            <a:off x="251520" y="956381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cap="all" dirty="0">
                <a:latin typeface="Calibri Light" panose="020F0302020204030204" pitchFamily="34" charset="0"/>
              </a:rPr>
              <a:t>Importance of trade in services in the EU-Japan trade relationship</a:t>
            </a:r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5AA64602-BF6F-4A82-84BC-3F4317F4DB41}"/>
              </a:ext>
            </a:extLst>
          </p:cNvPr>
          <p:cNvSpPr txBox="1"/>
          <p:nvPr/>
        </p:nvSpPr>
        <p:spPr>
          <a:xfrm>
            <a:off x="6136299" y="302889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rgbClr val="FF0000"/>
                </a:solidFill>
                <a:latin typeface="+mj-lt"/>
              </a:rPr>
              <a:t>28.8%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7CC0EE5B-04E4-4C6C-BC53-831E5FB5018F}"/>
              </a:ext>
            </a:extLst>
          </p:cNvPr>
          <p:cNvSpPr txBox="1"/>
          <p:nvPr/>
        </p:nvSpPr>
        <p:spPr>
          <a:xfrm>
            <a:off x="8191444" y="302614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71.2%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B89D1-61A7-432E-A7A1-75541C5A7C46}"/>
              </a:ext>
            </a:extLst>
          </p:cNvPr>
          <p:cNvSpPr txBox="1"/>
          <p:nvPr/>
        </p:nvSpPr>
        <p:spPr>
          <a:xfrm>
            <a:off x="6883871" y="6247454"/>
            <a:ext cx="206074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 Light" panose="020F0302020204030204" pitchFamily="34" charset="0"/>
              </a:rPr>
              <a:t>Total exports: 164.8 Bio€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09668-C05B-4070-9CDE-E7034BB141F1}"/>
              </a:ext>
            </a:extLst>
          </p:cNvPr>
          <p:cNvSpPr txBox="1"/>
          <p:nvPr/>
        </p:nvSpPr>
        <p:spPr>
          <a:xfrm>
            <a:off x="1259632" y="1342509"/>
            <a:ext cx="6408712" cy="64633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Services represents 29 % of the total trade between EU &amp; Japan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(32.5% of EU exports to Japan = Services)</a:t>
            </a:r>
          </a:p>
        </p:txBody>
      </p:sp>
    </p:spTree>
    <p:extLst>
      <p:ext uri="{BB962C8B-B14F-4D97-AF65-F5344CB8AC3E}">
        <p14:creationId xmlns:p14="http://schemas.microsoft.com/office/powerpoint/2010/main" val="205193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77B117D-4EB8-4AC6-A953-A109D5D8B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9844342"/>
              </p:ext>
            </p:extLst>
          </p:nvPr>
        </p:nvGraphicFramePr>
        <p:xfrm>
          <a:off x="107504" y="836712"/>
          <a:ext cx="9036495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CACE23-3826-4C6D-BD2A-F950061E90C9}"/>
              </a:ext>
            </a:extLst>
          </p:cNvPr>
          <p:cNvSpPr txBox="1"/>
          <p:nvPr/>
        </p:nvSpPr>
        <p:spPr>
          <a:xfrm>
            <a:off x="7061544" y="6510206"/>
            <a:ext cx="20824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i="1" dirty="0">
                <a:latin typeface="+mn-lt"/>
              </a:rPr>
              <a:t>Source: Eurostat bop_its6_det. </a:t>
            </a:r>
            <a:endParaRPr lang="en-GB" sz="105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BFA667-581B-48A9-BAF6-D920AAF619B9}"/>
              </a:ext>
            </a:extLst>
          </p:cNvPr>
          <p:cNvSpPr txBox="1"/>
          <p:nvPr/>
        </p:nvSpPr>
        <p:spPr>
          <a:xfrm>
            <a:off x="2927116" y="3140968"/>
            <a:ext cx="6228184" cy="76944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+mj-lt"/>
              </a:rPr>
              <a:t>IMPACT OF BREXIT:</a:t>
            </a:r>
          </a:p>
          <a:p>
            <a:endParaRPr lang="en-GB" sz="800" b="1" dirty="0">
              <a:solidFill>
                <a:srgbClr val="FF0000"/>
              </a:solidFill>
              <a:latin typeface="+mj-lt"/>
            </a:endParaRPr>
          </a:p>
          <a:p>
            <a:r>
              <a:rPr lang="en-GB" b="1" dirty="0">
                <a:solidFill>
                  <a:srgbClr val="FF0000"/>
                </a:solidFill>
                <a:latin typeface="+mj-lt"/>
              </a:rPr>
              <a:t>UK = 30.4% of EU Exports of Services; and 30.5% of  EU Imports!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0FCBD-80F5-4953-BB15-EBA1309C387B}"/>
              </a:ext>
            </a:extLst>
          </p:cNvPr>
          <p:cNvSpPr txBox="1"/>
          <p:nvPr/>
        </p:nvSpPr>
        <p:spPr>
          <a:xfrm>
            <a:off x="1115616" y="1772817"/>
            <a:ext cx="2952328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alibri Light" panose="020F0302020204030204" pitchFamily="34" charset="0"/>
              </a:rPr>
              <a:t>EU Exports= +68% in 9 years</a:t>
            </a:r>
          </a:p>
        </p:txBody>
      </p:sp>
    </p:spTree>
    <p:extLst>
      <p:ext uri="{BB962C8B-B14F-4D97-AF65-F5344CB8AC3E}">
        <p14:creationId xmlns:p14="http://schemas.microsoft.com/office/powerpoint/2010/main" val="266990808"/>
      </p:ext>
    </p:extLst>
  </p:cSld>
  <p:clrMapOvr>
    <a:masterClrMapping/>
  </p:clrMapOvr>
</p:sld>
</file>

<file path=ppt/theme/theme1.xml><?xml version="1.0" encoding="utf-8"?>
<a:theme xmlns:a="http://schemas.openxmlformats.org/drawingml/2006/main" name="ESF Strategy for 2020 - Oct 2013 - 60th PC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400" b="1" dirty="0" smtClean="0">
            <a:solidFill>
              <a:srgbClr val="FF0000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 Strategy for 2020 - Oct 2013 - 60th PC Meeting</Template>
  <TotalTime>3076</TotalTime>
  <Words>694</Words>
  <Application>Microsoft Office PowerPoint</Application>
  <PresentationFormat>On-screen Show (4:3)</PresentationFormat>
  <Paragraphs>212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ESF Strategy for 2020 - Oct 2013 - 60th PC Meeting</vt:lpstr>
      <vt:lpstr>PowerPoint Presentation</vt:lpstr>
      <vt:lpstr>PowerPoint Presentation</vt:lpstr>
      <vt:lpstr>Top 10 EU Trading partners in Services  (Extra-EU27) – 2018 - €Bio</vt:lpstr>
      <vt:lpstr>PowerPoint Presentation</vt:lpstr>
      <vt:lpstr>PowerPoint Presentation</vt:lpstr>
      <vt:lpstr>PowerPoint Presentation</vt:lpstr>
      <vt:lpstr>EU27-Japan Trade &amp; Investment (Imports and exports of goods &amp; services &amp; FDI)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Kerneis Pascal  - ESF</dc:creator>
  <cp:lastModifiedBy>Pascal Kerneis</cp:lastModifiedBy>
  <cp:revision>250</cp:revision>
  <cp:lastPrinted>2019-01-09T16:41:59Z</cp:lastPrinted>
  <dcterms:created xsi:type="dcterms:W3CDTF">2014-06-16T08:31:04Z</dcterms:created>
  <dcterms:modified xsi:type="dcterms:W3CDTF">2020-12-04T14:32:05Z</dcterms:modified>
</cp:coreProperties>
</file>