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2" r:id="rId2"/>
    <p:sldId id="328" r:id="rId3"/>
    <p:sldId id="324" r:id="rId4"/>
    <p:sldId id="325" r:id="rId5"/>
    <p:sldId id="326" r:id="rId6"/>
    <p:sldId id="323" r:id="rId7"/>
    <p:sldId id="329" r:id="rId8"/>
    <p:sldId id="33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12/02/2014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340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05C1F9-F7DE-4094-9E23-129EFF3B82A1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2/12/2014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B45B-744D-4CBA-8493-FB2110BD6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0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97290-D5E2-4FB6-985B-005ECEE66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49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 smtClean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 smtClean="0">
                <a:solidFill>
                  <a:srgbClr val="0066FF"/>
                </a:solidFill>
              </a:rPr>
              <a:t> in Services</a:t>
            </a:r>
            <a:r>
              <a:rPr lang="en-GB" sz="1800" dirty="0" smtClean="0"/>
              <a:t> </a:t>
            </a:r>
            <a:r>
              <a:rPr lang="fr-FR" sz="1800" dirty="0" smtClean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2/12/2014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F map p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7000"/>
              </a:srgbClr>
            </a:outerShdw>
          </a:effectLst>
        </p:spPr>
      </p:pic>
      <p:pic>
        <p:nvPicPr>
          <p:cNvPr id="13315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2928938" y="142875"/>
            <a:ext cx="5643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rgbClr val="0066FF"/>
                </a:solidFill>
                <a:latin typeface="Calibri" pitchFamily="34" charset="0"/>
              </a:rPr>
              <a:t>«  The voice of the European Service Industries for International Trade Negotiations</a:t>
            </a:r>
            <a:r>
              <a:rPr lang="fr-FR" dirty="0">
                <a:solidFill>
                  <a:srgbClr val="0066FF"/>
                </a:solidFill>
                <a:latin typeface="Calibri" pitchFamily="34" charset="0"/>
              </a:rPr>
              <a:t> in Services</a:t>
            </a:r>
            <a:r>
              <a:rPr lang="en-GB" dirty="0">
                <a:latin typeface="Calibri" pitchFamily="34" charset="0"/>
              </a:rPr>
              <a:t> </a:t>
            </a:r>
            <a:r>
              <a:rPr lang="fr-FR" dirty="0">
                <a:solidFill>
                  <a:srgbClr val="0066FF"/>
                </a:solidFill>
                <a:latin typeface="Calibri" pitchFamily="34" charset="0"/>
              </a:rPr>
              <a:t> »</a:t>
            </a:r>
            <a:endParaRPr lang="en-GB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1428750" y="1785938"/>
            <a:ext cx="7500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28596" y="1285860"/>
            <a:ext cx="8286808" cy="5000660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pPr algn="ctr"/>
            <a:r>
              <a:rPr lang="en-US" b="1" dirty="0"/>
              <a:t> </a:t>
            </a:r>
            <a:endParaRPr lang="en-US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13</a:t>
            </a:r>
            <a:r>
              <a:rPr lang="en-GB" sz="2400" baseline="30000" dirty="0"/>
              <a:t>th</a:t>
            </a:r>
            <a:r>
              <a:rPr lang="en-GB" sz="2400" dirty="0"/>
              <a:t> February 2014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ECIPE and ESF Seminar:</a:t>
            </a:r>
            <a:br>
              <a:rPr lang="en-GB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b="1" dirty="0"/>
              <a:t>The role of services in China's </a:t>
            </a:r>
            <a:r>
              <a:rPr lang="en-GB" b="1" dirty="0" smtClean="0"/>
              <a:t>reforms</a:t>
            </a:r>
          </a:p>
          <a:p>
            <a:pPr algn="ctr"/>
            <a:r>
              <a:rPr lang="en-GB" sz="1800" dirty="0" smtClean="0"/>
              <a:t>(Microsoft Centre – 51 rue </a:t>
            </a:r>
            <a:r>
              <a:rPr lang="en-GB" sz="1800" dirty="0" err="1" smtClean="0"/>
              <a:t>Montoyer</a:t>
            </a:r>
            <a:r>
              <a:rPr lang="en-GB" sz="1800" dirty="0" smtClean="0"/>
              <a:t> – Brussels)</a:t>
            </a:r>
            <a:r>
              <a:rPr lang="en-GB" dirty="0" smtClean="0"/>
              <a:t> </a:t>
            </a:r>
            <a:endParaRPr lang="en-GB" sz="2400" dirty="0"/>
          </a:p>
          <a:p>
            <a:pPr marL="365125" lvl="2" indent="0" algn="ctr">
              <a:buNone/>
            </a:pPr>
            <a:endParaRPr lang="en-GB" dirty="0" smtClean="0"/>
          </a:p>
        </p:txBody>
      </p:sp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341437"/>
            <a:ext cx="169037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83676"/>
            <a:ext cx="2492375" cy="134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820472" cy="803176"/>
          </a:xfrm>
        </p:spPr>
        <p:txBody>
          <a:bodyPr/>
          <a:lstStyle/>
          <a:p>
            <a:r>
              <a:rPr lang="en-GB" sz="3600" b="1" u="sng" dirty="0" smtClean="0">
                <a:solidFill>
                  <a:schemeClr val="tx2">
                    <a:lumMod val="75000"/>
                  </a:schemeClr>
                </a:solidFill>
              </a:rPr>
              <a:t>What are China’s Intentions in Trade Policy?</a:t>
            </a:r>
            <a:endParaRPr lang="en-GB" sz="36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bg1">
              <a:alpha val="77000"/>
            </a:schemeClr>
          </a:solidFill>
        </p:spPr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China has only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shallow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FTAs with low commitments in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Services so far.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The RCEP (ASEAN + 6) initiative seems weak and might not materialise. Few progress!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The US are holding their position on China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entrance in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TiSA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China “negative” behaviour in ITA talks, in GPA talk…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What are China real intentions?</a:t>
            </a:r>
          </a:p>
          <a:p>
            <a:pPr marL="0" indent="0">
              <a:buNone/>
              <a:tabLst>
                <a:tab pos="539750" algn="l"/>
                <a:tab pos="1169988" algn="l"/>
              </a:tabLst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	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To enter and block the </a:t>
            </a:r>
            <a:r>
              <a:rPr lang="en-GB" sz="2800" dirty="0" err="1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TiSA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 process? The BIA?</a:t>
            </a:r>
          </a:p>
          <a:p>
            <a:pPr marL="0" indent="0">
              <a:buNone/>
              <a:tabLst>
                <a:tab pos="539750" algn="l"/>
                <a:tab pos="1169988" algn="l"/>
              </a:tabLst>
            </a:pPr>
            <a:r>
              <a:rPr lang="en-GB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	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 	Or to use Tisa &amp; BIA as a tool to push for domestic 		reforms in services?</a:t>
            </a:r>
          </a:p>
        </p:txBody>
      </p:sp>
    </p:spTree>
    <p:extLst>
      <p:ext uri="{BB962C8B-B14F-4D97-AF65-F5344CB8AC3E}">
        <p14:creationId xmlns:p14="http://schemas.microsoft.com/office/powerpoint/2010/main" val="42156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733256"/>
          </a:xfrm>
          <a:solidFill>
            <a:schemeClr val="bg1">
              <a:alpha val="83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fr-BE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 “Real </a:t>
            </a:r>
            <a:r>
              <a:rPr lang="fr-BE" sz="2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fr-BE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BE" sz="2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fr-BE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Services</a:t>
            </a:r>
            <a:r>
              <a:rPr lang="fr-BE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”(</a:t>
            </a:r>
            <a:r>
              <a:rPr lang="fr-BE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RGFS) in Geneva </a:t>
            </a:r>
            <a:endParaRPr lang="fr-BE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BE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BE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fr-BE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fr-BE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+ 1(28) </a:t>
            </a:r>
            <a:r>
              <a:rPr lang="fr-BE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50 </a:t>
            </a:r>
            <a:endParaRPr lang="fr-BE" sz="2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Australia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Canada, </a:t>
            </a:r>
            <a:r>
              <a:rPr lang="en-GB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Chile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Colombia, Costa Rica, European Union (28</a:t>
            </a:r>
            <a:r>
              <a:rPr lang="en-GB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GB" sz="2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Hong Kong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Israel, Japan, Liechtenstein, </a:t>
            </a:r>
            <a:r>
              <a:rPr lang="en-GB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Mexico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 Zealand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Norway, </a:t>
            </a:r>
            <a:r>
              <a:rPr lang="en-GB" sz="2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Pakistan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Panama, Paraguay, Peru, South Korea, Switzerland, </a:t>
            </a:r>
            <a:r>
              <a:rPr lang="en-GB" sz="2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Taiwan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Turkey</a:t>
            </a:r>
            <a:r>
              <a:rPr lang="en-GB" sz="26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and United States.</a:t>
            </a:r>
            <a:r>
              <a:rPr lang="en-GB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7063" indent="-361950" defTabSz="809625">
              <a:buFont typeface="Wingdings"/>
              <a:buChar char="è"/>
            </a:pPr>
            <a:r>
              <a:rPr lang="en-GB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Services </a:t>
            </a:r>
            <a:r>
              <a:rPr lang="en-GB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exports to the world represented +/- 70% of global services exports. </a:t>
            </a:r>
            <a:endParaRPr lang="en-GB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indent="-361950" defTabSz="809625">
              <a:buFont typeface="Wingdings"/>
              <a:buChar char="è"/>
            </a:pPr>
            <a:r>
              <a:rPr lang="en-GB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Using the GATS treaty, dock-able to it, and then when time is ripe (critical mass), the aim is to </a:t>
            </a:r>
            <a:r>
              <a:rPr lang="en-GB" sz="2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multilateralise</a:t>
            </a:r>
            <a:r>
              <a:rPr lang="en-GB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text and the Commitments and the additional </a:t>
            </a:r>
            <a:r>
              <a:rPr lang="en-GB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disciplines</a:t>
            </a:r>
          </a:p>
          <a:p>
            <a:pPr marL="276225" lvl="3" indent="0"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Multilateralisation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TiSA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76225" lvl="3" indent="0"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 a standalone agreement in WTO? Or in DDA? </a:t>
            </a:r>
            <a:endParaRPr lang="en-GB" sz="2600" dirty="0"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92696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cap="all" dirty="0" smtClean="0">
                <a:solidFill>
                  <a:schemeClr val="tx2">
                    <a:lumMod val="75000"/>
                  </a:schemeClr>
                </a:solidFill>
              </a:rPr>
              <a:t>- Trade in Services Agreement – T</a:t>
            </a:r>
            <a:r>
              <a:rPr lang="en-GB" sz="2400" b="1" u="sng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GB" sz="2400" b="1" u="sng" cap="all" dirty="0" smtClean="0">
                <a:solidFill>
                  <a:schemeClr val="tx2">
                    <a:lumMod val="75000"/>
                  </a:schemeClr>
                </a:solidFill>
              </a:rPr>
              <a:t>sa </a:t>
            </a:r>
            <a:r>
              <a:rPr lang="en-GB" sz="2000" b="1" u="sng" cap="all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endParaRPr lang="en-GB" sz="20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576064"/>
          </a:xfrm>
        </p:spPr>
        <p:txBody>
          <a:bodyPr/>
          <a:lstStyle/>
          <a:p>
            <a:r>
              <a:rPr lang="en-GB" sz="2800" b="1" u="sng" cap="all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Trade in Services Agreement – T</a:t>
            </a:r>
            <a:r>
              <a:rPr lang="en-GB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800" b="1" u="sng" cap="all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 -</a:t>
            </a:r>
            <a:endParaRPr lang="en-GB" sz="2800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661248"/>
          </a:xfrm>
          <a:solidFill>
            <a:schemeClr val="bg1">
              <a:alpha val="71000"/>
            </a:schemeClr>
          </a:solidFill>
        </p:spPr>
        <p:txBody>
          <a:bodyPr/>
          <a:lstStyle/>
          <a:p>
            <a:r>
              <a:rPr lang="en-GB" sz="28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GB" sz="28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 of the talks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Start on 18-19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March 2013,        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800" baseline="30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Round: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Week 29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April,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Round: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Week 24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June; 4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Round: Week 16 September;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sz="2800" baseline="30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Round: Week 4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November 2013;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Round: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17-24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February 2014</a:t>
            </a:r>
          </a:p>
          <a:p>
            <a:pPr marL="0" indent="0">
              <a:buNone/>
              <a:tabLst>
                <a:tab pos="534988" algn="l"/>
              </a:tabLst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Preliminary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Offers: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 &amp; Japan: September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2013? </a:t>
            </a:r>
            <a:endParaRPr lang="en-GB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896938">
              <a:buNone/>
              <a:tabLst>
                <a:tab pos="449263" algn="l"/>
              </a:tabLst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EU: 4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November 2013; Others: between 4 &amp; 30 Nov 	2013 –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Offers on table.  Missing: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Chile, Costa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Rica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Pakistan, Paraguay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Peru.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Deal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2014?</a:t>
            </a:r>
          </a:p>
          <a:p>
            <a:pPr defTabSz="896938"/>
            <a:r>
              <a:rPr lang="en-GB" sz="28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Who participate to the talks?</a:t>
            </a:r>
          </a:p>
          <a:p>
            <a:pPr marL="0" indent="0" defTabSz="896938">
              <a:buNone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No BRICS, No ASEAN, few developing countries…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46088" indent="-361950" defTabSz="719138">
              <a:buFont typeface="Wingdings"/>
              <a:buChar char="è"/>
            </a:pP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China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now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asked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join (29 Sep 2013)!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 well as Uruguay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Others… 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How to deal with new comers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64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820472" cy="508918"/>
          </a:xfrm>
        </p:spPr>
        <p:txBody>
          <a:bodyPr/>
          <a:lstStyle/>
          <a:p>
            <a:r>
              <a:rPr lang="en-GB" sz="2400" b="1" u="sng" cap="al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Tisa: Can China really cope with high ambition?</a:t>
            </a:r>
            <a:endParaRPr lang="en-GB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chemeClr val="bg1">
              <a:alpha val="78000"/>
            </a:schemeClr>
          </a:solidFill>
        </p:spPr>
        <p:txBody>
          <a:bodyPr/>
          <a:lstStyle/>
          <a:p>
            <a:pPr marL="742950" indent="-28575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Scheduling of Market access commitments using a positive list (list of sectors &amp; sub-sectors open, with list of remaining barriers)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Scheduling </a:t>
            </a:r>
            <a:r>
              <a:rPr lang="en-GB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using Negative List </a:t>
            </a: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National Treatment (given by default, with negotiated exceptions)</a:t>
            </a:r>
            <a:endParaRPr lang="en-GB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2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“Best FTA “ </a:t>
            </a: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Minimum standards of Market Access Commitments:</a:t>
            </a:r>
          </a:p>
          <a:p>
            <a:pPr marL="9144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(e.g. Removal </a:t>
            </a:r>
            <a:r>
              <a:rPr lang="en-GB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all equity </a:t>
            </a: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caps, with negotiated exceptions, etc.)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Adoption of a Horizontal Paper on Domestic Regulation Disciplines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Adoption </a:t>
            </a:r>
            <a:r>
              <a:rPr lang="en-GB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sector specific disciplines compulsory to all members:</a:t>
            </a:r>
          </a:p>
          <a:p>
            <a:pPr marL="1825625" lvl="2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GB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Telecoms &amp; e-commerce, </a:t>
            </a:r>
            <a:endParaRPr lang="en-GB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25" lvl="2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Financial Services, </a:t>
            </a:r>
          </a:p>
          <a:p>
            <a:pPr marL="1825625" lvl="2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Professional services, </a:t>
            </a:r>
          </a:p>
          <a:p>
            <a:pPr marL="1825625" lvl="2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Energy, </a:t>
            </a:r>
          </a:p>
          <a:p>
            <a:pPr marL="1825625" lvl="2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Transport Services, </a:t>
            </a:r>
          </a:p>
          <a:p>
            <a:pPr marL="1825625" lvl="2" indent="-3429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GB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 4 (temporary Movement of services suppliers), etc.</a:t>
            </a:r>
            <a:endParaRPr lang="en-GB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77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764704"/>
            <a:ext cx="8715436" cy="6093296"/>
          </a:xfrm>
          <a:solidFill>
            <a:schemeClr val="bg1">
              <a:alpha val="78000"/>
            </a:schemeClr>
          </a:solidFill>
        </p:spPr>
        <p:txBody>
          <a:bodyPr/>
          <a:lstStyle/>
          <a:p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EU-China Bilateral Investment Agreement (BIA)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EU by very far the largest investor (+/- €5 Trio Stocks) and beneficiary of investment in the world (€3,8 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Trio 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stocks), incl. 60% Services.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EU-China Trade (goods &amp; services) = €</a:t>
            </a:r>
            <a:r>
              <a:rPr lang="en-GB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billion every day, 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but just </a:t>
            </a:r>
            <a:r>
              <a:rPr lang="en-GB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2.1% of overall EU Foreign Direct Investment (FDI) is in </a:t>
            </a:r>
            <a:r>
              <a:rPr lang="en-GB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China. Very low!</a:t>
            </a:r>
            <a:endParaRPr lang="en-US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EU mandate for BIA with China: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Nov 2013; 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0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Round: </a:t>
            </a:r>
            <a:r>
              <a:rPr lang="en-GB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Beijing on 21-23 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January </a:t>
            </a:r>
            <a:r>
              <a:rPr lang="en-GB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 also started BIT negotiations with China in 2008, but it was stalled for a while. Why?</a:t>
            </a:r>
            <a:r>
              <a:rPr lang="en-GB" sz="3000" dirty="0" smtClean="0"/>
              <a:t>  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Started again in 2013. Same with EU?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3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496944" cy="875184"/>
          </a:xfrm>
        </p:spPr>
        <p:txBody>
          <a:bodyPr/>
          <a:lstStyle/>
          <a:p>
            <a:r>
              <a:rPr lang="en-GB" sz="32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Domestic Reforms &amp; trade policy by China</a:t>
            </a:r>
            <a:endParaRPr lang="en-GB" sz="3200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17232"/>
          </a:xfrm>
          <a:solidFill>
            <a:schemeClr val="bg1">
              <a:alpha val="82000"/>
            </a:schemeClr>
          </a:solidFill>
        </p:spPr>
        <p:txBody>
          <a:bodyPr/>
          <a:lstStyle/>
          <a:p>
            <a:pPr marL="179388" indent="-179388"/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China agenda for reforms in services with new leadership in 12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5 years plan (2011-2015) and preparation of the 13</a:t>
            </a:r>
            <a:r>
              <a:rPr lang="en-GB" sz="2800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 marL="179388" indent="-179388"/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Speech of Premier Li </a:t>
            </a:r>
            <a:r>
              <a:rPr lang="en-GB" sz="2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Keqiang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on services reforms (Beijing CIFTIS/UNCTAD Global Services Forum conf. 29 May 2013)</a:t>
            </a:r>
          </a:p>
          <a:p>
            <a:pPr marL="179388" indent="-179388"/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Third Chinese Communist Party (CCP) Plenum in Nov 2013:  announcements of reforms in services sectors</a:t>
            </a:r>
          </a:p>
          <a:p>
            <a:pPr marL="179388" indent="-179388"/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“China (Shanghai) Pilot Free Trade Zone (FTZ)”? A process in motion? Other zones? Extended to the whole territory?</a:t>
            </a:r>
          </a:p>
          <a:p>
            <a:pPr marL="179388" indent="-179388"/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use trade policy as external pressure on more conservative ministers/sectors to liberalise (see China WTO accession in 2001)?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884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42938" y="2143125"/>
            <a:ext cx="8077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</a:pPr>
            <a:r>
              <a:rPr lang="en-GB" b="1"/>
              <a:t>Pascal KERNEIS</a:t>
            </a:r>
          </a:p>
          <a:p>
            <a:pPr lvl="4">
              <a:spcBef>
                <a:spcPct val="50000"/>
              </a:spcBef>
            </a:pPr>
            <a:r>
              <a:rPr lang="en-GB" b="1"/>
              <a:t>Managing Director</a:t>
            </a:r>
          </a:p>
          <a:p>
            <a:pPr lvl="4">
              <a:spcBef>
                <a:spcPct val="50000"/>
              </a:spcBef>
            </a:pPr>
            <a:r>
              <a:rPr lang="en-GB" b="1"/>
              <a:t>European Services Forum </a:t>
            </a:r>
            <a:r>
              <a:rPr lang="fr-BE" b="1"/>
              <a:t>– ESF</a:t>
            </a:r>
          </a:p>
          <a:p>
            <a:pPr lvl="4">
              <a:spcBef>
                <a:spcPct val="50000"/>
              </a:spcBef>
            </a:pPr>
            <a:r>
              <a:rPr lang="fr-BE" b="1"/>
              <a:t>168, Avenue de Cortenbergh</a:t>
            </a:r>
          </a:p>
          <a:p>
            <a:pPr lvl="4">
              <a:spcBef>
                <a:spcPct val="50000"/>
              </a:spcBef>
            </a:pPr>
            <a:r>
              <a:rPr lang="fr-BE" b="1"/>
              <a:t>B – 1000 – BRUSSELS</a:t>
            </a:r>
          </a:p>
          <a:p>
            <a:pPr lvl="4">
              <a:spcBef>
                <a:spcPct val="50000"/>
              </a:spcBef>
            </a:pPr>
            <a:r>
              <a:rPr lang="fr-BE" b="1"/>
              <a:t>Tel: + 32 2 230 75 14</a:t>
            </a:r>
          </a:p>
          <a:p>
            <a:pPr lvl="4">
              <a:spcBef>
                <a:spcPct val="50000"/>
              </a:spcBef>
            </a:pPr>
            <a:r>
              <a:rPr lang="fr-BE" b="1"/>
              <a:t>Fax: + 32 2 320 61 68</a:t>
            </a:r>
          </a:p>
          <a:p>
            <a:pPr lvl="4">
              <a:spcBef>
                <a:spcPct val="50000"/>
              </a:spcBef>
            </a:pPr>
            <a:r>
              <a:rPr lang="fr-BE" b="1"/>
              <a:t>Email: esf@esf.be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7696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  <a:defRPr/>
            </a:pPr>
            <a:r>
              <a:rPr lang="en-GB" dirty="0">
                <a:latin typeface="Arial" pitchFamily="34" charset="0"/>
              </a:rPr>
              <a:t>Website</a:t>
            </a:r>
            <a:r>
              <a:rPr lang="en-GB" sz="3200" dirty="0">
                <a:solidFill>
                  <a:srgbClr val="000066"/>
                </a:solidFill>
                <a:latin typeface="Arial" pitchFamily="34" charset="0"/>
              </a:rPr>
              <a:t>: </a:t>
            </a:r>
            <a:r>
              <a:rPr lang="en-GB" sz="6600" u="sng" dirty="0">
                <a:solidFill>
                  <a:srgbClr val="FF0000"/>
                </a:solidFill>
                <a:latin typeface="+mn-lt"/>
              </a:rPr>
              <a:t>www.esf.be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1563" y="1428750"/>
            <a:ext cx="4713287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0000"/>
                </a:solidFill>
                <a:latin typeface="+mn-lt"/>
              </a:rPr>
              <a:t>Thank you for </a:t>
            </a:r>
            <a:r>
              <a:rPr lang="fr-BE" sz="3200" dirty="0">
                <a:solidFill>
                  <a:srgbClr val="FF0000"/>
                </a:solidFill>
                <a:latin typeface="+mn-lt"/>
              </a:rPr>
              <a:t>ATTENTION !</a:t>
            </a:r>
            <a:endParaRPr lang="en-GB" sz="3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2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G TRADE Conference - 20January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 TRADE Conference - 20January 2012</Template>
  <TotalTime>1243</TotalTime>
  <Words>562</Words>
  <Application>Microsoft Office PowerPoint</Application>
  <PresentationFormat>On-screen Show (4:3)</PresentationFormat>
  <Paragraphs>66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DG TRADE Conference - 20January 2012</vt:lpstr>
      <vt:lpstr>PowerPoint Presentation</vt:lpstr>
      <vt:lpstr>What are China’s Intentions in Trade Policy?</vt:lpstr>
      <vt:lpstr>PowerPoint Presentation</vt:lpstr>
      <vt:lpstr>- Trade in Services Agreement – Tisa -</vt:lpstr>
      <vt:lpstr>Tisa: Can China really cope with high ambition?</vt:lpstr>
      <vt:lpstr>PowerPoint Presentation</vt:lpstr>
      <vt:lpstr>Domestic Reforms &amp; trade policy by China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Kerneis Pascal  - ESF</cp:lastModifiedBy>
  <cp:revision>82</cp:revision>
  <dcterms:created xsi:type="dcterms:W3CDTF">2013-02-22T17:20:01Z</dcterms:created>
  <dcterms:modified xsi:type="dcterms:W3CDTF">2014-02-12T11:47:37Z</dcterms:modified>
</cp:coreProperties>
</file>