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75" r:id="rId3"/>
    <p:sldId id="276" r:id="rId4"/>
    <p:sldId id="280" r:id="rId5"/>
    <p:sldId id="277" r:id="rId6"/>
    <p:sldId id="278" r:id="rId7"/>
    <p:sldId id="284" r:id="rId8"/>
    <p:sldId id="279" r:id="rId9"/>
    <p:sldId id="282" r:id="rId10"/>
    <p:sldId id="283" r:id="rId11"/>
    <p:sldId id="281" r:id="rId12"/>
    <p:sldId id="274" r:id="rId13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DE9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291326053377581E-2"/>
          <c:y val="5.4771692034218424E-2"/>
          <c:w val="0.62998667710756151"/>
          <c:h val="0.8841907350796147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of Global Outward FDI</c:v>
                </c:pt>
              </c:strCache>
            </c:strRef>
          </c:tx>
          <c:dLbls>
            <c:dLbl>
              <c:idx val="0"/>
              <c:layout>
                <c:manualLayout>
                  <c:x val="-0.19545699384949941"/>
                  <c:y val="2.908157511118293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43,4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EU</c:v>
                </c:pt>
                <c:pt idx="1">
                  <c:v>US</c:v>
                </c:pt>
                <c:pt idx="2">
                  <c:v>Hong Kong, China</c:v>
                </c:pt>
                <c:pt idx="3">
                  <c:v>Switzerland</c:v>
                </c:pt>
                <c:pt idx="4">
                  <c:v>Japan</c:v>
                </c:pt>
                <c:pt idx="5">
                  <c:v>Canada</c:v>
                </c:pt>
                <c:pt idx="6">
                  <c:v>Others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40.299999999999997</c:v>
                </c:pt>
                <c:pt idx="1">
                  <c:v>24.1</c:v>
                </c:pt>
                <c:pt idx="2">
                  <c:v>5.0999999999999996</c:v>
                </c:pt>
                <c:pt idx="3">
                  <c:v>4.8</c:v>
                </c:pt>
                <c:pt idx="4">
                  <c:v>3.7</c:v>
                </c:pt>
                <c:pt idx="5">
                  <c:v>2.8</c:v>
                </c:pt>
                <c:pt idx="6">
                  <c:v>19.2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872064306151775"/>
          <c:y val="0.15275320744686854"/>
          <c:w val="0.29572556601179106"/>
          <c:h val="0.75119222698513999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29/01/2015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79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05C1F9-F7DE-4094-9E23-129EFF3B82A1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1/29/2015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97290-D5E2-4FB6-985B-005ECEE66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5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9B45B-744D-4CBA-8493-FB2110BD6F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12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 smtClean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 smtClean="0">
                <a:solidFill>
                  <a:srgbClr val="0066FF"/>
                </a:solidFill>
              </a:rPr>
              <a:t> in Services</a:t>
            </a:r>
            <a:r>
              <a:rPr lang="en-GB" sz="1800" dirty="0" smtClean="0"/>
              <a:t> </a:t>
            </a:r>
            <a:r>
              <a:rPr lang="fr-FR" sz="1800" dirty="0" smtClean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1/29/2015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5" r:id="rId2"/>
    <p:sldLayoutId id="2147483676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F map p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156"/>
            <a:ext cx="9144000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77000"/>
              </a:srgbClr>
            </a:outerShdw>
          </a:effectLst>
        </p:spPr>
      </p:pic>
      <p:pic>
        <p:nvPicPr>
          <p:cNvPr id="11267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928938" y="142875"/>
            <a:ext cx="56435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rgbClr val="0066FF"/>
                </a:solidFill>
                <a:latin typeface="Calibri" pitchFamily="34" charset="0"/>
              </a:rPr>
              <a:t>«  The voice of the European Service Industries for International Trade Negotiations</a:t>
            </a:r>
            <a:r>
              <a:rPr lang="fr-FR" dirty="0">
                <a:solidFill>
                  <a:srgbClr val="0066FF"/>
                </a:solidFill>
                <a:latin typeface="Calibri" pitchFamily="34" charset="0"/>
              </a:rPr>
              <a:t> in Services</a:t>
            </a:r>
            <a:r>
              <a:rPr lang="en-GB" dirty="0">
                <a:latin typeface="Calibri" pitchFamily="34" charset="0"/>
              </a:rPr>
              <a:t> </a:t>
            </a:r>
            <a:r>
              <a:rPr lang="fr-FR" dirty="0">
                <a:solidFill>
                  <a:srgbClr val="0066FF"/>
                </a:solidFill>
                <a:latin typeface="Calibri" pitchFamily="34" charset="0"/>
              </a:rPr>
              <a:t> »</a:t>
            </a:r>
            <a:endParaRPr lang="en-GB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1428750" y="1785938"/>
            <a:ext cx="7500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dirty="0">
              <a:latin typeface="Calibri" pitchFamily="34" charset="0"/>
            </a:endParaRPr>
          </a:p>
        </p:txBody>
      </p:sp>
      <p:sp>
        <p:nvSpPr>
          <p:cNvPr id="11270" name="Content Placeholder 1"/>
          <p:cNvSpPr>
            <a:spLocks noGrp="1"/>
          </p:cNvSpPr>
          <p:nvPr>
            <p:ph idx="1"/>
          </p:nvPr>
        </p:nvSpPr>
        <p:spPr bwMode="auto">
          <a:xfrm>
            <a:off x="0" y="1970881"/>
            <a:ext cx="9144000" cy="4770486"/>
          </a:xfrm>
          <a:solidFill>
            <a:schemeClr val="bg1">
              <a:alpha val="45097"/>
            </a:scheme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hangingPunct="0"/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Hearing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framework of the </a:t>
            </a:r>
            <a:endParaRPr lang="en-GB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/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EESC opinion</a:t>
            </a:r>
          </a:p>
          <a:p>
            <a:pPr algn="ctr" hangingPunct="0"/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Investment Protection and ISDS </a:t>
            </a:r>
            <a:endParaRPr lang="en-GB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/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Trade and Investment Agreements 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/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February 2015 – </a:t>
            </a:r>
            <a:endParaRPr lang="en-GB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/>
            <a:r>
              <a:rPr lang="en-GB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EESC </a:t>
            </a:r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Meeting room JDE 52 – 99-101, rue </a:t>
            </a:r>
            <a:r>
              <a:rPr lang="en-GB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Belliard</a:t>
            </a:r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99-101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5" lvl="2" indent="0" algn="ctr">
              <a:buNone/>
            </a:pP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marL="365125" lvl="2" indent="0" algn="ctr">
              <a:buNone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1: </a:t>
            </a:r>
            <a:r>
              <a:rPr lang="en-GB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EU approach to investment protection and ISDS  - a chance for reform? (the case of the EU-Canada Free Trade Agreement –CETA) </a:t>
            </a:r>
            <a:endParaRPr lang="en-GB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25" lvl="2" indent="0" algn="ctr"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Pascal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Kerneis – Managing Director </a:t>
            </a:r>
          </a:p>
          <a:p>
            <a:pPr marL="365125" lvl="2" indent="0" algn="ctr">
              <a:buNone/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European Services Forum</a:t>
            </a:r>
          </a:p>
          <a:p>
            <a:pPr marL="365125" lvl="2" indent="0">
              <a:buNone/>
            </a:pPr>
            <a:r>
              <a:rPr lang="en-GB" b="1" dirty="0">
                <a:solidFill>
                  <a:srgbClr val="3333CC"/>
                </a:solidFill>
                <a:cs typeface="Times New Roman" pitchFamily="18" charset="0"/>
              </a:rPr>
              <a:t>	 </a:t>
            </a:r>
          </a:p>
          <a:p>
            <a:pPr marL="365125" lvl="2" indent="0" algn="ctr" eaLnBrk="1" hangingPunct="1">
              <a:buFont typeface="Arial" charset="0"/>
              <a:buNone/>
            </a:pPr>
            <a:r>
              <a:rPr lang="en-GB" b="1" dirty="0">
                <a:solidFill>
                  <a:srgbClr val="3333CC"/>
                </a:solidFill>
                <a:cs typeface="Times New Roman" pitchFamily="18" charset="0"/>
              </a:rPr>
              <a:t>	</a:t>
            </a:r>
            <a:r>
              <a:rPr lang="en-GB" b="1" dirty="0" smtClean="0">
                <a:solidFill>
                  <a:srgbClr val="3333CC"/>
                </a:solidFill>
                <a:cs typeface="Times New Roman" pitchFamily="18" charset="0"/>
              </a:rPr>
              <a:t> </a:t>
            </a:r>
          </a:p>
          <a:p>
            <a:pPr algn="ctr" eaLnBrk="1" hangingPunct="1"/>
            <a:r>
              <a:rPr lang="en-GB" dirty="0" smtClean="0"/>
              <a:t>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390" y="836712"/>
            <a:ext cx="88265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07704" y="1412776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Economic and Social Committee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46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52736"/>
            <a:ext cx="9129548" cy="590931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to regulate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Yes…</a:t>
            </a: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725" lvl="1" indent="-438150" defTabSz="895350">
              <a:tabLst>
                <a:tab pos="720725" algn="l"/>
              </a:tabLst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company ever prevented a country to regulate! </a:t>
            </a:r>
          </a:p>
          <a:p>
            <a:pPr marL="720725" lvl="1" indent="-438150" defTabSz="895350">
              <a:buFont typeface="Wingdings"/>
              <a:buChar char="è"/>
              <a:tabLst>
                <a:tab pos="720725" algn="l"/>
              </a:tabLst>
            </a:pP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ISDS tribunal cannot repeal a domestic act.  It can only provide </a:t>
            </a:r>
            <a:r>
              <a:rPr lang="en-GB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the defending state is breaching its obligation.  </a:t>
            </a:r>
          </a:p>
          <a:p>
            <a:pPr marL="720725" lvl="1" indent="-438150" defTabSz="895350">
              <a:buFont typeface="Wingdings"/>
              <a:buChar char="è"/>
              <a:tabLst>
                <a:tab pos="720725" algn="l"/>
              </a:tabLst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Domestic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Courts can repeal an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act!</a:t>
            </a:r>
          </a:p>
          <a:p>
            <a:pPr lvl="1" indent="-457200" defTabSz="895350">
              <a:buFont typeface="Arial" panose="020B0604020202020204" pitchFamily="34" charset="0"/>
              <a:buChar char="•"/>
              <a:tabLst>
                <a:tab pos="895350" algn="l"/>
              </a:tabLst>
            </a:pPr>
            <a:r>
              <a:rPr lang="en-GB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GB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proceedings: </a:t>
            </a: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lvl="1" defTabSz="895350">
              <a:buFont typeface="Wingdings"/>
              <a:buChar char="è"/>
              <a:tabLst>
                <a:tab pos="628650" algn="l"/>
              </a:tabLst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New transparency rules (UN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Group for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international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of UNCITRAL); e.g. publication of cases, 	public hearings, amicus courier</a:t>
            </a:r>
          </a:p>
          <a:p>
            <a:pPr marL="268288" lvl="1" defTabSz="895350">
              <a:tabLst>
                <a:tab pos="628650" algn="l"/>
              </a:tabLst>
            </a:pP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need to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 confidential information and maintain the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integrity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arbitral process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(caution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publication of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witness statements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expert reports, skeleton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arguments, etc.)  </a:t>
            </a:r>
          </a:p>
          <a:p>
            <a:pPr marL="611188" lvl="1" indent="-342900" defTabSz="895350">
              <a:buFont typeface="Wingdings"/>
              <a:buChar char="è"/>
              <a:tabLst>
                <a:tab pos="628650" algn="l"/>
              </a:tabLst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done for the domestic courts cases! Why?</a:t>
            </a:r>
          </a:p>
          <a:p>
            <a:pPr marL="361950" lvl="1" indent="-342900" defTabSz="895350">
              <a:buFont typeface="Arial" panose="020B0604020202020204" pitchFamily="34" charset="0"/>
              <a:buChar char="•"/>
            </a:pPr>
            <a:r>
              <a:rPr lang="en-GB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Filter mechanism</a:t>
            </a:r>
            <a:r>
              <a:rPr lang="en-GB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get access to ISDS: No, but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CETA, filter for Financial services sector (38% EU FDI!). Not in EU-SG FTA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1444" y="620688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u="sng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ISDS Reform </a:t>
            </a:r>
            <a:r>
              <a:rPr lang="en-GB" sz="3200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(2)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5710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648072"/>
          </a:xfrm>
        </p:spPr>
        <p:txBody>
          <a:bodyPr/>
          <a:lstStyle/>
          <a:p>
            <a:r>
              <a:rPr lang="en-GB" sz="3200" u="sng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GB" sz="3200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ISDS Reform Proposal (3)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328592"/>
          </a:xfrm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and </a:t>
            </a:r>
            <a:r>
              <a:rPr lang="en-GB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Mediation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Alternative Dispute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Resolution : Yes, but caution of “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politisation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and should not lengthen the process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frivolous claims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Yes, necessary.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ggregate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month </a:t>
            </a:r>
            <a:r>
              <a:rPr lang="en-GB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cooling-off period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initiation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arbitration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too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 CETA and SG)</a:t>
            </a:r>
          </a:p>
          <a:p>
            <a:r>
              <a:rPr lang="en-GB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</a:t>
            </a:r>
            <a:r>
              <a:rPr lang="en-GB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conduct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arbitrators: Yes, good idea.</a:t>
            </a:r>
            <a:endParaRPr lang="en-GB" sz="2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Roster of arbitrators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Yes, for the EU, but if the chairperson of the panel must come from the roaster, it means </a:t>
            </a:r>
            <a:r>
              <a:rPr lang="en-GB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neutral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(risk of “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politisation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up an </a:t>
            </a:r>
            <a:r>
              <a:rPr lang="en-GB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ppellate Mechanism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Yes, no objection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334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42938" y="2143125"/>
            <a:ext cx="8077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4">
              <a:spcBef>
                <a:spcPct val="50000"/>
              </a:spcBef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Pascal KERNEIS</a:t>
            </a:r>
          </a:p>
          <a:p>
            <a:pPr lvl="4">
              <a:spcBef>
                <a:spcPct val="50000"/>
              </a:spcBef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Managing Director</a:t>
            </a:r>
          </a:p>
          <a:p>
            <a:pPr lvl="4">
              <a:spcBef>
                <a:spcPct val="50000"/>
              </a:spcBef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Services Forum </a:t>
            </a:r>
            <a:r>
              <a:rPr lang="fr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ESF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168, Avenue de Cortenbergh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1000 – BRUSSELS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Tel: + 32 2 230 75 14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Fax: + 32 2 320 61 68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esf@esf.be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5800" y="5562600"/>
            <a:ext cx="7696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>
              <a:spcBef>
                <a:spcPct val="50000"/>
              </a:spcBef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r>
              <a:rPr lang="en-GB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6600" u="sng" dirty="0">
                <a:solidFill>
                  <a:srgbClr val="170D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www.esf.be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1563" y="1428750"/>
            <a:ext cx="512755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</a:t>
            </a:r>
            <a:r>
              <a:rPr lang="fr-B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 !</a:t>
            </a:r>
            <a:endParaRPr lang="en-GB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8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105" y="764704"/>
            <a:ext cx="9252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534988" algn="l"/>
              </a:tabLst>
            </a:pPr>
            <a:r>
              <a:rPr lang="en-GB" sz="2400" b="1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	The EU is by very far the biggest investor in the World</a:t>
            </a:r>
            <a:endParaRPr lang="en-GB" sz="2400" b="1" u="sng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26369"/>
            <a:ext cx="8799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 FDI (Stocks) = 40,3% of Global FDI ! = 10,6 Trio $</a:t>
            </a:r>
            <a:endParaRPr lang="en-GB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446071109"/>
              </p:ext>
            </p:extLst>
          </p:nvPr>
        </p:nvGraphicFramePr>
        <p:xfrm>
          <a:off x="33105" y="2060848"/>
          <a:ext cx="9110895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28224" y="630932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Y2013 - Source</a:t>
            </a:r>
            <a:r>
              <a:rPr lang="en-GB" dirty="0">
                <a:solidFill>
                  <a:schemeClr val="tx2"/>
                </a:solidFill>
              </a:rPr>
              <a:t>: </a:t>
            </a:r>
            <a:r>
              <a:rPr lang="en-GB" dirty="0" smtClean="0">
                <a:solidFill>
                  <a:schemeClr val="tx2"/>
                </a:solidFill>
              </a:rPr>
              <a:t> UNCTAD WIR - 2014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74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1525434"/>
            <a:ext cx="8964488" cy="52159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640960" cy="731168"/>
          </a:xfrm>
        </p:spPr>
        <p:txBody>
          <a:bodyPr/>
          <a:lstStyle/>
          <a:p>
            <a:r>
              <a:rPr lang="en-GB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 sectors = Biggest investors (60%)</a:t>
            </a:r>
            <a:endParaRPr lang="en-GB" sz="3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512" y="1340768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Extra EU-27 FDI stocks by economic activity, EU-27, end 2011 (billion EUR)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6156176" y="4133401"/>
            <a:ext cx="720080" cy="3037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156176" y="5157192"/>
            <a:ext cx="72008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Callout 13"/>
          <p:cNvSpPr/>
          <p:nvPr/>
        </p:nvSpPr>
        <p:spPr>
          <a:xfrm>
            <a:off x="4716016" y="4725144"/>
            <a:ext cx="1152128" cy="432048"/>
          </a:xfrm>
          <a:prstGeom prst="wedgeEllipseCallout">
            <a:avLst>
              <a:gd name="adj1" fmla="val 79170"/>
              <a:gd name="adj2" fmla="val 7532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37,5%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2008" y="4133401"/>
            <a:ext cx="899592" cy="3037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Callout 15"/>
          <p:cNvSpPr/>
          <p:nvPr/>
        </p:nvSpPr>
        <p:spPr>
          <a:xfrm>
            <a:off x="4716016" y="3717031"/>
            <a:ext cx="1080120" cy="416369"/>
          </a:xfrm>
          <a:prstGeom prst="wedgeEllipseCallout">
            <a:avLst>
              <a:gd name="adj1" fmla="val 81782"/>
              <a:gd name="adj2" fmla="val 7359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62,5%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2008" y="5157192"/>
            <a:ext cx="205172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9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648072"/>
          </a:xfrm>
        </p:spPr>
        <p:txBody>
          <a:bodyPr/>
          <a:lstStyle/>
          <a:p>
            <a:r>
              <a:rPr lang="en-GB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general facts about BITs and ISDS</a:t>
            </a:r>
            <a:endParaRPr lang="en-GB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lowchart: Alternate Process 3"/>
          <p:cNvSpPr/>
          <p:nvPr/>
        </p:nvSpPr>
        <p:spPr>
          <a:xfrm>
            <a:off x="184754" y="2852936"/>
            <a:ext cx="2736304" cy="1296144"/>
          </a:xfrm>
          <a:prstGeom prst="flowChartAlternateProcess">
            <a:avLst/>
          </a:prstGeom>
          <a:solidFill>
            <a:schemeClr val="bg1"/>
          </a:solidFill>
          <a:ln w="889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2013:</a:t>
            </a:r>
            <a:r>
              <a:rPr lang="en-GB" sz="2400" b="1" dirty="0" smtClean="0">
                <a:solidFill>
                  <a:srgbClr val="C00000"/>
                </a:solidFill>
              </a:rPr>
              <a:t>3236 </a:t>
            </a:r>
            <a:r>
              <a:rPr lang="en-GB" sz="2400" b="1" dirty="0" smtClean="0">
                <a:solidFill>
                  <a:srgbClr val="C00000"/>
                </a:solidFill>
              </a:rPr>
              <a:t>BIT </a:t>
            </a:r>
            <a:r>
              <a:rPr lang="en-GB" sz="2400" dirty="0" smtClean="0">
                <a:solidFill>
                  <a:schemeClr val="tx1"/>
                </a:solidFill>
              </a:rPr>
              <a:t>worldwide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(Incl. </a:t>
            </a:r>
            <a:r>
              <a:rPr lang="en-GB" sz="2400" b="1" dirty="0" smtClean="0">
                <a:solidFill>
                  <a:srgbClr val="FF0000"/>
                </a:solidFill>
              </a:rPr>
              <a:t>1557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by EU)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3355701" y="2780928"/>
            <a:ext cx="4248472" cy="1296144"/>
          </a:xfrm>
          <a:prstGeom prst="flowChartAlternateProcess">
            <a:avLst/>
          </a:prstGeom>
          <a:solidFill>
            <a:schemeClr val="bg1"/>
          </a:solidFill>
          <a:ln w="889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608</a:t>
            </a:r>
            <a:r>
              <a:rPr lang="en-GB" sz="2400" dirty="0" smtClean="0">
                <a:solidFill>
                  <a:schemeClr val="tx1"/>
                </a:solidFill>
              </a:rPr>
              <a:t> known ISDS Cases,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Incl. 50% from EU Companies,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22% </a:t>
            </a:r>
            <a:r>
              <a:rPr lang="en-GB" sz="2400" dirty="0" smtClean="0">
                <a:solidFill>
                  <a:schemeClr val="tx1"/>
                </a:solidFill>
              </a:rPr>
              <a:t>from US Companies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07504" y="1340768"/>
            <a:ext cx="2952328" cy="1368152"/>
          </a:xfrm>
          <a:prstGeom prst="flowChartAlternateProcess">
            <a:avLst/>
          </a:prstGeom>
          <a:solidFill>
            <a:schemeClr val="bg1"/>
          </a:solidFill>
          <a:ln w="889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2013: 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Total </a:t>
            </a:r>
            <a:r>
              <a:rPr lang="en-GB" sz="2400" dirty="0" smtClean="0">
                <a:solidFill>
                  <a:schemeClr val="tx1"/>
                </a:solidFill>
              </a:rPr>
              <a:t>Outward FDI</a:t>
            </a:r>
          </a:p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26 312 Trio $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3301810" y="1340768"/>
            <a:ext cx="2360488" cy="1296144"/>
          </a:xfrm>
          <a:prstGeom prst="flowChartAlternateProcess">
            <a:avLst/>
          </a:prstGeom>
          <a:solidFill>
            <a:schemeClr val="bg1"/>
          </a:solidFill>
          <a:ln w="889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104 000 </a:t>
            </a:r>
            <a:r>
              <a:rPr lang="en-GB" sz="2400" dirty="0" smtClean="0">
                <a:solidFill>
                  <a:schemeClr val="tx1"/>
                </a:solidFill>
              </a:rPr>
              <a:t>investing MNCs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5994501" y="1340768"/>
            <a:ext cx="2736304" cy="1296144"/>
          </a:xfrm>
          <a:prstGeom prst="flowChartAlternateProcess">
            <a:avLst/>
          </a:prstGeom>
          <a:solidFill>
            <a:schemeClr val="bg1"/>
          </a:solidFill>
          <a:ln w="889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892 000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Foreign Affiliates worldwide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9" name="Flowchart: Alternate Process 8"/>
          <p:cNvSpPr/>
          <p:nvPr/>
        </p:nvSpPr>
        <p:spPr>
          <a:xfrm>
            <a:off x="827584" y="4333699"/>
            <a:ext cx="2736304" cy="1440160"/>
          </a:xfrm>
          <a:prstGeom prst="flowChartAlternateProcess">
            <a:avLst/>
          </a:prstGeom>
          <a:solidFill>
            <a:schemeClr val="bg1"/>
          </a:solidFill>
          <a:ln w="889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Average duration of ISDS Cases: before 2003: </a:t>
            </a:r>
            <a:r>
              <a:rPr lang="en-GB" sz="2400" b="1" dirty="0" smtClean="0">
                <a:solidFill>
                  <a:srgbClr val="C00000"/>
                </a:solidFill>
              </a:rPr>
              <a:t>3,5Y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Since 2003: </a:t>
            </a:r>
            <a:r>
              <a:rPr lang="en-GB" sz="2400" b="1" dirty="0" smtClean="0">
                <a:solidFill>
                  <a:srgbClr val="C00000"/>
                </a:solidFill>
              </a:rPr>
              <a:t>2,6y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3995936" y="4263504"/>
            <a:ext cx="4173283" cy="1440160"/>
          </a:xfrm>
          <a:prstGeom prst="flowChartAlternateProcess">
            <a:avLst/>
          </a:prstGeom>
          <a:solidFill>
            <a:schemeClr val="bg1"/>
          </a:solidFill>
          <a:ln w="889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Out of </a:t>
            </a:r>
            <a:r>
              <a:rPr lang="en-GB" sz="2400" b="1" dirty="0" smtClean="0">
                <a:solidFill>
                  <a:srgbClr val="C00000"/>
                </a:solidFill>
              </a:rPr>
              <a:t>274</a:t>
            </a:r>
            <a:r>
              <a:rPr lang="en-GB" sz="2400" dirty="0" smtClean="0">
                <a:solidFill>
                  <a:schemeClr val="tx1"/>
                </a:solidFill>
              </a:rPr>
              <a:t> concluded cases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43% in favour of States</a:t>
            </a:r>
          </a:p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31%</a:t>
            </a:r>
            <a:r>
              <a:rPr lang="en-GB" sz="2400" dirty="0" smtClean="0">
                <a:solidFill>
                  <a:schemeClr val="tx1"/>
                </a:solidFill>
              </a:rPr>
              <a:t> in favour of </a:t>
            </a:r>
            <a:r>
              <a:rPr lang="en-GB" sz="2400" dirty="0" smtClean="0">
                <a:solidFill>
                  <a:srgbClr val="C00000"/>
                </a:solidFill>
              </a:rPr>
              <a:t>Company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26% settled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323528" y="5949280"/>
            <a:ext cx="8568952" cy="847367"/>
          </a:xfrm>
          <a:prstGeom prst="flowChartAlternateProcess">
            <a:avLst/>
          </a:prstGeom>
          <a:solidFill>
            <a:schemeClr val="bg1"/>
          </a:solidFill>
          <a:ln w="889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Out of 90 concluded cases in 10y (2003-2013), 46% settled, </a:t>
            </a:r>
            <a:r>
              <a:rPr lang="en-GB" sz="2400" dirty="0" smtClean="0">
                <a:solidFill>
                  <a:schemeClr val="tx1"/>
                </a:solidFill>
              </a:rPr>
              <a:t>37% </a:t>
            </a:r>
            <a:r>
              <a:rPr lang="en-GB" sz="2400" dirty="0" smtClean="0">
                <a:solidFill>
                  <a:schemeClr val="tx1"/>
                </a:solidFill>
              </a:rPr>
              <a:t>in favour of States, </a:t>
            </a:r>
            <a:r>
              <a:rPr lang="en-GB" sz="2400" b="1" dirty="0" smtClean="0">
                <a:solidFill>
                  <a:srgbClr val="C00000"/>
                </a:solidFill>
              </a:rPr>
              <a:t>18% </a:t>
            </a:r>
            <a:r>
              <a:rPr lang="en-GB" sz="2400" dirty="0" smtClean="0">
                <a:solidFill>
                  <a:schemeClr val="tx1"/>
                </a:solidFill>
              </a:rPr>
              <a:t>in favour of Company!(16 cases!)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92480" y="2302420"/>
            <a:ext cx="251520" cy="36933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Source: Unctad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64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784976" cy="659160"/>
          </a:xfrm>
        </p:spPr>
        <p:txBody>
          <a:bodyPr/>
          <a:lstStyle/>
          <a:p>
            <a:r>
              <a:rPr lang="en-GB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ESF General Position on Investment Protection</a:t>
            </a:r>
            <a:endParaRPr lang="en-GB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chemeClr val="bg1">
              <a:alpha val="75000"/>
            </a:schemeClr>
          </a:solidFill>
        </p:spPr>
        <p:txBody>
          <a:bodyPr/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is in deep economic crisis, and needs to attract &amp; encourage FDI to create jobs and Growth.</a:t>
            </a:r>
          </a:p>
          <a:p>
            <a:pPr marL="400050" lvl="1" indent="0">
              <a:buNone/>
              <a:tabLst>
                <a:tab pos="895350" algn="l"/>
              </a:tabLst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	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 jobs out of 10 in Services are linked to international activities 	(i.e. approx. 35 Mio European jobs!)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needs to provide </a:t>
            </a:r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TRUST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Investors.</a:t>
            </a: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ESF strongly supports a good protection of EU companies FDI via trade </a:t>
            </a:r>
            <a:r>
              <a:rPr lang="en-GB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investment agreements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ESF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astonished by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shift of EU policy compared to Member States policy:</a:t>
            </a:r>
          </a:p>
          <a:p>
            <a:pPr marL="400050" lvl="1" indent="0" defTabSz="895350">
              <a:buNone/>
              <a:tabLst>
                <a:tab pos="895350" algn="l"/>
              </a:tabLst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M.S.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 spirit = “Protection of the investors”</a:t>
            </a:r>
          </a:p>
          <a:p>
            <a:pPr marL="400050" lvl="1" indent="0" defTabSz="895350">
              <a:buNone/>
              <a:tabLst>
                <a:tab pos="895350" algn="l"/>
              </a:tabLst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EU BIA Spirit = “Protection of the EU against   	potential abuses of foreign investors” !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28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504056"/>
          </a:xfrm>
        </p:spPr>
        <p:txBody>
          <a:bodyPr/>
          <a:lstStyle/>
          <a:p>
            <a:r>
              <a:rPr lang="en-GB" sz="3200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Investment Protection (1)</a:t>
            </a:r>
            <a:endParaRPr lang="en-GB" sz="3200" u="sng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chemeClr val="bg1">
              <a:alpha val="75000"/>
            </a:schemeClr>
          </a:solidFill>
        </p:spPr>
        <p:txBody>
          <a:bodyPr/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 precise </a:t>
            </a:r>
            <a:r>
              <a:rPr lang="en-GB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might increase the number of cases, not diminish them!</a:t>
            </a:r>
          </a:p>
          <a:p>
            <a:pPr marL="0" indent="0">
              <a:buNone/>
              <a:tabLst>
                <a:tab pos="442913" algn="l"/>
              </a:tabLst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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CETA, unclear wordings on “claims for money”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related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sales of goods &amp;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services, or “management 	contracts” (Not in EU-SG FTA)</a:t>
            </a:r>
          </a:p>
          <a:p>
            <a:r>
              <a:rPr lang="en-GB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Non-discriminatory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 for investors 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442913" algn="l"/>
              </a:tabLst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All sectors must be covered! No filter mechanism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Fair and equitable treatment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(FET), better than “International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ustomary Law”</a:t>
            </a: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CETA “legitimate expectations” removed!</a:t>
            </a: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clearly cover activities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that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(e.g. public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04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504056"/>
          </a:xfrm>
        </p:spPr>
        <p:txBody>
          <a:bodyPr/>
          <a:lstStyle/>
          <a:p>
            <a:r>
              <a:rPr lang="en-GB" sz="3200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Investment Protection (2)</a:t>
            </a:r>
            <a:endParaRPr lang="en-GB" sz="3200" u="sng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696" y="1484784"/>
            <a:ext cx="8856984" cy="483209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&amp; </a:t>
            </a:r>
            <a:r>
              <a:rPr lang="en-GB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expropriation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be covered</a:t>
            </a:r>
          </a:p>
          <a:p>
            <a:pPr marL="457200" indent="-457200">
              <a:buFont typeface="Wingdings"/>
              <a:buChar char="è"/>
              <a:tabLst>
                <a:tab pos="442913" algn="l"/>
              </a:tabLst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 CETA &amp; SG: Reversal of the burden of the proof!</a:t>
            </a:r>
          </a:p>
          <a:p>
            <a:pPr>
              <a:tabLst>
                <a:tab pos="442913" algn="l"/>
              </a:tabLst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“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welfare measures which are “manifestly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excessive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light of their purpose” could constitute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indirect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expropriation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= less protection!</a:t>
            </a:r>
          </a:p>
          <a:p>
            <a:pPr>
              <a:tabLst>
                <a:tab pos="442913" algn="l"/>
              </a:tabLst>
            </a:pP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Bidding “interpretative </a:t>
            </a:r>
            <a:r>
              <a:rPr lang="en-GB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guidance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arbitrators” that can be reviewed by “Committee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Services and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Investment” !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Politisation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rules… Changing the rules, …to provide less protection to investors…  Legal certainty???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184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712968" cy="731168"/>
          </a:xfrm>
        </p:spPr>
        <p:txBody>
          <a:bodyPr/>
          <a:lstStyle/>
          <a:p>
            <a:r>
              <a:rPr lang="en-GB" sz="3200" u="sng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GB" sz="3200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Investor-State Dispute Settlement</a:t>
            </a:r>
            <a:endParaRPr lang="en-GB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9036496" cy="5328592"/>
          </a:xfrm>
          <a:solidFill>
            <a:schemeClr val="bg1">
              <a:alpha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element of ISDS = </a:t>
            </a:r>
            <a:r>
              <a:rPr lang="en-GB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Neutrality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arbitration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 – “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Depolitisation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is a must.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regional/local authorities do make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mistakes! Or voluntary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decisions against foreign firms only = </a:t>
            </a:r>
            <a:r>
              <a:rPr lang="en-GB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r>
              <a:rPr lang="en-GB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Link between: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tabLst>
                <a:tab pos="442913" algn="l"/>
              </a:tabLst>
            </a:pP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P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rotectionism: from 2003-2013, the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frequent respondents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 	ISDS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cases are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Argentina (43) and Venezuela (33) ; and</a:t>
            </a:r>
          </a:p>
          <a:p>
            <a:pPr marL="0" indent="0">
              <a:buNone/>
              <a:tabLst>
                <a:tab pos="442913" algn="l"/>
              </a:tabLst>
            </a:pP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 legal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framework: See WEF’s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Legal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Framework: Argentina: 147</a:t>
            </a:r>
            <a:r>
              <a:rPr lang="en-GB" sz="25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;Venezuela:148th (out of 148).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courts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not always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neutral, and more subject to </a:t>
            </a:r>
            <a:r>
              <a:rPr lang="en-GB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corruption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 indent="-342900">
              <a:buFont typeface="Wingdings"/>
              <a:buChar char="è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90% of contested acts in ISDS are local authorities decisions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372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472608"/>
          </a:xfrm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GB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ISDS is not an option</a:t>
            </a:r>
            <a:r>
              <a:rPr lang="en-GB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 algn="just">
              <a:buNone/>
              <a:tabLst>
                <a:tab pos="92075" algn="l"/>
                <a:tab pos="534988" algn="l"/>
              </a:tabLst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	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ISDS could lead to </a:t>
            </a:r>
            <a:r>
              <a:rPr lang="en-GB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denial of justice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when the domestic 		courts are not allowed to receive/judge on International law 		provisions that are not enshrined in domestic law. Better not to 		have investment protection chapter in the FTA</a:t>
            </a:r>
          </a:p>
          <a:p>
            <a:pPr algn="just">
              <a:tabLst>
                <a:tab pos="360363" algn="l"/>
                <a:tab pos="895350" algn="l"/>
              </a:tabLst>
            </a:pPr>
            <a:r>
              <a:rPr lang="en-GB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State-to-State</a:t>
            </a:r>
            <a:r>
              <a:rPr lang="en-GB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Dispute Settlement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as alternative: </a:t>
            </a:r>
            <a:r>
              <a:rPr lang="en-GB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an option either</a:t>
            </a:r>
          </a:p>
          <a:p>
            <a:pPr marL="0" indent="0">
              <a:buNone/>
              <a:tabLst>
                <a:tab pos="92075" algn="l"/>
                <a:tab pos="534988" algn="l"/>
              </a:tabLst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	Major risk of “</a:t>
            </a:r>
            <a:r>
              <a:rPr lang="en-GB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politisation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 of a case (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arbitrary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 of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diplomatic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risks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elevating economic dispute to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‘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higher’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level, decision not based on rules of law, risk 		of </a:t>
            </a:r>
            <a:r>
              <a:rPr lang="en-GB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denial of justice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home state decides not to pursue, etc.)</a:t>
            </a: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exhaustion of all </a:t>
            </a:r>
            <a:r>
              <a:rPr lang="en-GB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remedies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ISDS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081444" y="692696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u="sng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ISDS Reform </a:t>
            </a:r>
            <a:r>
              <a:rPr lang="en-GB" sz="3200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(1)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29356615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1560</TotalTime>
  <Words>563</Words>
  <Application>Microsoft Office PowerPoint</Application>
  <PresentationFormat>On-screen Show (4:3)</PresentationFormat>
  <Paragraphs>108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ESF Strategy for 2020 - Oct 2013 - 60th PC Meeting</vt:lpstr>
      <vt:lpstr>PowerPoint Presentation</vt:lpstr>
      <vt:lpstr>PowerPoint Presentation</vt:lpstr>
      <vt:lpstr>Services sectors = Biggest investors (60%)</vt:lpstr>
      <vt:lpstr>Some general facts about BITs and ISDS</vt:lpstr>
      <vt:lpstr>ESF General Position on Investment Protection</vt:lpstr>
      <vt:lpstr>On Investment Protection (1)</vt:lpstr>
      <vt:lpstr>On Investment Protection (2)</vt:lpstr>
      <vt:lpstr>On Investor-State Dispute Settlement</vt:lpstr>
      <vt:lpstr>PowerPoint Presentation</vt:lpstr>
      <vt:lpstr>PowerPoint Presentation</vt:lpstr>
      <vt:lpstr>On ISDS Reform Proposal (3)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Kerneis Pascal  - ESF</cp:lastModifiedBy>
  <cp:revision>69</cp:revision>
  <cp:lastPrinted>2013-10-17T09:10:38Z</cp:lastPrinted>
  <dcterms:created xsi:type="dcterms:W3CDTF">2015-01-22T16:02:54Z</dcterms:created>
  <dcterms:modified xsi:type="dcterms:W3CDTF">2015-01-29T17:35:22Z</dcterms:modified>
</cp:coreProperties>
</file>