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7" r:id="rId2"/>
    <p:sldId id="346" r:id="rId3"/>
    <p:sldId id="369" r:id="rId4"/>
    <p:sldId id="368" r:id="rId5"/>
    <p:sldId id="371" r:id="rId6"/>
    <p:sldId id="280" r:id="rId7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2A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 GDP per sectors</a:t>
            </a:r>
            <a:r>
              <a:rPr lang="en-US" baseline="0" dirty="0" smtClean="0"/>
              <a:t> </a:t>
            </a:r>
            <a:r>
              <a:rPr lang="en-US" dirty="0" smtClean="0"/>
              <a:t>(%)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GDP (%)</c:v>
                </c:pt>
              </c:strCache>
            </c:strRef>
          </c:tx>
          <c:dLbls>
            <c:dLbl>
              <c:idx val="0"/>
              <c:layout>
                <c:manualLayout>
                  <c:x val="-0.25065131652038664"/>
                  <c:y val="2.3530496674792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19.5</c:v>
                </c:pt>
                <c:pt idx="2">
                  <c:v>79.400000000000006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76433313300399"/>
          <c:y val="0.22494921199231832"/>
          <c:w val="0.34038801244306188"/>
          <c:h val="0.7484668370181091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alpha val="79000"/>
      </a:schemeClr>
    </a:solidFill>
    <a:ln w="63500">
      <a:solidFill>
        <a:schemeClr val="accent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EU GDP per sectors </a:t>
            </a:r>
            <a:r>
              <a:rPr lang="en-US" dirty="0"/>
              <a:t>(%)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GDP (%)</c:v>
                </c:pt>
              </c:strCache>
            </c:strRef>
          </c:tx>
          <c:dLbls>
            <c:dLbl>
              <c:idx val="0"/>
              <c:layout>
                <c:manualLayout>
                  <c:x val="-0.25073452486760728"/>
                  <c:y val="2.173704207239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Agriculture</c:v>
                </c:pt>
                <c:pt idx="1">
                  <c:v>Industry</c:v>
                </c:pt>
                <c:pt idx="2">
                  <c:v>Services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1.8</c:v>
                </c:pt>
                <c:pt idx="1">
                  <c:v>25.2</c:v>
                </c:pt>
                <c:pt idx="2">
                  <c:v>72.8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>
        <a:alpha val="75000"/>
      </a:schemeClr>
    </a:solidFill>
    <a:ln w="63500">
      <a:solidFill>
        <a:schemeClr val="accent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941F2-B30E-4B07-B437-DEF5B76C1181}" type="datetimeFigureOut">
              <a:rPr lang="en-GB" smtClean="0"/>
              <a:t>03/02/2015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A63F7-BDE3-4192-85BD-75F2FCD5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103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C82EDE3-9781-43BF-BAFE-524172F1B354}" type="datetimeFigureOut">
              <a:rPr lang="en-US"/>
              <a:pPr>
                <a:defRPr/>
              </a:pPr>
              <a:t>2/3/2015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B9D3225-67B3-409D-B176-853F38EDF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987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D4C3B6-47E4-4AE2-870D-05A14FFAD93F}" type="slidenum">
              <a:rPr lang="en-GB" smtClean="0">
                <a:latin typeface="Arial" charset="0"/>
              </a:rPr>
              <a:pPr/>
              <a:t>6</a:t>
            </a:fld>
            <a:endParaRPr lang="en-GB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C1167-CB37-4C90-BBF2-C012D31B01DD}" type="datetimeFigureOut">
              <a:rPr lang="en-US"/>
              <a:pPr>
                <a:defRPr/>
              </a:pPr>
              <a:t>2/3/2015</a:t>
            </a:fld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15375" y="6492875"/>
            <a:ext cx="4286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1DB4-FD2D-4FAA-A7C8-CBC861A8E9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D0F2-DBB2-4090-9C77-DF84859A8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A1BF2-9D18-43CD-857C-747826901B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78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ESF PPT Background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14688" y="214313"/>
            <a:ext cx="5715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0066FF"/>
                </a:solidFill>
                <a:latin typeface="Arial" pitchFamily="34" charset="0"/>
              </a:rPr>
              <a:t>«  The voice of the European Service Industries for International Trade Negotiations</a:t>
            </a:r>
            <a:r>
              <a:rPr lang="fr-FR" dirty="0">
                <a:solidFill>
                  <a:srgbClr val="0066FF"/>
                </a:solidFill>
                <a:latin typeface="Arial" pitchFamily="34" charset="0"/>
              </a:rPr>
              <a:t> in Services</a:t>
            </a:r>
            <a:r>
              <a:rPr lang="en-GB" dirty="0">
                <a:latin typeface="Arial" pitchFamily="34" charset="0"/>
              </a:rPr>
              <a:t> </a:t>
            </a:r>
            <a:r>
              <a:rPr lang="fr-FR" dirty="0">
                <a:solidFill>
                  <a:srgbClr val="0066FF"/>
                </a:solidFill>
                <a:latin typeface="Arial" pitchFamily="34" charset="0"/>
              </a:rPr>
              <a:t> »</a:t>
            </a:r>
            <a:endParaRPr lang="en-GB" dirty="0">
              <a:solidFill>
                <a:srgbClr val="0066FF"/>
              </a:solidFill>
              <a:latin typeface="Arial" pitchFamily="34" charset="0"/>
            </a:endParaRPr>
          </a:p>
        </p:txBody>
      </p:sp>
      <p:pic>
        <p:nvPicPr>
          <p:cNvPr id="1028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375" y="6357938"/>
            <a:ext cx="428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EC57F5-3BB7-44FD-A58B-763832F582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58A236-E018-4079-B347-9E29EA76F3BD}" type="datetimeFigureOut">
              <a:rPr lang="en-US"/>
              <a:pPr>
                <a:defRPr/>
              </a:pPr>
              <a:t>2/3/2015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3" r:id="rId2"/>
    <p:sldLayoutId id="2147483725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89166" y="284598"/>
            <a:ext cx="516255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5745" marR="5080" indent="-233679">
              <a:lnSpc>
                <a:spcPct val="100000"/>
              </a:lnSpc>
              <a:tabLst>
                <a:tab pos="4791710" algn="l"/>
              </a:tabLst>
            </a:pP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« </a:t>
            </a:r>
            <a:r>
              <a:rPr sz="1800" spc="-35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sz="1800" spc="15" dirty="0">
                <a:solidFill>
                  <a:srgbClr val="0066FF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e</a:t>
            </a:r>
            <a:r>
              <a:rPr sz="1800" spc="-15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v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ce</a:t>
            </a:r>
            <a:r>
              <a:rPr sz="1800" spc="10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f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 E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opea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n</a:t>
            </a:r>
            <a:r>
              <a:rPr sz="1800" spc="20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S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rv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ce</a:t>
            </a:r>
            <a:r>
              <a:rPr sz="1800" spc="10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ndu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str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s f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or 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t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na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ona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l</a:t>
            </a:r>
            <a:r>
              <a:rPr sz="1800" spc="-15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sz="1800" spc="-60" dirty="0">
                <a:solidFill>
                  <a:srgbClr val="0066FF"/>
                </a:solidFill>
                <a:latin typeface="Arial"/>
                <a:cs typeface="Arial"/>
              </a:rPr>
              <a:t>T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r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ad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 N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ego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spc="-10" dirty="0">
                <a:solidFill>
                  <a:srgbClr val="0066FF"/>
                </a:solidFill>
                <a:latin typeface="Arial"/>
                <a:cs typeface="Arial"/>
              </a:rPr>
              <a:t>on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s</a:t>
            </a:r>
            <a:r>
              <a:rPr sz="1800" spc="35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S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rv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c</a:t>
            </a:r>
            <a:r>
              <a:rPr sz="1800" spc="-5" dirty="0">
                <a:solidFill>
                  <a:srgbClr val="0066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0066FF"/>
                </a:solidFill>
                <a:latin typeface="Arial"/>
                <a:cs typeface="Arial"/>
              </a:rPr>
              <a:t>s	»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7188" y="0"/>
            <a:ext cx="1909761" cy="8683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0279" y="925490"/>
            <a:ext cx="8424930" cy="5616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5541" y="4869154"/>
            <a:ext cx="8291259" cy="624289"/>
          </a:xfrm>
          <a:custGeom>
            <a:avLst/>
            <a:gdLst/>
            <a:ahLst/>
            <a:cxnLst/>
            <a:rect l="l" t="t" r="r" b="b"/>
            <a:pathLst>
              <a:path w="8425180" h="1754504">
                <a:moveTo>
                  <a:pt x="0" y="0"/>
                </a:moveTo>
                <a:lnTo>
                  <a:pt x="8424938" y="0"/>
                </a:lnTo>
                <a:lnTo>
                  <a:pt x="8424938" y="1754327"/>
                </a:lnTo>
                <a:lnTo>
                  <a:pt x="0" y="1754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36561" y="4939445"/>
            <a:ext cx="734187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SESS</a:t>
            </a:r>
            <a:r>
              <a:rPr sz="1800" b="1" dirty="0">
                <a:latin typeface="Arial"/>
                <a:cs typeface="Arial"/>
              </a:rPr>
              <a:t>ION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5" dirty="0">
                <a:latin typeface="Arial"/>
                <a:cs typeface="Arial"/>
              </a:rPr>
              <a:t>HREE</a:t>
            </a:r>
            <a:r>
              <a:rPr sz="1800" b="1" dirty="0">
                <a:latin typeface="Arial"/>
                <a:cs typeface="Arial"/>
              </a:rPr>
              <a:t>: I</a:t>
            </a:r>
            <a:r>
              <a:rPr sz="1800" b="1" spc="-10" dirty="0">
                <a:latin typeface="Arial"/>
                <a:cs typeface="Arial"/>
              </a:rPr>
              <a:t>ss</a:t>
            </a:r>
            <a:r>
              <a:rPr sz="1800" b="1" dirty="0">
                <a:latin typeface="Arial"/>
                <a:cs typeface="Arial"/>
              </a:rPr>
              <a:t>u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10" dirty="0">
                <a:latin typeface="Arial"/>
                <a:cs typeface="Arial"/>
              </a:rPr>
              <a:t>ces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6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in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es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public </a:t>
            </a:r>
            <a:r>
              <a:rPr sz="1800" b="1" dirty="0" smtClean="0">
                <a:latin typeface="Arial"/>
                <a:cs typeface="Arial"/>
              </a:rPr>
              <a:t>p</a:t>
            </a:r>
            <a:r>
              <a:rPr sz="1800" b="1" spc="-5" dirty="0" smtClean="0">
                <a:latin typeface="Arial"/>
                <a:cs typeface="Arial"/>
              </a:rPr>
              <a:t>r</a:t>
            </a:r>
            <a:r>
              <a:rPr sz="1800" b="1" dirty="0" smtClean="0">
                <a:latin typeface="Arial"/>
                <a:cs typeface="Arial"/>
              </a:rPr>
              <a:t>o</a:t>
            </a:r>
            <a:r>
              <a:rPr sz="1800" b="1" spc="-5" dirty="0" smtClean="0">
                <a:latin typeface="Arial"/>
                <a:cs typeface="Arial"/>
              </a:rPr>
              <a:t>c</a:t>
            </a:r>
            <a:r>
              <a:rPr sz="1800" b="1" dirty="0" smtClean="0">
                <a:latin typeface="Arial"/>
                <a:cs typeface="Arial"/>
              </a:rPr>
              <a:t>u</a:t>
            </a:r>
            <a:r>
              <a:rPr sz="1800" b="1" spc="-5" dirty="0" smtClean="0">
                <a:latin typeface="Arial"/>
                <a:cs typeface="Arial"/>
              </a:rPr>
              <a:t>reme</a:t>
            </a:r>
            <a:r>
              <a:rPr sz="1800" b="1" dirty="0" smtClean="0">
                <a:latin typeface="Arial"/>
                <a:cs typeface="Arial"/>
              </a:rPr>
              <a:t>nt</a:t>
            </a:r>
            <a:endParaRPr sz="1850" dirty="0">
              <a:latin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90800"/>
            <a:ext cx="7480629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41" y="5493442"/>
            <a:ext cx="8159603" cy="1048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82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72840" y="771990"/>
            <a:ext cx="6767512" cy="33813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b="1" cap="all" dirty="0" smtClean="0">
                <a:latin typeface="Times New Roman" pitchFamily="18" charset="0"/>
                <a:cs typeface="Times New Roman" pitchFamily="18" charset="0"/>
              </a:rPr>
              <a:t>EU-US = Importance of services in each economies</a:t>
            </a:r>
            <a:endParaRPr lang="en-GB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4015922"/>
            <a:ext cx="4320480" cy="2759510"/>
          </a:xfrm>
          <a:prstGeom prst="rect">
            <a:avLst/>
          </a:prstGeom>
        </p:spPr>
      </p:pic>
      <p:pic>
        <p:nvPicPr>
          <p:cNvPr id="13" name="char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4077072"/>
            <a:ext cx="4464496" cy="2780928"/>
          </a:xfrm>
          <a:prstGeom prst="rect">
            <a:avLst/>
          </a:prstGeom>
        </p:spPr>
      </p:pic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943237125"/>
              </p:ext>
            </p:extLst>
          </p:nvPr>
        </p:nvGraphicFramePr>
        <p:xfrm>
          <a:off x="179512" y="1196752"/>
          <a:ext cx="4320480" cy="2786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766888846"/>
              </p:ext>
            </p:extLst>
          </p:nvPr>
        </p:nvGraphicFramePr>
        <p:xfrm>
          <a:off x="4716016" y="1196752"/>
          <a:ext cx="4320480" cy="2800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8092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1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323" y="692696"/>
            <a:ext cx="7772400" cy="659160"/>
          </a:xfrm>
        </p:spPr>
        <p:txBody>
          <a:bodyPr/>
          <a:lstStyle/>
          <a:p>
            <a:r>
              <a:rPr lang="en-GB" sz="3200" u="sng" dirty="0" smtClean="0"/>
              <a:t>TTIP Mandate &amp; Regulatory Cooperation</a:t>
            </a:r>
            <a:endParaRPr lang="en-GB" sz="3200" u="sng" dirty="0"/>
          </a:p>
        </p:txBody>
      </p:sp>
      <p:sp>
        <p:nvSpPr>
          <p:cNvPr id="5" name="Rectangle 4"/>
          <p:cNvSpPr/>
          <p:nvPr/>
        </p:nvSpPr>
        <p:spPr>
          <a:xfrm>
            <a:off x="0" y="1196752"/>
            <a:ext cx="9108504" cy="1477328"/>
          </a:xfrm>
          <a:prstGeom prst="rect">
            <a:avLst/>
          </a:prstGeom>
          <a:solidFill>
            <a:schemeClr val="bg1">
              <a:alpha val="78000"/>
            </a:schemeClr>
          </a:solidFill>
          <a:ln w="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dirty="0"/>
              <a:t>Reducing non-tariff barriers, so-called "behind-the-border" barriers, will have to be the key part of trans-Atlantic trade liberalisation. As much as </a:t>
            </a:r>
            <a:r>
              <a:rPr lang="en-GB" b="1" u="sng" dirty="0"/>
              <a:t>80% of the total potential gains come from cutting costs imposed by bureaucracy and regulations</a:t>
            </a:r>
            <a:r>
              <a:rPr lang="en-GB" dirty="0"/>
              <a:t>, as well as from </a:t>
            </a:r>
            <a:r>
              <a:rPr lang="en-GB" b="1" dirty="0"/>
              <a:t>liberalising trade in services</a:t>
            </a:r>
            <a:r>
              <a:rPr lang="en-GB" dirty="0"/>
              <a:t> and </a:t>
            </a:r>
            <a:r>
              <a:rPr lang="en-GB" b="1" dirty="0"/>
              <a:t>public procurement</a:t>
            </a:r>
            <a:r>
              <a:rPr lang="en-GB" dirty="0" smtClean="0"/>
              <a:t>. </a:t>
            </a:r>
            <a:r>
              <a:rPr lang="en-GB" i="1" dirty="0">
                <a:latin typeface="Aparajita" panose="020B0604020202020204" pitchFamily="34" charset="0"/>
                <a:cs typeface="Aparajita" panose="020B0604020202020204" pitchFamily="34" charset="0"/>
              </a:rPr>
              <a:t>(Source: Commission </a:t>
            </a:r>
            <a:r>
              <a:rPr lang="en-GB" i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fact sheet after adoption of High Level WG Report)</a:t>
            </a:r>
            <a:endParaRPr lang="en-GB" i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852931"/>
            <a:ext cx="9108504" cy="381642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i="1" dirty="0" smtClean="0"/>
              <a:t>“Regulatory </a:t>
            </a:r>
            <a:r>
              <a:rPr lang="en-GB" i="1" dirty="0"/>
              <a:t>Coherence </a:t>
            </a:r>
            <a:r>
              <a:rPr lang="en-GB" i="1" dirty="0" smtClean="0"/>
              <a:t>:</a:t>
            </a:r>
            <a:endParaRPr lang="en-GB" dirty="0"/>
          </a:p>
          <a:p>
            <a:r>
              <a:rPr lang="en-GB" dirty="0"/>
              <a:t>The Agreement will include cross-cutting disciplines on regulatory coherence and transparency for the development and implementation </a:t>
            </a:r>
            <a:r>
              <a:rPr lang="en-GB" b="1" u="sng" dirty="0"/>
              <a:t>of efficient, cost-effective, and more compatible regulations </a:t>
            </a:r>
            <a:r>
              <a:rPr lang="en-GB" dirty="0"/>
              <a:t>for goods </a:t>
            </a:r>
            <a:r>
              <a:rPr lang="en-GB" b="1" u="sng" dirty="0"/>
              <a:t>and services</a:t>
            </a:r>
            <a:r>
              <a:rPr lang="en-GB" dirty="0"/>
              <a:t>, including early consultations on significant regulations, use of impact assessments, evaluations, periodic review of existing regulatory measures, and application of good regulatory practices</a:t>
            </a:r>
            <a:r>
              <a:rPr lang="en-GB" dirty="0" smtClean="0"/>
              <a:t>.” </a:t>
            </a:r>
            <a:endParaRPr lang="en-GB" dirty="0" smtClean="0"/>
          </a:p>
          <a:p>
            <a:endParaRPr lang="en-GB" sz="800" dirty="0" smtClean="0"/>
          </a:p>
          <a:p>
            <a:r>
              <a:rPr lang="en-GB" i="1" dirty="0"/>
              <a:t>“Sectoral provisions :</a:t>
            </a:r>
            <a:endParaRPr lang="en-GB" dirty="0"/>
          </a:p>
          <a:p>
            <a:r>
              <a:rPr lang="en-GB" dirty="0"/>
              <a:t>The Agreement will include </a:t>
            </a:r>
            <a:r>
              <a:rPr lang="en-GB" b="1" u="sng" dirty="0"/>
              <a:t>provisions or annexes </a:t>
            </a:r>
            <a:r>
              <a:rPr lang="en-GB" dirty="0"/>
              <a:t>containing additional commitments or steps aimed at </a:t>
            </a:r>
            <a:r>
              <a:rPr lang="en-GB" b="1" u="sng" dirty="0"/>
              <a:t>promoting regulatory compatibility in specific, mutually agreed </a:t>
            </a:r>
            <a:r>
              <a:rPr lang="en-GB" dirty="0"/>
              <a:t>goods and </a:t>
            </a:r>
            <a:r>
              <a:rPr lang="en-GB" b="1" u="sng" dirty="0"/>
              <a:t>services sectors,</a:t>
            </a:r>
            <a:r>
              <a:rPr lang="en-GB" dirty="0"/>
              <a:t> with the objective of reducing costs stemming from regulatory differences in specific sectors, including consideration of approaches relating to regulatory harmonisation, equivalence, or mutual recognition, where appropriate.” </a:t>
            </a:r>
            <a:r>
              <a:rPr lang="en-GB" dirty="0" smtClean="0"/>
              <a:t>(</a:t>
            </a:r>
            <a:r>
              <a:rPr lang="en-GB" i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Source: TTIP Mandate</a:t>
            </a:r>
            <a:r>
              <a:rPr lang="en-GB" i="1" dirty="0">
                <a:latin typeface="Aparajita" panose="020B0604020202020204" pitchFamily="34" charset="0"/>
                <a:cs typeface="Aparajita" panose="020B0604020202020204" pitchFamily="34" charset="0"/>
              </a:rPr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44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96" y="764704"/>
            <a:ext cx="9108504" cy="6093296"/>
          </a:xfr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/>
          <a:lstStyle/>
          <a:p>
            <a:pPr marL="12700" indent="0">
              <a:buNone/>
              <a:tabLst>
                <a:tab pos="355600" algn="l"/>
              </a:tabLst>
            </a:pPr>
            <a:r>
              <a:rPr lang="en-GB" b="1" spc="-135" dirty="0" smtClean="0">
                <a:cs typeface="Times New Roman"/>
              </a:rPr>
              <a:t>ESF is calling for clear commitments </a:t>
            </a:r>
            <a:r>
              <a:rPr lang="en-GB" b="1" spc="-135" dirty="0" smtClean="0">
                <a:cs typeface="Times New Roman"/>
              </a:rPr>
              <a:t>in favour of strong commitments for regulatory cooperation covering services </a:t>
            </a:r>
            <a:r>
              <a:rPr lang="en-GB" b="1" spc="-135" dirty="0" smtClean="0">
                <a:cs typeface="Times New Roman"/>
              </a:rPr>
              <a:t>in </a:t>
            </a:r>
            <a:r>
              <a:rPr lang="en-GB" b="1" spc="-135" dirty="0" smtClean="0">
                <a:cs typeface="Times New Roman"/>
              </a:rPr>
              <a:t>TTIP</a:t>
            </a:r>
            <a:r>
              <a:rPr lang="en-GB" b="1" dirty="0" smtClean="0">
                <a:cs typeface="Times New Roman"/>
              </a:rPr>
              <a:t>:</a:t>
            </a:r>
            <a:endParaRPr lang="en-GB" dirty="0">
              <a:cs typeface="Times New Roman"/>
            </a:endParaRPr>
          </a:p>
          <a:p>
            <a:pPr marL="356235" marR="122555" indent="-286385">
              <a:spcBef>
                <a:spcPts val="550"/>
              </a:spcBef>
              <a:buFont typeface="Arial"/>
              <a:buChar char="–"/>
              <a:tabLst>
                <a:tab pos="756920" algn="l"/>
              </a:tabLst>
            </a:pPr>
            <a:r>
              <a:rPr lang="en-GB" sz="2350" u="heavy" dirty="0">
                <a:cs typeface="Times New Roman"/>
              </a:rPr>
              <a:t>Hor</a:t>
            </a:r>
            <a:r>
              <a:rPr lang="en-GB" sz="2350" u="heavy" spc="-5" dirty="0">
                <a:cs typeface="Times New Roman"/>
              </a:rPr>
              <a:t>iz</a:t>
            </a:r>
            <a:r>
              <a:rPr lang="en-GB" sz="2350" u="heavy" dirty="0">
                <a:cs typeface="Times New Roman"/>
              </a:rPr>
              <a:t>on</a:t>
            </a:r>
            <a:r>
              <a:rPr lang="en-GB" sz="2350" u="heavy" spc="-5" dirty="0">
                <a:cs typeface="Times New Roman"/>
              </a:rPr>
              <a:t>ta</a:t>
            </a:r>
            <a:r>
              <a:rPr lang="en-GB" sz="2350" u="heavy" dirty="0">
                <a:cs typeface="Times New Roman"/>
              </a:rPr>
              <a:t>l</a:t>
            </a:r>
            <a:r>
              <a:rPr lang="en-GB" sz="2350" u="heavy" spc="-5" dirty="0">
                <a:cs typeface="Times New Roman"/>
              </a:rPr>
              <a:t> c</a:t>
            </a:r>
            <a:r>
              <a:rPr lang="en-GB" sz="2350" u="heavy" dirty="0">
                <a:cs typeface="Times New Roman"/>
              </a:rPr>
              <a:t>h</a:t>
            </a:r>
            <a:r>
              <a:rPr lang="en-GB" sz="2350" u="heavy" spc="-5" dirty="0">
                <a:cs typeface="Times New Roman"/>
              </a:rPr>
              <a:t>a</a:t>
            </a:r>
            <a:r>
              <a:rPr lang="en-GB" sz="2350" u="heavy" dirty="0">
                <a:cs typeface="Times New Roman"/>
              </a:rPr>
              <a:t>p</a:t>
            </a:r>
            <a:r>
              <a:rPr lang="en-GB" sz="2350" u="heavy" spc="-5" dirty="0">
                <a:cs typeface="Times New Roman"/>
              </a:rPr>
              <a:t>te</a:t>
            </a:r>
            <a:r>
              <a:rPr lang="en-GB" sz="2350" u="heavy" dirty="0">
                <a:cs typeface="Times New Roman"/>
              </a:rPr>
              <a:t>r</a:t>
            </a:r>
            <a:r>
              <a:rPr lang="en-GB" sz="2350" dirty="0">
                <a:cs typeface="Times New Roman"/>
              </a:rPr>
              <a:t>:</a:t>
            </a:r>
            <a:r>
              <a:rPr lang="en-GB" sz="2350" spc="-5" dirty="0">
                <a:cs typeface="Times New Roman"/>
              </a:rPr>
              <a:t> T</a:t>
            </a:r>
            <a:r>
              <a:rPr lang="en-GB" sz="2350" spc="-5" dirty="0" smtClean="0">
                <a:cs typeface="Times New Roman"/>
              </a:rPr>
              <a:t>he horizontal framework establishing the regulatory cooperation process should cover al</a:t>
            </a:r>
            <a:r>
              <a:rPr lang="en-GB" sz="2350" dirty="0" smtClean="0">
                <a:cs typeface="Times New Roman"/>
              </a:rPr>
              <a:t>l</a:t>
            </a:r>
            <a:r>
              <a:rPr lang="en-GB" sz="2350" spc="5" dirty="0" smtClean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s</a:t>
            </a:r>
            <a:r>
              <a:rPr lang="en-GB" sz="2350" spc="-5" dirty="0">
                <a:cs typeface="Times New Roman"/>
              </a:rPr>
              <a:t>e</a:t>
            </a:r>
            <a:r>
              <a:rPr lang="en-GB" sz="2350" dirty="0">
                <a:cs typeface="Times New Roman"/>
              </a:rPr>
              <a:t>rv</a:t>
            </a:r>
            <a:r>
              <a:rPr lang="en-GB" sz="2350" spc="-5" dirty="0">
                <a:cs typeface="Times New Roman"/>
              </a:rPr>
              <a:t>ice</a:t>
            </a:r>
            <a:r>
              <a:rPr lang="en-GB" sz="2350" dirty="0">
                <a:cs typeface="Times New Roman"/>
              </a:rPr>
              <a:t>s</a:t>
            </a:r>
            <a:r>
              <a:rPr lang="en-GB" sz="2350" spc="15" dirty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r</a:t>
            </a:r>
            <a:r>
              <a:rPr lang="en-GB" sz="2350" spc="-5" dirty="0">
                <a:cs typeface="Times New Roman"/>
              </a:rPr>
              <a:t>e</a:t>
            </a:r>
            <a:r>
              <a:rPr lang="en-GB" sz="2350" dirty="0">
                <a:cs typeface="Times New Roman"/>
              </a:rPr>
              <a:t>gu</a:t>
            </a:r>
            <a:r>
              <a:rPr lang="en-GB" sz="2350" spc="-5" dirty="0">
                <a:cs typeface="Times New Roman"/>
              </a:rPr>
              <a:t>lat</a:t>
            </a:r>
            <a:r>
              <a:rPr lang="en-GB" sz="2350" dirty="0">
                <a:cs typeface="Times New Roman"/>
              </a:rPr>
              <a:t>ors,</a:t>
            </a:r>
            <a:r>
              <a:rPr lang="en-GB" sz="2350" spc="-15" dirty="0">
                <a:cs typeface="Times New Roman"/>
              </a:rPr>
              <a:t> </a:t>
            </a:r>
            <a:r>
              <a:rPr lang="en-GB" sz="2350" b="1" dirty="0">
                <a:solidFill>
                  <a:srgbClr val="FF0000"/>
                </a:solidFill>
                <a:cs typeface="Times New Roman"/>
              </a:rPr>
              <a:t>wh</a:t>
            </a:r>
            <a:r>
              <a:rPr lang="en-GB" sz="2350" b="1" spc="-5" dirty="0">
                <a:solidFill>
                  <a:srgbClr val="FF0000"/>
                </a:solidFill>
                <a:cs typeface="Times New Roman"/>
              </a:rPr>
              <a:t>e</a:t>
            </a:r>
            <a:r>
              <a:rPr lang="en-GB" sz="2350" b="1" dirty="0">
                <a:solidFill>
                  <a:srgbClr val="FF0000"/>
                </a:solidFill>
                <a:cs typeface="Times New Roman"/>
              </a:rPr>
              <a:t>r</a:t>
            </a:r>
            <a:r>
              <a:rPr lang="en-GB" sz="2350" b="1" spc="-5" dirty="0">
                <a:solidFill>
                  <a:srgbClr val="FF0000"/>
                </a:solidFill>
                <a:cs typeface="Times New Roman"/>
              </a:rPr>
              <a:t>e</a:t>
            </a:r>
            <a:r>
              <a:rPr lang="en-GB" sz="2350" b="1" dirty="0">
                <a:solidFill>
                  <a:srgbClr val="FF0000"/>
                </a:solidFill>
                <a:cs typeface="Times New Roman"/>
              </a:rPr>
              <a:t>v</a:t>
            </a:r>
            <a:r>
              <a:rPr lang="en-GB" sz="2350" b="1" spc="-5" dirty="0">
                <a:solidFill>
                  <a:srgbClr val="FF0000"/>
                </a:solidFill>
                <a:cs typeface="Times New Roman"/>
              </a:rPr>
              <a:t>e</a:t>
            </a:r>
            <a:r>
              <a:rPr lang="en-GB" sz="2350" b="1" dirty="0">
                <a:solidFill>
                  <a:srgbClr val="FF0000"/>
                </a:solidFill>
                <a:cs typeface="Times New Roman"/>
              </a:rPr>
              <a:t>r </a:t>
            </a:r>
            <a:r>
              <a:rPr lang="en-GB" sz="2350" b="1" spc="-5" dirty="0">
                <a:solidFill>
                  <a:srgbClr val="FF0000"/>
                </a:solidFill>
                <a:cs typeface="Times New Roman"/>
              </a:rPr>
              <a:t>t</a:t>
            </a:r>
            <a:r>
              <a:rPr lang="en-GB" sz="2350" b="1" dirty="0">
                <a:solidFill>
                  <a:srgbClr val="FF0000"/>
                </a:solidFill>
                <a:cs typeface="Times New Roman"/>
              </a:rPr>
              <a:t>h</a:t>
            </a:r>
            <a:r>
              <a:rPr lang="en-GB" sz="2350" b="1" spc="-5" dirty="0">
                <a:solidFill>
                  <a:srgbClr val="FF0000"/>
                </a:solidFill>
                <a:cs typeface="Times New Roman"/>
              </a:rPr>
              <a:t>e</a:t>
            </a:r>
            <a:r>
              <a:rPr lang="en-GB" sz="2350" b="1" dirty="0">
                <a:solidFill>
                  <a:srgbClr val="FF0000"/>
                </a:solidFill>
                <a:cs typeface="Times New Roman"/>
              </a:rPr>
              <a:t>y </a:t>
            </a:r>
            <a:r>
              <a:rPr lang="en-GB" sz="2350" b="1" spc="-5" dirty="0" smtClean="0">
                <a:solidFill>
                  <a:srgbClr val="FF0000"/>
                </a:solidFill>
                <a:cs typeface="Times New Roman"/>
              </a:rPr>
              <a:t>a</a:t>
            </a:r>
            <a:r>
              <a:rPr lang="en-GB" sz="2350" b="1" dirty="0" smtClean="0">
                <a:solidFill>
                  <a:srgbClr val="FF0000"/>
                </a:solidFill>
                <a:cs typeface="Times New Roman"/>
              </a:rPr>
              <a:t>r</a:t>
            </a:r>
            <a:r>
              <a:rPr lang="en-GB" sz="2350" b="1" spc="-5" dirty="0" smtClean="0">
                <a:solidFill>
                  <a:srgbClr val="FF0000"/>
                </a:solidFill>
                <a:cs typeface="Times New Roman"/>
              </a:rPr>
              <a:t>e</a:t>
            </a:r>
            <a:r>
              <a:rPr lang="en-GB" sz="2350" dirty="0" smtClean="0">
                <a:cs typeface="Times New Roman"/>
              </a:rPr>
              <a:t>. </a:t>
            </a:r>
          </a:p>
          <a:p>
            <a:pPr marL="469900" marR="122555" lvl="1" indent="0">
              <a:spcBef>
                <a:spcPts val="550"/>
              </a:spcBef>
              <a:buNone/>
              <a:tabLst>
                <a:tab pos="756920" algn="l"/>
              </a:tabLst>
            </a:pPr>
            <a:r>
              <a:rPr lang="en-GB" sz="2350" b="1" dirty="0" smtClean="0">
                <a:cs typeface="Times New Roman"/>
                <a:sym typeface="Wingdings" panose="05000000000000000000" pitchFamily="2" charset="2"/>
              </a:rPr>
              <a:t>	</a:t>
            </a:r>
            <a:r>
              <a:rPr lang="en-GB" sz="2350" b="1" dirty="0" smtClean="0">
                <a:solidFill>
                  <a:srgbClr val="FF0000"/>
                </a:solidFill>
                <a:cs typeface="Times New Roman"/>
              </a:rPr>
              <a:t>At this stage, </a:t>
            </a:r>
            <a:r>
              <a:rPr lang="en-GB" sz="2350" b="1" u="sng" dirty="0" smtClean="0">
                <a:solidFill>
                  <a:srgbClr val="FF0000"/>
                </a:solidFill>
                <a:cs typeface="Times New Roman"/>
              </a:rPr>
              <a:t>no </a:t>
            </a:r>
            <a:r>
              <a:rPr lang="en-GB" sz="2350" b="1" dirty="0" smtClean="0">
                <a:solidFill>
                  <a:srgbClr val="FF0000"/>
                </a:solidFill>
                <a:cs typeface="Times New Roman"/>
              </a:rPr>
              <a:t>proposal to cover non-central acts !</a:t>
            </a:r>
          </a:p>
          <a:p>
            <a:pPr marL="356235" marR="122555" indent="-286385">
              <a:spcBef>
                <a:spcPts val="550"/>
              </a:spcBef>
              <a:buFont typeface="Arial"/>
              <a:buChar char="–"/>
              <a:tabLst>
                <a:tab pos="756920" algn="l"/>
              </a:tabLst>
            </a:pPr>
            <a:r>
              <a:rPr lang="en-GB" sz="2350" u="sng" dirty="0" smtClean="0">
                <a:cs typeface="Times New Roman"/>
              </a:rPr>
              <a:t>Sector specific chapters or annexes</a:t>
            </a:r>
            <a:r>
              <a:rPr lang="en-GB" sz="2350" dirty="0" smtClean="0">
                <a:cs typeface="Times New Roman"/>
              </a:rPr>
              <a:t>: Services chapters on Financial Services, Telecommunications and e-commerce, professional services, etc.  </a:t>
            </a:r>
          </a:p>
          <a:p>
            <a:pPr marL="469900" marR="122555" lvl="1" indent="0">
              <a:spcBef>
                <a:spcPts val="550"/>
              </a:spcBef>
              <a:buNone/>
              <a:tabLst>
                <a:tab pos="756920" algn="l"/>
              </a:tabLst>
            </a:pPr>
            <a:r>
              <a:rPr lang="en-GB" sz="2350" dirty="0" smtClean="0">
                <a:cs typeface="Times New Roman"/>
                <a:sym typeface="Wingdings" panose="05000000000000000000" pitchFamily="2" charset="2"/>
              </a:rPr>
              <a:t>	</a:t>
            </a:r>
            <a:r>
              <a:rPr lang="en-GB" sz="2350" b="1" dirty="0" smtClean="0">
                <a:solidFill>
                  <a:srgbClr val="FF0000"/>
                </a:solidFill>
                <a:cs typeface="Times New Roman"/>
              </a:rPr>
              <a:t>At this stage of the talks, </a:t>
            </a:r>
            <a:r>
              <a:rPr lang="en-GB" sz="2350" b="1" u="sng" dirty="0" smtClean="0">
                <a:solidFill>
                  <a:srgbClr val="FF0000"/>
                </a:solidFill>
                <a:cs typeface="Times New Roman"/>
              </a:rPr>
              <a:t>no</a:t>
            </a:r>
            <a:r>
              <a:rPr lang="en-GB" sz="2350" b="1" dirty="0" smtClean="0">
                <a:solidFill>
                  <a:srgbClr val="FF0000"/>
                </a:solidFill>
                <a:cs typeface="Times New Roman"/>
              </a:rPr>
              <a:t> specific annexes on Services!</a:t>
            </a:r>
            <a:r>
              <a:rPr lang="en-GB" sz="2350" dirty="0" smtClean="0">
                <a:cs typeface="Times New Roman"/>
              </a:rPr>
              <a:t> </a:t>
            </a:r>
          </a:p>
          <a:p>
            <a:pPr marL="469900" marR="122555" lvl="1" indent="0">
              <a:spcBef>
                <a:spcPts val="550"/>
              </a:spcBef>
              <a:buNone/>
              <a:tabLst>
                <a:tab pos="756920" algn="l"/>
              </a:tabLst>
            </a:pPr>
            <a:r>
              <a:rPr lang="en-GB" sz="2350" b="1" dirty="0" smtClean="0">
                <a:solidFill>
                  <a:srgbClr val="FF0000"/>
                </a:solidFill>
                <a:cs typeface="Times New Roman"/>
              </a:rPr>
              <a:t>		</a:t>
            </a:r>
            <a:r>
              <a:rPr lang="en-GB" sz="2350" b="1" dirty="0" smtClean="0">
                <a:solidFill>
                  <a:srgbClr val="FF0000"/>
                </a:solidFill>
                <a:cs typeface="Times New Roman"/>
              </a:rPr>
              <a:t>(whiles 9 on goods!) So</a:t>
            </a:r>
            <a:r>
              <a:rPr lang="en-GB" sz="2350" b="1" dirty="0" smtClean="0">
                <a:solidFill>
                  <a:srgbClr val="FF0000"/>
                </a:solidFill>
                <a:cs typeface="Times New Roman"/>
              </a:rPr>
              <a:t>, may be could be handled in chapters</a:t>
            </a:r>
            <a:r>
              <a:rPr lang="en-GB" sz="2350" b="1" dirty="0" smtClean="0">
                <a:solidFill>
                  <a:srgbClr val="FF0000"/>
                </a:solidFill>
                <a:cs typeface="Times New Roman"/>
              </a:rPr>
              <a:t>?</a:t>
            </a:r>
            <a:endParaRPr lang="en-GB" sz="2350" dirty="0">
              <a:cs typeface="Times New Roman"/>
            </a:endParaRPr>
          </a:p>
          <a:p>
            <a:pPr marL="356235" marR="122555" indent="-286385">
              <a:spcBef>
                <a:spcPts val="550"/>
              </a:spcBef>
              <a:buFont typeface="Arial"/>
              <a:buChar char="–"/>
              <a:tabLst>
                <a:tab pos="756920" algn="l"/>
              </a:tabLst>
            </a:pPr>
            <a:r>
              <a:rPr lang="en-GB" sz="2350" u="heavy" dirty="0" smtClean="0">
                <a:cs typeface="Times New Roman"/>
              </a:rPr>
              <a:t>F</a:t>
            </a:r>
            <a:r>
              <a:rPr lang="en-GB" sz="2350" u="heavy" spc="-5" dirty="0" smtClean="0">
                <a:cs typeface="Times New Roman"/>
              </a:rPr>
              <a:t>i</a:t>
            </a:r>
            <a:r>
              <a:rPr lang="en-GB" sz="2350" u="heavy" dirty="0" smtClean="0">
                <a:cs typeface="Times New Roman"/>
              </a:rPr>
              <a:t>n</a:t>
            </a:r>
            <a:r>
              <a:rPr lang="en-GB" sz="2350" u="heavy" spc="-5" dirty="0" smtClean="0">
                <a:cs typeface="Times New Roman"/>
              </a:rPr>
              <a:t>a</a:t>
            </a:r>
            <a:r>
              <a:rPr lang="en-GB" sz="2350" u="heavy" dirty="0" smtClean="0">
                <a:cs typeface="Times New Roman"/>
              </a:rPr>
              <a:t>n</a:t>
            </a:r>
            <a:r>
              <a:rPr lang="en-GB" sz="2350" u="heavy" spc="-5" dirty="0" smtClean="0">
                <a:cs typeface="Times New Roman"/>
              </a:rPr>
              <a:t>cial </a:t>
            </a:r>
            <a:r>
              <a:rPr lang="en-GB" sz="2350" u="heavy" dirty="0">
                <a:cs typeface="Times New Roman"/>
              </a:rPr>
              <a:t>s</a:t>
            </a:r>
            <a:r>
              <a:rPr lang="en-GB" sz="2350" u="heavy" spc="-5" dirty="0">
                <a:cs typeface="Times New Roman"/>
              </a:rPr>
              <a:t>e</a:t>
            </a:r>
            <a:r>
              <a:rPr lang="en-GB" sz="2350" u="heavy" dirty="0">
                <a:cs typeface="Times New Roman"/>
              </a:rPr>
              <a:t>rv</a:t>
            </a:r>
            <a:r>
              <a:rPr lang="en-GB" sz="2350" u="heavy" spc="-5" dirty="0">
                <a:cs typeface="Times New Roman"/>
              </a:rPr>
              <a:t>ice</a:t>
            </a:r>
            <a:r>
              <a:rPr lang="en-GB" sz="2350" u="heavy" dirty="0">
                <a:cs typeface="Times New Roman"/>
              </a:rPr>
              <a:t>s</a:t>
            </a:r>
            <a:r>
              <a:rPr lang="en-GB" sz="2350" spc="10" dirty="0">
                <a:cs typeface="Times New Roman"/>
              </a:rPr>
              <a:t> </a:t>
            </a:r>
            <a:r>
              <a:rPr lang="en-GB" sz="2350" spc="10" dirty="0" smtClean="0">
                <a:cs typeface="Times New Roman"/>
              </a:rPr>
              <a:t>Regulatory Cooperation in that crucial sector </a:t>
            </a:r>
            <a:r>
              <a:rPr lang="en-GB" sz="2350" spc="-20" dirty="0" smtClean="0">
                <a:cs typeface="Times New Roman"/>
              </a:rPr>
              <a:t>m</a:t>
            </a:r>
            <a:r>
              <a:rPr lang="en-GB" sz="2350" dirty="0" smtClean="0">
                <a:cs typeface="Times New Roman"/>
              </a:rPr>
              <a:t>ust</a:t>
            </a:r>
            <a:r>
              <a:rPr lang="en-GB" sz="2350" spc="5" dirty="0" smtClean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be</a:t>
            </a:r>
            <a:r>
              <a:rPr lang="en-GB" sz="2350" spc="-5" dirty="0">
                <a:cs typeface="Times New Roman"/>
              </a:rPr>
              <a:t> </a:t>
            </a:r>
            <a:r>
              <a:rPr lang="en-GB" sz="2350" spc="-5" dirty="0" smtClean="0">
                <a:cs typeface="Times New Roman"/>
              </a:rPr>
              <a:t>i</a:t>
            </a:r>
            <a:r>
              <a:rPr lang="en-GB" sz="2350" dirty="0" smtClean="0">
                <a:cs typeface="Times New Roman"/>
              </a:rPr>
              <a:t>n</a:t>
            </a:r>
            <a:r>
              <a:rPr lang="en-GB" sz="2350" spc="-5" dirty="0" smtClean="0">
                <a:cs typeface="Times New Roman"/>
              </a:rPr>
              <a:t>cl</a:t>
            </a:r>
            <a:r>
              <a:rPr lang="en-GB" sz="2350" dirty="0" smtClean="0">
                <a:cs typeface="Times New Roman"/>
              </a:rPr>
              <a:t>ud</a:t>
            </a:r>
            <a:r>
              <a:rPr lang="en-GB" sz="2350" spc="-5" dirty="0" smtClean="0">
                <a:cs typeface="Times New Roman"/>
              </a:rPr>
              <a:t>e</a:t>
            </a:r>
            <a:r>
              <a:rPr lang="en-GB" sz="2350" dirty="0" smtClean="0">
                <a:cs typeface="Times New Roman"/>
              </a:rPr>
              <a:t>d, either as a specific annex or in the FS chapter:</a:t>
            </a:r>
            <a:r>
              <a:rPr lang="en-GB" sz="2350" spc="5" dirty="0" smtClean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80%</a:t>
            </a:r>
            <a:r>
              <a:rPr lang="en-GB" sz="2350" spc="-15" dirty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of</a:t>
            </a:r>
            <a:r>
              <a:rPr lang="en-GB" sz="2350" spc="-15" dirty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g</a:t>
            </a:r>
            <a:r>
              <a:rPr lang="en-GB" sz="2350" spc="-5" dirty="0">
                <a:cs typeface="Times New Roman"/>
              </a:rPr>
              <a:t>l</a:t>
            </a:r>
            <a:r>
              <a:rPr lang="en-GB" sz="2350" dirty="0">
                <a:cs typeface="Times New Roman"/>
              </a:rPr>
              <a:t>ob</a:t>
            </a:r>
            <a:r>
              <a:rPr lang="en-GB" sz="2350" spc="-5" dirty="0">
                <a:cs typeface="Times New Roman"/>
              </a:rPr>
              <a:t>a</a:t>
            </a:r>
            <a:r>
              <a:rPr lang="en-GB" sz="2350" dirty="0">
                <a:cs typeface="Times New Roman"/>
              </a:rPr>
              <a:t>l</a:t>
            </a:r>
            <a:r>
              <a:rPr lang="en-GB" sz="2350" spc="-5" dirty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f</a:t>
            </a:r>
            <a:r>
              <a:rPr lang="en-GB" sz="2350" spc="-5" dirty="0">
                <a:cs typeface="Times New Roman"/>
              </a:rPr>
              <a:t>i</a:t>
            </a:r>
            <a:r>
              <a:rPr lang="en-GB" sz="2350" dirty="0">
                <a:cs typeface="Times New Roman"/>
              </a:rPr>
              <a:t>n</a:t>
            </a:r>
            <a:r>
              <a:rPr lang="en-GB" sz="2350" spc="-5" dirty="0">
                <a:cs typeface="Times New Roman"/>
              </a:rPr>
              <a:t>a</a:t>
            </a:r>
            <a:r>
              <a:rPr lang="en-GB" sz="2350" dirty="0">
                <a:cs typeface="Times New Roman"/>
              </a:rPr>
              <a:t>n</a:t>
            </a:r>
            <a:r>
              <a:rPr lang="en-GB" sz="2350" spc="-5" dirty="0">
                <a:cs typeface="Times New Roman"/>
              </a:rPr>
              <a:t>cia</a:t>
            </a:r>
            <a:r>
              <a:rPr lang="en-GB" sz="2350" dirty="0">
                <a:cs typeface="Times New Roman"/>
              </a:rPr>
              <a:t>l </a:t>
            </a:r>
            <a:r>
              <a:rPr lang="en-GB" sz="2350" spc="-5" dirty="0">
                <a:cs typeface="Times New Roman"/>
              </a:rPr>
              <a:t>t</a:t>
            </a:r>
            <a:r>
              <a:rPr lang="en-GB" sz="2350" dirty="0">
                <a:cs typeface="Times New Roman"/>
              </a:rPr>
              <a:t>r</a:t>
            </a:r>
            <a:r>
              <a:rPr lang="en-GB" sz="2350" spc="-5" dirty="0">
                <a:cs typeface="Times New Roman"/>
              </a:rPr>
              <a:t>a</a:t>
            </a:r>
            <a:r>
              <a:rPr lang="en-GB" sz="2350" dirty="0">
                <a:cs typeface="Times New Roman"/>
              </a:rPr>
              <a:t>ns</a:t>
            </a:r>
            <a:r>
              <a:rPr lang="en-GB" sz="2350" spc="-5" dirty="0">
                <a:cs typeface="Times New Roman"/>
              </a:rPr>
              <a:t>acti</a:t>
            </a:r>
            <a:r>
              <a:rPr lang="en-GB" sz="2350" dirty="0">
                <a:cs typeface="Times New Roman"/>
              </a:rPr>
              <a:t>ons</a:t>
            </a:r>
            <a:r>
              <a:rPr lang="en-GB" sz="2350" spc="15" dirty="0">
                <a:cs typeface="Times New Roman"/>
              </a:rPr>
              <a:t> </a:t>
            </a:r>
            <a:r>
              <a:rPr lang="en-GB" sz="2350" spc="-5" dirty="0">
                <a:cs typeface="Times New Roman"/>
              </a:rPr>
              <a:t>a</a:t>
            </a:r>
            <a:r>
              <a:rPr lang="en-GB" sz="2350" dirty="0">
                <a:cs typeface="Times New Roman"/>
              </a:rPr>
              <a:t>re</a:t>
            </a:r>
            <a:r>
              <a:rPr lang="en-GB" sz="2350" spc="-5" dirty="0">
                <a:cs typeface="Times New Roman"/>
              </a:rPr>
              <a:t> </a:t>
            </a:r>
            <a:r>
              <a:rPr lang="en-GB" sz="2350" spc="-20" dirty="0">
                <a:cs typeface="Times New Roman"/>
              </a:rPr>
              <a:t>m</a:t>
            </a:r>
            <a:r>
              <a:rPr lang="en-GB" sz="2350" spc="-5" dirty="0">
                <a:cs typeface="Times New Roman"/>
              </a:rPr>
              <a:t>a</a:t>
            </a:r>
            <a:r>
              <a:rPr lang="en-GB" sz="2350" dirty="0">
                <a:cs typeface="Times New Roman"/>
              </a:rPr>
              <a:t>de</a:t>
            </a:r>
            <a:r>
              <a:rPr lang="en-GB" sz="2350" spc="10" dirty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by </a:t>
            </a:r>
            <a:r>
              <a:rPr lang="en-GB" sz="2350" spc="-5" dirty="0">
                <a:cs typeface="Times New Roman"/>
              </a:rPr>
              <a:t>th</a:t>
            </a:r>
            <a:r>
              <a:rPr lang="en-GB" sz="2350" dirty="0">
                <a:cs typeface="Times New Roman"/>
              </a:rPr>
              <a:t>e</a:t>
            </a:r>
            <a:r>
              <a:rPr lang="en-GB" sz="2350" spc="-5" dirty="0">
                <a:cs typeface="Times New Roman"/>
              </a:rPr>
              <a:t> E</a:t>
            </a:r>
            <a:r>
              <a:rPr lang="en-GB" sz="2350" dirty="0">
                <a:cs typeface="Times New Roman"/>
              </a:rPr>
              <a:t>U</a:t>
            </a:r>
            <a:r>
              <a:rPr lang="en-GB" sz="2350" spc="-10" dirty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&amp;</a:t>
            </a:r>
            <a:r>
              <a:rPr lang="en-GB" sz="2350" spc="-5" dirty="0">
                <a:cs typeface="Times New Roman"/>
              </a:rPr>
              <a:t> </a:t>
            </a:r>
            <a:r>
              <a:rPr lang="en-GB" sz="2350" dirty="0">
                <a:cs typeface="Times New Roman"/>
              </a:rPr>
              <a:t>US</a:t>
            </a:r>
            <a:r>
              <a:rPr lang="en-GB" sz="2350" dirty="0" smtClean="0">
                <a:cs typeface="Times New Roman"/>
              </a:rPr>
              <a:t>.</a:t>
            </a:r>
          </a:p>
          <a:p>
            <a:pPr marL="469900" marR="122555" lvl="1" indent="0">
              <a:spcBef>
                <a:spcPts val="550"/>
              </a:spcBef>
              <a:buNone/>
              <a:tabLst>
                <a:tab pos="756920" algn="l"/>
              </a:tabLst>
            </a:pPr>
            <a:r>
              <a:rPr lang="en-GB" sz="2350" b="1" dirty="0" smtClean="0">
                <a:solidFill>
                  <a:srgbClr val="FF0000"/>
                </a:solidFill>
                <a:cs typeface="Times New Roman"/>
                <a:sym typeface="Wingdings" panose="05000000000000000000" pitchFamily="2" charset="2"/>
              </a:rPr>
              <a:t>	At this stage, US Treasury says </a:t>
            </a:r>
            <a:r>
              <a:rPr lang="en-GB" sz="2350" b="1" u="sng" dirty="0" smtClean="0">
                <a:solidFill>
                  <a:srgbClr val="FF0000"/>
                </a:solidFill>
                <a:cs typeface="Times New Roman"/>
                <a:sym typeface="Wingdings" panose="05000000000000000000" pitchFamily="2" charset="2"/>
              </a:rPr>
              <a:t>NO</a:t>
            </a:r>
            <a:endParaRPr lang="en-GB" sz="2350" b="1" u="sng" dirty="0">
              <a:solidFill>
                <a:srgbClr val="FF0000"/>
              </a:solidFill>
              <a:cs typeface="Times New Roman"/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68719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036496" cy="731168"/>
          </a:xfrm>
        </p:spPr>
        <p:txBody>
          <a:bodyPr/>
          <a:lstStyle/>
          <a:p>
            <a:r>
              <a:rPr lang="en-GB" sz="2800" b="1" u="sng" dirty="0" smtClean="0"/>
              <a:t>Where are the Regulators of the Services Sectors in the US?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4392488" cy="5400600"/>
          </a:xfr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2400" b="1" u="sng" dirty="0" smtClean="0"/>
              <a:t>“Central Level”, i.e. Federal level</a:t>
            </a:r>
          </a:p>
          <a:p>
            <a:r>
              <a:rPr lang="en-GB" sz="2000" dirty="0" smtClean="0"/>
              <a:t>Financial services (banking &amp; Asset Management) = </a:t>
            </a:r>
            <a:r>
              <a:rPr lang="en-GB" sz="2000" dirty="0" err="1" smtClean="0"/>
              <a:t>Regularoy</a:t>
            </a:r>
            <a:r>
              <a:rPr lang="en-GB" sz="2000" dirty="0" smtClean="0"/>
              <a:t> cooperation in TTIP?</a:t>
            </a:r>
          </a:p>
          <a:p>
            <a:pPr marL="0" indent="0" defTabSz="361950">
              <a:buNone/>
            </a:pPr>
            <a:r>
              <a:rPr lang="en-GB" sz="2000" dirty="0" smtClean="0"/>
              <a:t>	= US </a:t>
            </a:r>
            <a:r>
              <a:rPr lang="en-GB" sz="2000" dirty="0" smtClean="0"/>
              <a:t>Treasury says </a:t>
            </a:r>
            <a:r>
              <a:rPr lang="en-GB" sz="2000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GB" sz="2000" dirty="0" smtClean="0"/>
              <a:t>Maritime Services transport: “Jones Act” = </a:t>
            </a:r>
            <a:r>
              <a:rPr lang="en-GB" sz="2000" dirty="0" smtClean="0">
                <a:solidFill>
                  <a:srgbClr val="FF0000"/>
                </a:solidFill>
              </a:rPr>
              <a:t>No</a:t>
            </a:r>
            <a:r>
              <a:rPr lang="en-GB" sz="2000" dirty="0" smtClean="0"/>
              <a:t>; Port services = Public monopolies = </a:t>
            </a:r>
            <a:r>
              <a:rPr lang="en-GB" sz="2000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GB" sz="2000" dirty="0" smtClean="0"/>
              <a:t>Aviation Services: </a:t>
            </a:r>
            <a:r>
              <a:rPr lang="en-GB" sz="2000" dirty="0"/>
              <a:t>Federal Aviation Administration (FAA</a:t>
            </a:r>
            <a:r>
              <a:rPr lang="en-GB" sz="2000" dirty="0" smtClean="0"/>
              <a:t>) = </a:t>
            </a:r>
            <a:r>
              <a:rPr lang="en-GB" sz="2000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GB" sz="2000" dirty="0" smtClean="0"/>
              <a:t>Telecom services: Federal Commission on Communications (FCC) = ? </a:t>
            </a:r>
            <a:r>
              <a:rPr lang="en-GB" sz="2000" dirty="0" smtClean="0">
                <a:solidFill>
                  <a:srgbClr val="FF0000"/>
                </a:solidFill>
              </a:rPr>
              <a:t>May Be?</a:t>
            </a:r>
          </a:p>
          <a:p>
            <a:r>
              <a:rPr lang="en-GB" sz="2000" dirty="0" smtClean="0"/>
              <a:t>Accounting standards = Financial </a:t>
            </a:r>
            <a:r>
              <a:rPr lang="en-GB" sz="2000" dirty="0"/>
              <a:t>Accounting Standards Board (FASB</a:t>
            </a:r>
            <a:r>
              <a:rPr lang="en-GB" sz="2000" dirty="0" smtClean="0"/>
              <a:t>) = </a:t>
            </a:r>
            <a:r>
              <a:rPr lang="en-GB" sz="2000" dirty="0" smtClean="0">
                <a:solidFill>
                  <a:srgbClr val="FF0000"/>
                </a:solidFill>
              </a:rPr>
              <a:t>May Be ?</a:t>
            </a:r>
            <a:endParaRPr lang="en-GB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388296" cy="4464496"/>
          </a:xfr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2000" b="1" u="sng" dirty="0" smtClean="0"/>
              <a:t>“Non Central Level”, i.e. State level</a:t>
            </a:r>
            <a:r>
              <a:rPr lang="en-GB" sz="2000" dirty="0" smtClean="0"/>
              <a:t> = </a:t>
            </a:r>
            <a:r>
              <a:rPr lang="en-GB" sz="2000" dirty="0" smtClean="0"/>
              <a:t>The </a:t>
            </a:r>
            <a:r>
              <a:rPr lang="en-GB" sz="2000" dirty="0" smtClean="0"/>
              <a:t>competent regulatory authorities in charge of delivering licences are located in the 50 US states</a:t>
            </a:r>
            <a:r>
              <a:rPr lang="en-GB" sz="2000" dirty="0" smtClean="0"/>
              <a:t>.</a:t>
            </a:r>
          </a:p>
          <a:p>
            <a:r>
              <a:rPr lang="en-GB" sz="2000" smtClean="0"/>
              <a:t>Insurance services,</a:t>
            </a:r>
            <a:r>
              <a:rPr lang="en-GB" sz="2000" smtClean="0"/>
              <a:t> </a:t>
            </a:r>
            <a:endParaRPr lang="en-GB" sz="2000" dirty="0" smtClean="0"/>
          </a:p>
          <a:p>
            <a:pPr>
              <a:spcBef>
                <a:spcPts val="0"/>
              </a:spcBef>
            </a:pPr>
            <a:r>
              <a:rPr lang="en-GB" sz="2000" dirty="0" smtClean="0"/>
              <a:t>Legal </a:t>
            </a:r>
            <a:r>
              <a:rPr lang="en-GB" sz="2000" dirty="0" smtClean="0"/>
              <a:t>services,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Architectural services,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Engineering services,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Accounting services,</a:t>
            </a:r>
          </a:p>
          <a:p>
            <a:pPr>
              <a:spcBef>
                <a:spcPts val="0"/>
              </a:spcBef>
            </a:pPr>
            <a:r>
              <a:rPr lang="en-GB" sz="2000" dirty="0" smtClean="0"/>
              <a:t>+ more than 100 professional and business services…</a:t>
            </a:r>
          </a:p>
          <a:p>
            <a:pPr marL="0" indent="0" defTabSz="361950">
              <a:buNone/>
            </a:pPr>
            <a:r>
              <a:rPr lang="en-GB" sz="2000" dirty="0" smtClean="0">
                <a:sym typeface="Wingdings" panose="05000000000000000000" pitchFamily="2" charset="2"/>
              </a:rPr>
              <a:t> Regulatory Cooperation in TTIP? </a:t>
            </a:r>
            <a:r>
              <a:rPr lang="en-GB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NO, 	because the regulators are at state 	level?  But EU Directives = Single 	Market legislation at central level!</a:t>
            </a:r>
            <a:endParaRPr lang="en-GB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4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5805264"/>
            <a:ext cx="4392488" cy="1015663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So Regulatory Cooperation in TTIP for services sectors is a real Challenge! 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4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42938" y="2143125"/>
            <a:ext cx="8077200" cy="3352800"/>
          </a:xfrm>
          <a:prstGeom prst="rect">
            <a:avLst/>
          </a:prstGeom>
          <a:solidFill>
            <a:schemeClr val="bg1">
              <a:alpha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>
              <a:spcBef>
                <a:spcPct val="50000"/>
              </a:spcBef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Pascal KERNEIS</a:t>
            </a:r>
          </a:p>
          <a:p>
            <a:pPr lvl="4">
              <a:spcBef>
                <a:spcPct val="50000"/>
              </a:spcBef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Managing Director</a:t>
            </a:r>
          </a:p>
          <a:p>
            <a:pPr lvl="4">
              <a:spcBef>
                <a:spcPct val="50000"/>
              </a:spcBef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European Services Forum </a:t>
            </a:r>
            <a:r>
              <a:rPr lang="fr-BE" b="1" dirty="0">
                <a:latin typeface="Times New Roman" pitchFamily="18" charset="0"/>
                <a:cs typeface="Times New Roman" pitchFamily="18" charset="0"/>
              </a:rPr>
              <a:t>– ESF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itchFamily="18" charset="0"/>
                <a:cs typeface="Times New Roman" pitchFamily="18" charset="0"/>
              </a:rPr>
              <a:t>168, Avenue de Cortenbergh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itchFamily="18" charset="0"/>
                <a:cs typeface="Times New Roman" pitchFamily="18" charset="0"/>
              </a:rPr>
              <a:t>B – 1000 – BRUSSELS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itchFamily="18" charset="0"/>
                <a:cs typeface="Times New Roman" pitchFamily="18" charset="0"/>
              </a:rPr>
              <a:t>Tel: + 32 2 230 75 14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itchFamily="18" charset="0"/>
                <a:cs typeface="Times New Roman" pitchFamily="18" charset="0"/>
              </a:rPr>
              <a:t>Fax: + 32 2 320 61 68</a:t>
            </a:r>
          </a:p>
          <a:p>
            <a:pPr lvl="4">
              <a:spcBef>
                <a:spcPct val="50000"/>
              </a:spcBef>
            </a:pPr>
            <a:r>
              <a:rPr lang="fr-BE" b="1" dirty="0">
                <a:latin typeface="Times New Roman" pitchFamily="18" charset="0"/>
                <a:cs typeface="Times New Roman" pitchFamily="18" charset="0"/>
              </a:rPr>
              <a:t>Email: esf@esf.be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5800" y="5562600"/>
            <a:ext cx="7696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4">
              <a:spcBef>
                <a:spcPct val="50000"/>
              </a:spcBef>
              <a:defRPr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Website</a:t>
            </a:r>
            <a:r>
              <a:rPr lang="en-GB" sz="3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6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www.esf.be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1563" y="1428750"/>
            <a:ext cx="734605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 FOR YOUR ATTENTION !</a:t>
            </a:r>
            <a:endParaRPr lang="en-GB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PPT Template</Template>
  <TotalTime>4113</TotalTime>
  <Words>445</Words>
  <Application>Microsoft Office PowerPoint</Application>
  <PresentationFormat>On-screen Show (4:3)</PresentationFormat>
  <Paragraphs>50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ESF PPT Template</vt:lpstr>
      <vt:lpstr>PowerPoint Presentation</vt:lpstr>
      <vt:lpstr>PowerPoint Presentation</vt:lpstr>
      <vt:lpstr>TTIP Mandate &amp; Regulatory Cooperation</vt:lpstr>
      <vt:lpstr>PowerPoint Presentation</vt:lpstr>
      <vt:lpstr>Where are the Regulators of the Services Sectors in the US? </vt:lpstr>
      <vt:lpstr>PowerPoint Presentation</vt:lpstr>
    </vt:vector>
  </TitlesOfParts>
  <Company>ESF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Pascal Kerneis</dc:creator>
  <cp:lastModifiedBy>Kerneis Pascal  - ESF</cp:lastModifiedBy>
  <cp:revision>243</cp:revision>
  <cp:lastPrinted>2015-02-03T17:32:11Z</cp:lastPrinted>
  <dcterms:created xsi:type="dcterms:W3CDTF">2010-01-28T11:03:17Z</dcterms:created>
  <dcterms:modified xsi:type="dcterms:W3CDTF">2015-02-03T17:34:44Z</dcterms:modified>
</cp:coreProperties>
</file>