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336" r:id="rId3"/>
    <p:sldId id="337" r:id="rId4"/>
    <p:sldId id="338" r:id="rId5"/>
    <p:sldId id="319" r:id="rId6"/>
    <p:sldId id="326" r:id="rId7"/>
    <p:sldId id="328" r:id="rId8"/>
    <p:sldId id="333" r:id="rId9"/>
    <p:sldId id="332" r:id="rId10"/>
    <p:sldId id="329" r:id="rId11"/>
    <p:sldId id="335" r:id="rId12"/>
    <p:sldId id="334" r:id="rId13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A23"/>
    <a:srgbClr val="29732D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2" d="100"/>
          <a:sy n="62" d="100"/>
        </p:scale>
        <p:origin x="6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292189756699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00577713587379E-2"/>
                  <c:y val="-2.718287370401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F8-4721-B1F6-85569092E3D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CF-4B19-9043-18306C466B9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CF-4B19-9043-18306C466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F8-4721-B1F6-85569092E3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055660482168647E-2"/>
                  <c:y val="-2.2778399392092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F8-4721-B1F6-85569092E3D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CF-4B19-9043-18306C466B9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CF-4B19-9043-18306C466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15.3</c:v>
                </c:pt>
                <c:pt idx="8">
                  <c:v>15.8</c:v>
                </c:pt>
                <c:pt idx="9">
                  <c:v>16.2</c:v>
                </c:pt>
                <c:pt idx="10">
                  <c:v>16.3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1F8-4721-B1F6-85569092E3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8594822797466961E-2"/>
                  <c:y val="4.2615019482997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F8-4721-B1F6-85569092E3D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FB-4EB7-8C58-3D23E666A54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CF-4B19-9043-18306C466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8.5</c:v>
                </c:pt>
                <c:pt idx="7">
                  <c:v>8.3000000000000007</c:v>
                </c:pt>
                <c:pt idx="8">
                  <c:v>8.3000000000000007</c:v>
                </c:pt>
                <c:pt idx="9">
                  <c:v>8.5</c:v>
                </c:pt>
                <c:pt idx="10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1F8-4721-B1F6-85569092E3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374513942895237E-2"/>
                  <c:y val="4.296806384954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CF-4B19-9043-18306C466B9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CF-4B19-9043-18306C466B9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CF-4B19-9043-18306C466B97}"/>
                </c:ext>
              </c:extLst>
            </c:dLbl>
            <c:dLbl>
              <c:idx val="10"/>
              <c:layout>
                <c:manualLayout>
                  <c:x val="-2.8219086768138941E-3"/>
                  <c:y val="4.65262728830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ACF-4B19-9043-18306C466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11.7</c:v>
                </c:pt>
                <c:pt idx="1">
                  <c:v>11.5</c:v>
                </c:pt>
                <c:pt idx="2">
                  <c:v>11.8</c:v>
                </c:pt>
                <c:pt idx="3">
                  <c:v>11.9</c:v>
                </c:pt>
                <c:pt idx="4">
                  <c:v>12.3</c:v>
                </c:pt>
                <c:pt idx="5">
                  <c:v>12.8</c:v>
                </c:pt>
                <c:pt idx="6">
                  <c:v>13</c:v>
                </c:pt>
                <c:pt idx="7">
                  <c:v>12.9</c:v>
                </c:pt>
                <c:pt idx="8">
                  <c:v>13.1</c:v>
                </c:pt>
                <c:pt idx="9">
                  <c:v>13.4</c:v>
                </c:pt>
                <c:pt idx="10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1F8-4721-B1F6-85569092E3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South Korea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849127874680585E-2"/>
                  <c:y val="-4.89750240874208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ACF-4B19-9043-18306C466B9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CF-4B19-9043-18306C466B9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CF-4B19-9043-18306C466B9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CF-4B19-9043-18306C466B9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CF-4B19-9043-18306C466B9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CF-4B19-9043-18306C466B9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ACF-4B19-9043-18306C466B9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ACF-4B19-9043-18306C466B9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F8-4721-B1F6-85569092E3D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ACF-4B19-9043-18306C466B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16.3</c:v>
                </c:pt>
                <c:pt idx="1">
                  <c:v>15.7</c:v>
                </c:pt>
                <c:pt idx="2">
                  <c:v>15.4</c:v>
                </c:pt>
                <c:pt idx="3">
                  <c:v>16.5</c:v>
                </c:pt>
                <c:pt idx="4">
                  <c:v>15.5</c:v>
                </c:pt>
                <c:pt idx="5">
                  <c:v>15.3</c:v>
                </c:pt>
                <c:pt idx="6">
                  <c:v>14.3</c:v>
                </c:pt>
                <c:pt idx="7">
                  <c:v>13.7</c:v>
                </c:pt>
                <c:pt idx="8">
                  <c:v>13.3</c:v>
                </c:pt>
                <c:pt idx="9">
                  <c:v>13.7</c:v>
                </c:pt>
                <c:pt idx="10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1F8-4721-B1F6-85569092E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292171477954496E-2"/>
          <c:y val="0.10341665028913785"/>
          <c:w val="0.90394739597786311"/>
          <c:h val="0.721685054645152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4013</c:v>
                </c:pt>
                <c:pt idx="1">
                  <c:v>4006</c:v>
                </c:pt>
                <c:pt idx="2">
                  <c:v>4959</c:v>
                </c:pt>
                <c:pt idx="3">
                  <c:v>5769</c:v>
                </c:pt>
                <c:pt idx="4">
                  <c:v>6346</c:v>
                </c:pt>
                <c:pt idx="5">
                  <c:v>6492</c:v>
                </c:pt>
                <c:pt idx="6">
                  <c:v>7011</c:v>
                </c:pt>
                <c:pt idx="7">
                  <c:v>6990</c:v>
                </c:pt>
                <c:pt idx="8">
                  <c:v>7349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706076487969016E-3"/>
                  <c:y val="-5.4471437114594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EC-4F32-B573-C78FF59E5310}"/>
                </c:ext>
              </c:extLst>
            </c:dLbl>
            <c:dLbl>
              <c:idx val="1"/>
              <c:layout>
                <c:manualLayout>
                  <c:x val="-5.5412152975938544E-3"/>
                  <c:y val="-7.3925521798378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EC-4F32-B573-C78FF59E5310}"/>
                </c:ext>
              </c:extLst>
            </c:dLbl>
            <c:dLbl>
              <c:idx val="2"/>
              <c:layout>
                <c:manualLayout>
                  <c:x val="-5.5412152975938033E-3"/>
                  <c:y val="-3.1126535494054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EC-4F32-B573-C78FF59E5310}"/>
                </c:ext>
              </c:extLst>
            </c:dLbl>
            <c:dLbl>
              <c:idx val="3"/>
              <c:layout>
                <c:manualLayout>
                  <c:x val="8.3118229463907053E-3"/>
                  <c:y val="-5.8362254051351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EC-4F32-B573-C78FF59E5310}"/>
                </c:ext>
              </c:extLst>
            </c:dLbl>
            <c:dLbl>
              <c:idx val="4"/>
              <c:layout>
                <c:manualLayout>
                  <c:x val="1.0158777357192394E-16"/>
                  <c:y val="-6.614388792486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EC-4F32-B573-C78FF59E5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6804</c:v>
                </c:pt>
                <c:pt idx="1">
                  <c:v>7547</c:v>
                </c:pt>
                <c:pt idx="2">
                  <c:v>8886</c:v>
                </c:pt>
                <c:pt idx="3">
                  <c:v>9851</c:v>
                </c:pt>
                <c:pt idx="4">
                  <c:v>11154</c:v>
                </c:pt>
                <c:pt idx="5">
                  <c:v>10778</c:v>
                </c:pt>
                <c:pt idx="6">
                  <c:v>11309</c:v>
                </c:pt>
                <c:pt idx="7">
                  <c:v>12363</c:v>
                </c:pt>
                <c:pt idx="8">
                  <c:v>13029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5.5412152975937018E-3"/>
                  <c:y val="1.556326774702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EC-4F32-B573-C78FF59E5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2791</c:v>
                </c:pt>
                <c:pt idx="1">
                  <c:v>3541</c:v>
                </c:pt>
                <c:pt idx="2">
                  <c:v>3926</c:v>
                </c:pt>
                <c:pt idx="3">
                  <c:v>4081</c:v>
                </c:pt>
                <c:pt idx="4">
                  <c:v>4808</c:v>
                </c:pt>
                <c:pt idx="5">
                  <c:v>4285</c:v>
                </c:pt>
                <c:pt idx="6">
                  <c:v>4297</c:v>
                </c:pt>
                <c:pt idx="7">
                  <c:v>5373</c:v>
                </c:pt>
                <c:pt idx="8">
                  <c:v>5680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EU27 Exports to South Korea – 2019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to Singapore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6F-4C2D-9A4A-B6CC1B237C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E6F-4C2D-9A4A-B6CC1B237CE6}"/>
              </c:ext>
            </c:extLst>
          </c:dPt>
          <c:dLbls>
            <c:dLbl>
              <c:idx val="0"/>
              <c:layout>
                <c:manualLayout>
                  <c:x val="-0.27104523200235059"/>
                  <c:y val="-0.127659658186127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6F-4C2D-9A4A-B6CC1B237CE6}"/>
                </c:ext>
              </c:extLst>
            </c:dLbl>
            <c:dLbl>
              <c:idx val="1"/>
              <c:layout>
                <c:manualLayout>
                  <c:x val="0.22573328185697544"/>
                  <c:y val="0.133008600896196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6F-4C2D-9A4A-B6CC1B237C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45291</c:v>
                </c:pt>
                <c:pt idx="1">
                  <c:v>13029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6F-4C2D-9A4A-B6CC1B237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36707312489963"/>
          <c:y val="0.84322343813650336"/>
          <c:w val="0.6746220416753504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South</a:t>
            </a:r>
            <a:r>
              <a:rPr lang="en-US" sz="1600" baseline="0" dirty="0"/>
              <a:t> Korea</a:t>
            </a:r>
            <a:r>
              <a:rPr lang="en-US" sz="1600" dirty="0"/>
              <a:t> Exports to EU27 – 2019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Singapore Exports to EU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60-437A-86A7-9064E2B2EA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60-437A-86A7-9064E2B2EA6F}"/>
              </c:ext>
            </c:extLst>
          </c:dPt>
          <c:dLbls>
            <c:dLbl>
              <c:idx val="0"/>
              <c:layout>
                <c:manualLayout>
                  <c:x val="-0.1170731029885569"/>
                  <c:y val="-0.168812493056327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60-437A-86A7-9064E2B2EA6F}"/>
                </c:ext>
              </c:extLst>
            </c:dLbl>
            <c:dLbl>
              <c:idx val="1"/>
              <c:layout>
                <c:manualLayout>
                  <c:x val="0.14713885957115877"/>
                  <c:y val="0.109492695256082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60-437A-86A7-9064E2B2EA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44104</c:v>
                </c:pt>
                <c:pt idx="1">
                  <c:v>7349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0-437A-86A7-9064E2B2EA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05134151760914"/>
          <c:y val="0.84028394993148914"/>
          <c:w val="0.68553424619486725"/>
          <c:h val="7.4470892123097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EU27 &amp; South</a:t>
            </a:r>
            <a:r>
              <a:rPr lang="en-US" sz="1600" baseline="0" dirty="0"/>
              <a:t> Korea</a:t>
            </a:r>
            <a:r>
              <a:rPr lang="en-US" sz="1600" dirty="0"/>
              <a:t> Total volume of trade – 2019 – Mio€ -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Singapore total trade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3B-4E37-AB58-5E483D5985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3B-4E37-AB58-5E483D59856F}"/>
              </c:ext>
            </c:extLst>
          </c:dPt>
          <c:dLbls>
            <c:dLbl>
              <c:idx val="0"/>
              <c:layout>
                <c:manualLayout>
                  <c:x val="-0.20966698144650595"/>
                  <c:y val="-0.165873004851312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3B-4E37-AB58-5E483D59856F}"/>
                </c:ext>
              </c:extLst>
            </c:dLbl>
            <c:dLbl>
              <c:idx val="1"/>
              <c:layout>
                <c:manualLayout>
                  <c:x val="0.17800348572380842"/>
                  <c:y val="0.10949269525608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3B-4E37-AB58-5E483D5985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89395</c:v>
                </c:pt>
                <c:pt idx="1">
                  <c:v>20378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3B-4E37-AB58-5E483D598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238640151094329E-2"/>
          <c:y val="0.81917032366774067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599352486988421E-2"/>
                  <c:y val="-4.500818475611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33-4B3D-91C2-732C706BE7AD}"/>
                </c:ext>
              </c:extLst>
            </c:dLbl>
            <c:dLbl>
              <c:idx val="1"/>
              <c:layout>
                <c:manualLayout>
                  <c:x val="-4.4307194220760309E-3"/>
                  <c:y val="-5.8510640182952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33-4B3D-91C2-732C706BE7AD}"/>
                </c:ext>
              </c:extLst>
            </c:dLbl>
            <c:dLbl>
              <c:idx val="2"/>
              <c:layout>
                <c:manualLayout>
                  <c:x val="-1.1815251792202802E-2"/>
                  <c:y val="-6.3011458658564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33-4B3D-91C2-732C706BE7AD}"/>
                </c:ext>
              </c:extLst>
            </c:dLbl>
            <c:dLbl>
              <c:idx val="3"/>
              <c:layout>
                <c:manualLayout>
                  <c:x val="-2.2153597110380261E-2"/>
                  <c:y val="-4.950900323172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33-4B3D-91C2-732C706BE7AD}"/>
                </c:ext>
              </c:extLst>
            </c:dLbl>
            <c:dLbl>
              <c:idx val="4"/>
              <c:layout>
                <c:manualLayout>
                  <c:x val="-2.0676690636354918E-2"/>
                  <c:y val="-4.050736628050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33-4B3D-91C2-732C706BE7AD}"/>
                </c:ext>
              </c:extLst>
            </c:dLbl>
            <c:dLbl>
              <c:idx val="5"/>
              <c:layout>
                <c:manualLayout>
                  <c:x val="-3.6922661850633698E-2"/>
                  <c:y val="-7.201309560978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33-4B3D-91C2-732C706BE7AD}"/>
                </c:ext>
              </c:extLst>
            </c:dLbl>
            <c:dLbl>
              <c:idx val="6"/>
              <c:layout>
                <c:manualLayout>
                  <c:x val="-2.3630503584405497E-2"/>
                  <c:y val="-4.7258593993923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33-4B3D-91C2-732C706BE7AD}"/>
                </c:ext>
              </c:extLst>
            </c:dLbl>
            <c:dLbl>
              <c:idx val="7"/>
              <c:layout>
                <c:manualLayout>
                  <c:x val="-2.8251219084390676E-2"/>
                  <c:y val="-3.8057763229559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33-4B3D-91C2-732C706BE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4013</c:v>
                </c:pt>
                <c:pt idx="1">
                  <c:v>4006</c:v>
                </c:pt>
                <c:pt idx="2">
                  <c:v>4959</c:v>
                </c:pt>
                <c:pt idx="3">
                  <c:v>5769</c:v>
                </c:pt>
                <c:pt idx="4">
                  <c:v>6346</c:v>
                </c:pt>
                <c:pt idx="5">
                  <c:v>6492</c:v>
                </c:pt>
                <c:pt idx="6">
                  <c:v>7011</c:v>
                </c:pt>
                <c:pt idx="7">
                  <c:v>6990</c:v>
                </c:pt>
                <c:pt idx="8">
                  <c:v>7349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A33-4B3D-91C2-732C706BE7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0419438067525073E-2"/>
                  <c:y val="1.3313392007933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33-4B3D-91C2-732C706BE7AD}"/>
                </c:ext>
              </c:extLst>
            </c:dLbl>
            <c:dLbl>
              <c:idx val="1"/>
              <c:layout>
                <c:manualLayout>
                  <c:x val="-1.8556309719642405E-2"/>
                  <c:y val="1.8234423817407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33-4B3D-91C2-732C706BE7AD}"/>
                </c:ext>
              </c:extLst>
            </c:dLbl>
            <c:dLbl>
              <c:idx val="2"/>
              <c:layout>
                <c:manualLayout>
                  <c:x val="-6.6940777369986926E-3"/>
                  <c:y val="1.83121590825951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33-4B3D-91C2-732C706BE7AD}"/>
                </c:ext>
              </c:extLst>
            </c:dLbl>
            <c:dLbl>
              <c:idx val="3"/>
              <c:layout>
                <c:manualLayout>
                  <c:x val="-1.548797404303333E-2"/>
                  <c:y val="2.688556285074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33-4B3D-91C2-732C706BE7AD}"/>
                </c:ext>
              </c:extLst>
            </c:dLbl>
            <c:dLbl>
              <c:idx val="4"/>
              <c:layout>
                <c:manualLayout>
                  <c:x val="-2.7538332063482577E-3"/>
                  <c:y val="1.1453334453353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33-4B3D-91C2-732C706BE7AD}"/>
                </c:ext>
              </c:extLst>
            </c:dLbl>
            <c:dLbl>
              <c:idx val="5"/>
              <c:layout>
                <c:manualLayout>
                  <c:x val="-2.4078030253986752E-2"/>
                  <c:y val="3.227249817770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A33-4B3D-91C2-732C706BE7AD}"/>
                </c:ext>
              </c:extLst>
            </c:dLbl>
            <c:dLbl>
              <c:idx val="6"/>
              <c:layout>
                <c:manualLayout>
                  <c:x val="-1.4196544124685614E-2"/>
                  <c:y val="5.2265534181838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A33-4B3D-91C2-732C706BE7AD}"/>
                </c:ext>
              </c:extLst>
            </c:dLbl>
            <c:dLbl>
              <c:idx val="7"/>
              <c:layout>
                <c:manualLayout>
                  <c:x val="1.4054121647829165E-3"/>
                  <c:y val="4.225995553339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9A33-4B3D-91C2-732C706BE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Sheet1!$C$2:$C$10</c:f>
              <c:numCache>
                <c:formatCode>#,##0</c:formatCode>
                <c:ptCount val="9"/>
                <c:pt idx="0">
                  <c:v>6804</c:v>
                </c:pt>
                <c:pt idx="1">
                  <c:v>7547</c:v>
                </c:pt>
                <c:pt idx="2">
                  <c:v>8886</c:v>
                </c:pt>
                <c:pt idx="3">
                  <c:v>9851</c:v>
                </c:pt>
                <c:pt idx="4">
                  <c:v>11154</c:v>
                </c:pt>
                <c:pt idx="5">
                  <c:v>10778</c:v>
                </c:pt>
                <c:pt idx="6">
                  <c:v>11309</c:v>
                </c:pt>
                <c:pt idx="7">
                  <c:v>12363</c:v>
                </c:pt>
                <c:pt idx="8">
                  <c:v>13029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A33-4B3D-91C2-732C706BE7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UK Exports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6441335938325646E-2"/>
                  <c:y val="-4.4908628038619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A33-4B3D-91C2-732C706BE7AD}"/>
                </c:ext>
              </c:extLst>
            </c:dLbl>
            <c:dLbl>
              <c:idx val="1"/>
              <c:layout>
                <c:manualLayout>
                  <c:x val="-1.8913859853848202E-2"/>
                  <c:y val="-4.8055128021005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A33-4B3D-91C2-732C706BE7AD}"/>
                </c:ext>
              </c:extLst>
            </c:dLbl>
            <c:dLbl>
              <c:idx val="2"/>
              <c:layout>
                <c:manualLayout>
                  <c:x val="-1.7436849132323982E-2"/>
                  <c:y val="-3.455273262320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A33-4B3D-91C2-732C706BE7AD}"/>
                </c:ext>
              </c:extLst>
            </c:dLbl>
            <c:dLbl>
              <c:idx val="3"/>
              <c:layout>
                <c:manualLayout>
                  <c:x val="-3.2610431367471618E-2"/>
                  <c:y val="-4.4510298313737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A33-4B3D-91C2-732C706BE7AD}"/>
                </c:ext>
              </c:extLst>
            </c:dLbl>
            <c:dLbl>
              <c:idx val="4"/>
              <c:layout>
                <c:manualLayout>
                  <c:x val="-3.6397685164435992E-2"/>
                  <c:y val="-4.40322857080920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6.2568081866242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9A33-4B3D-91C2-732C706BE7AD}"/>
                </c:ext>
              </c:extLst>
            </c:dLbl>
            <c:dLbl>
              <c:idx val="5"/>
              <c:layout>
                <c:manualLayout>
                  <c:x val="-3.4612313734473377E-2"/>
                  <c:y val="-4.921031809473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A33-4B3D-91C2-732C706BE7AD}"/>
                </c:ext>
              </c:extLst>
            </c:dLbl>
            <c:dLbl>
              <c:idx val="6"/>
              <c:layout>
                <c:manualLayout>
                  <c:x val="-2.8204187574939074E-2"/>
                  <c:y val="-3.2700465530930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A33-4B3D-91C2-732C706BE7AD}"/>
                </c:ext>
              </c:extLst>
            </c:dLbl>
            <c:dLbl>
              <c:idx val="7"/>
              <c:layout>
                <c:manualLayout>
                  <c:x val="-2.9538129480506871E-3"/>
                  <c:y val="-3.150572932928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A33-4B3D-91C2-732C706BE7AD}"/>
                </c:ext>
              </c:extLst>
            </c:dLbl>
            <c:dLbl>
              <c:idx val="8"/>
              <c:layout>
                <c:manualLayout>
                  <c:x val="2.8108243295658329E-3"/>
                  <c:y val="-2.5810140336710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61-4A42-BD9A-1F0C9D546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Sheet1!$D$2:$D$10</c:f>
              <c:numCache>
                <c:formatCode>#,##0</c:formatCode>
                <c:ptCount val="9"/>
                <c:pt idx="0">
                  <c:v>1077</c:v>
                </c:pt>
                <c:pt idx="1">
                  <c:v>1454</c:v>
                </c:pt>
                <c:pt idx="2">
                  <c:v>1760</c:v>
                </c:pt>
                <c:pt idx="3">
                  <c:v>1909</c:v>
                </c:pt>
                <c:pt idx="4">
                  <c:v>2490</c:v>
                </c:pt>
                <c:pt idx="5">
                  <c:v>2318</c:v>
                </c:pt>
                <c:pt idx="6">
                  <c:v>3102</c:v>
                </c:pt>
                <c:pt idx="7">
                  <c:v>2380</c:v>
                </c:pt>
                <c:pt idx="8">
                  <c:v>2865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9A33-4B3D-91C2-732C706BE7A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 Imports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216486591316658E-3"/>
                  <c:y val="2.5810140336710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A33-4B3D-91C2-732C706BE7AD}"/>
                </c:ext>
              </c:extLst>
            </c:dLbl>
            <c:dLbl>
              <c:idx val="1"/>
              <c:layout>
                <c:manualLayout>
                  <c:x val="-4.2162364943488006E-3"/>
                  <c:y val="2.365929530865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A33-4B3D-91C2-732C706BE7AD}"/>
                </c:ext>
              </c:extLst>
            </c:dLbl>
            <c:dLbl>
              <c:idx val="2"/>
              <c:layout>
                <c:manualLayout>
                  <c:x val="-2.8108243295658329E-3"/>
                  <c:y val="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A33-4B3D-91C2-732C706BE7AD}"/>
                </c:ext>
              </c:extLst>
            </c:dLbl>
            <c:dLbl>
              <c:idx val="3"/>
              <c:layout>
                <c:manualLayout>
                  <c:x val="-1.4054121647830195E-3"/>
                  <c:y val="2.150845028059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A33-4B3D-91C2-732C706BE7AD}"/>
                </c:ext>
              </c:extLst>
            </c:dLbl>
            <c:dLbl>
              <c:idx val="4"/>
              <c:layout>
                <c:manualLayout>
                  <c:x val="0"/>
                  <c:y val="2.365929530865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A33-4B3D-91C2-732C706BE7AD}"/>
                </c:ext>
              </c:extLst>
            </c:dLbl>
            <c:dLbl>
              <c:idx val="5"/>
              <c:layout>
                <c:manualLayout>
                  <c:x val="7.0270608239143759E-3"/>
                  <c:y val="3.44135204489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A33-4B3D-91C2-732C706BE7AD}"/>
                </c:ext>
              </c:extLst>
            </c:dLbl>
            <c:dLbl>
              <c:idx val="6"/>
              <c:layout>
                <c:manualLayout>
                  <c:x val="-1.4054121647829165E-2"/>
                  <c:y val="3.871521050506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A33-4B3D-91C2-732C706BE7AD}"/>
                </c:ext>
              </c:extLst>
            </c:dLbl>
            <c:dLbl>
              <c:idx val="7"/>
              <c:layout>
                <c:manualLayout>
                  <c:x val="2.8108243295658329E-3"/>
                  <c:y val="2.365929530865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A33-4B3D-91C2-732C706BE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Sheet1!$E$2:$E$10</c:f>
              <c:numCache>
                <c:formatCode>#,##0</c:formatCode>
                <c:ptCount val="9"/>
                <c:pt idx="0">
                  <c:v>654</c:v>
                </c:pt>
                <c:pt idx="1">
                  <c:v>1012</c:v>
                </c:pt>
                <c:pt idx="2">
                  <c:v>641</c:v>
                </c:pt>
                <c:pt idx="3">
                  <c:v>498</c:v>
                </c:pt>
                <c:pt idx="4">
                  <c:v>1237</c:v>
                </c:pt>
                <c:pt idx="5">
                  <c:v>1117</c:v>
                </c:pt>
                <c:pt idx="6">
                  <c:v>771</c:v>
                </c:pt>
                <c:pt idx="7">
                  <c:v>805</c:v>
                </c:pt>
                <c:pt idx="8">
                  <c:v>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9A33-4B3D-91C2-732C706BE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719793038869"/>
          <c:y val="1.7359208796999009E-2"/>
          <c:w val="0.85335280206961128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503</c:v>
                </c:pt>
                <c:pt idx="1">
                  <c:v>298</c:v>
                </c:pt>
                <c:pt idx="2">
                  <c:v>7488</c:v>
                </c:pt>
                <c:pt idx="3">
                  <c:v>897</c:v>
                </c:pt>
                <c:pt idx="4">
                  <c:v>128</c:v>
                </c:pt>
                <c:pt idx="5">
                  <c:v>473</c:v>
                </c:pt>
                <c:pt idx="6">
                  <c:v>2348</c:v>
                </c:pt>
                <c:pt idx="7">
                  <c:v>11390</c:v>
                </c:pt>
                <c:pt idx="8">
                  <c:v>2690</c:v>
                </c:pt>
                <c:pt idx="9">
                  <c:v>7603</c:v>
                </c:pt>
                <c:pt idx="10">
                  <c:v>92</c:v>
                </c:pt>
                <c:pt idx="1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owned by others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221</c:v>
                </c:pt>
                <c:pt idx="1">
                  <c:v>341</c:v>
                </c:pt>
                <c:pt idx="2">
                  <c:v>6411</c:v>
                </c:pt>
                <c:pt idx="3">
                  <c:v>587</c:v>
                </c:pt>
                <c:pt idx="4">
                  <c:v>152</c:v>
                </c:pt>
                <c:pt idx="5">
                  <c:v>80</c:v>
                </c:pt>
                <c:pt idx="6">
                  <c:v>4863</c:v>
                </c:pt>
                <c:pt idx="7">
                  <c:v>4874</c:v>
                </c:pt>
                <c:pt idx="8">
                  <c:v>1078</c:v>
                </c:pt>
                <c:pt idx="9">
                  <c:v>7615</c:v>
                </c:pt>
                <c:pt idx="10">
                  <c:v>50</c:v>
                </c:pt>
                <c:pt idx="1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16721239809706E-2"/>
          <c:y val="1.9874617724659503E-2"/>
          <c:w val="0.90622640519121578"/>
          <c:h val="0.811297758349512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Extra EU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B0-41E6-A2CF-F87E3FD142E5}"/>
              </c:ext>
            </c:extLst>
          </c:dPt>
          <c:dLbls>
            <c:dLbl>
              <c:idx val="0"/>
              <c:layout>
                <c:manualLayout>
                  <c:x val="5.7712490459829813E-3"/>
                  <c:y val="-0.40582067603367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B0-41E6-A2CF-F87E3FD142E5}"/>
                </c:ext>
              </c:extLst>
            </c:dLbl>
            <c:dLbl>
              <c:idx val="1"/>
              <c:layout>
                <c:manualLayout>
                  <c:x val="1.2985310353461739E-2"/>
                  <c:y val="-0.29048216810831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B0-41E6-A2CF-F87E3FD142E5}"/>
                </c:ext>
              </c:extLst>
            </c:dLbl>
            <c:dLbl>
              <c:idx val="2"/>
              <c:layout>
                <c:manualLayout>
                  <c:x val="7.2140613074787438E-3"/>
                  <c:y val="-0.237084710735462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B0-41E6-A2CF-F87E3FD142E5}"/>
                </c:ext>
              </c:extLst>
            </c:dLbl>
            <c:dLbl>
              <c:idx val="3"/>
              <c:layout>
                <c:manualLayout>
                  <c:x val="1.009968583047024E-2"/>
                  <c:y val="-0.18582315165752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B0-41E6-A2CF-F87E3FD142E5}"/>
                </c:ext>
              </c:extLst>
            </c:dLbl>
            <c:dLbl>
              <c:idx val="4"/>
              <c:layout>
                <c:manualLayout>
                  <c:x val="2.4527808445427728E-2"/>
                  <c:y val="-0.16446416870838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B0-41E6-A2CF-F87E3FD142E5}"/>
                </c:ext>
              </c:extLst>
            </c:dLbl>
            <c:dLbl>
              <c:idx val="5"/>
              <c:layout>
                <c:manualLayout>
                  <c:x val="2.3084996183931925E-2"/>
                  <c:y val="-0.130289795989758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B0-41E6-A2CF-F87E3FD142E5}"/>
                </c:ext>
              </c:extLst>
            </c:dLbl>
            <c:dLbl>
              <c:idx val="6"/>
              <c:layout>
                <c:manualLayout>
                  <c:x val="2.8856245229914975E-2"/>
                  <c:y val="-0.1046590164507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B0-41E6-A2CF-F87E3FD142E5}"/>
                </c:ext>
              </c:extLst>
            </c:dLbl>
            <c:dLbl>
              <c:idx val="7"/>
              <c:layout>
                <c:manualLayout>
                  <c:x val="1.4428122614957434E-2"/>
                  <c:y val="-8.5435931796562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B0-41E6-A2CF-F87E3FD142E5}"/>
                </c:ext>
              </c:extLst>
            </c:dLbl>
            <c:dLbl>
              <c:idx val="8"/>
              <c:layout>
                <c:manualLayout>
                  <c:x val="3.7513118798889467E-2"/>
                  <c:y val="-0.10679491474570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B0-41E6-A2CF-F87E3FD142E5}"/>
                </c:ext>
              </c:extLst>
            </c:dLbl>
            <c:dLbl>
              <c:idx val="9"/>
              <c:layout>
                <c:manualLayout>
                  <c:x val="1.7313747137948983E-2"/>
                  <c:y val="-8.116413520673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B0-41E6-A2CF-F87E3FD142E5}"/>
                </c:ext>
              </c:extLst>
            </c:dLbl>
            <c:dLbl>
              <c:idx val="10"/>
              <c:layout>
                <c:manualLayout>
                  <c:x val="4.1841555583376766E-2"/>
                  <c:y val="-0.11533850792536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B0-41E6-A2CF-F87E3FD142E5}"/>
                </c:ext>
              </c:extLst>
            </c:dLbl>
            <c:dLbl>
              <c:idx val="11"/>
              <c:layout>
                <c:manualLayout>
                  <c:x val="4.3284367844872457E-3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B0-41E6-A2CF-F87E3FD142E5}"/>
                </c:ext>
              </c:extLst>
            </c:dLbl>
            <c:dLbl>
              <c:idx val="12"/>
              <c:layout>
                <c:manualLayout>
                  <c:x val="2.8856245229914447E-3"/>
                  <c:y val="-4.698976248810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B0-41E6-A2CF-F87E3FD142E5}"/>
                </c:ext>
              </c:extLst>
            </c:dLbl>
            <c:dLbl>
              <c:idx val="13"/>
              <c:layout>
                <c:manualLayout>
                  <c:x val="2.4527808445427728E-2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B0-41E6-A2CF-F87E3FD142E5}"/>
                </c:ext>
              </c:extLst>
            </c:dLbl>
            <c:dLbl>
              <c:idx val="14"/>
              <c:layout>
                <c:manualLayout>
                  <c:x val="1.009968583047024E-2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EB0-41E6-A2CF-F87E3FD142E5}"/>
                </c:ext>
              </c:extLst>
            </c:dLbl>
            <c:dLbl>
              <c:idx val="15"/>
              <c:layout>
                <c:manualLayout>
                  <c:x val="1.154249809196599E-2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B0-41E6-A2CF-F87E3FD142E5}"/>
                </c:ext>
              </c:extLst>
            </c:dLbl>
            <c:dLbl>
              <c:idx val="16"/>
              <c:layout>
                <c:manualLayout>
                  <c:x val="1.442812261495643E-3"/>
                  <c:y val="-7.6892338616906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EB0-41E6-A2CF-F87E3FD142E5}"/>
                </c:ext>
              </c:extLst>
            </c:dLbl>
            <c:dLbl>
              <c:idx val="17"/>
              <c:layout>
                <c:manualLayout>
                  <c:x val="7.2140613074786379E-3"/>
                  <c:y val="-4.27179658982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B0-41E6-A2CF-F87E3FD142E5}"/>
                </c:ext>
              </c:extLst>
            </c:dLbl>
            <c:dLbl>
              <c:idx val="18"/>
              <c:layout>
                <c:manualLayout>
                  <c:x val="1.4428122614957488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EB0-41E6-A2CF-F87E3FD142E5}"/>
                </c:ext>
              </c:extLst>
            </c:dLbl>
            <c:dLbl>
              <c:idx val="19"/>
              <c:layout>
                <c:manualLayout>
                  <c:x val="2.8856245229913918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EB0-41E6-A2CF-F87E3FD142E5}"/>
                </c:ext>
              </c:extLst>
            </c:dLbl>
            <c:dLbl>
              <c:idx val="20"/>
              <c:layout>
                <c:manualLayout>
                  <c:x val="-1.0580501024118124E-16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B0-41E6-A2CF-F87E3FD142E5}"/>
                </c:ext>
              </c:extLst>
            </c:dLbl>
            <c:dLbl>
              <c:idx val="21"/>
              <c:layout>
                <c:manualLayout>
                  <c:x val="4.3284367844872457E-3"/>
                  <c:y val="-2.7766677833882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B0-41E6-A2CF-F87E3FD142E5}"/>
                </c:ext>
              </c:extLst>
            </c:dLbl>
            <c:dLbl>
              <c:idx val="22"/>
              <c:layout>
                <c:manualLayout>
                  <c:x val="5.7712490459829952E-3"/>
                  <c:y val="-6.194105055250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B0-41E6-A2CF-F87E3FD142E5}"/>
                </c:ext>
              </c:extLst>
            </c:dLbl>
            <c:dLbl>
              <c:idx val="23"/>
              <c:layout>
                <c:manualLayout>
                  <c:x val="5.7712490459828894E-3"/>
                  <c:y val="-3.4174372718625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B0-41E6-A2CF-F87E3FD142E5}"/>
                </c:ext>
              </c:extLst>
            </c:dLbl>
            <c:dLbl>
              <c:idx val="24"/>
              <c:layout>
                <c:manualLayout>
                  <c:x val="-1.0580501024118124E-16"/>
                  <c:y val="-7.90282369118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B0-41E6-A2CF-F87E3FD142E5}"/>
                </c:ext>
              </c:extLst>
            </c:dLbl>
            <c:dLbl>
              <c:idx val="25"/>
              <c:layout>
                <c:manualLayout>
                  <c:x val="4.3284367844872457E-3"/>
                  <c:y val="-5.126155907793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B0-41E6-A2CF-F87E3FD142E5}"/>
                </c:ext>
              </c:extLst>
            </c:dLbl>
            <c:dLbl>
              <c:idx val="26"/>
              <c:layout>
                <c:manualLayout>
                  <c:x val="2.8856245229914976E-3"/>
                  <c:y val="-2.3494881244054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EB0-41E6-A2CF-F87E3FD142E5}"/>
                </c:ext>
              </c:extLst>
            </c:dLbl>
            <c:dLbl>
              <c:idx val="27"/>
              <c:layout>
                <c:manualLayout>
                  <c:x val="-4.3284367844873516E-3"/>
                  <c:y val="-5.553335566776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EB0-41E6-A2CF-F87E3FD142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Sheet1!$A$2:$A$28</c:f>
              <c:strCache>
                <c:ptCount val="27"/>
                <c:pt idx="0">
                  <c:v>Netherlands</c:v>
                </c:pt>
                <c:pt idx="1">
                  <c:v>Ireland</c:v>
                </c:pt>
                <c:pt idx="2">
                  <c:v>Germany</c:v>
                </c:pt>
                <c:pt idx="3">
                  <c:v>France</c:v>
                </c:pt>
                <c:pt idx="4">
                  <c:v>Denmark</c:v>
                </c:pt>
                <c:pt idx="5">
                  <c:v>Belgium</c:v>
                </c:pt>
                <c:pt idx="6">
                  <c:v>Luxembourg</c:v>
                </c:pt>
                <c:pt idx="7">
                  <c:v>Greece</c:v>
                </c:pt>
                <c:pt idx="8">
                  <c:v>Italy</c:v>
                </c:pt>
                <c:pt idx="9">
                  <c:v>Spain</c:v>
                </c:pt>
                <c:pt idx="10">
                  <c:v>Finland</c:v>
                </c:pt>
                <c:pt idx="11">
                  <c:v>Poland</c:v>
                </c:pt>
                <c:pt idx="12">
                  <c:v>Sweden</c:v>
                </c:pt>
                <c:pt idx="13">
                  <c:v>Romania</c:v>
                </c:pt>
                <c:pt idx="14">
                  <c:v>Cyprus</c:v>
                </c:pt>
                <c:pt idx="15">
                  <c:v>Austria</c:v>
                </c:pt>
                <c:pt idx="16">
                  <c:v>Estonia</c:v>
                </c:pt>
                <c:pt idx="17">
                  <c:v>Portugal</c:v>
                </c:pt>
                <c:pt idx="18">
                  <c:v>Hungary</c:v>
                </c:pt>
                <c:pt idx="19">
                  <c:v>Slovakia</c:v>
                </c:pt>
                <c:pt idx="20">
                  <c:v>Czech Republic</c:v>
                </c:pt>
                <c:pt idx="21">
                  <c:v>Malta</c:v>
                </c:pt>
                <c:pt idx="22">
                  <c:v>Lithuania</c:v>
                </c:pt>
                <c:pt idx="23">
                  <c:v>Croatia</c:v>
                </c:pt>
                <c:pt idx="24">
                  <c:v>Slovenia</c:v>
                </c:pt>
                <c:pt idx="25">
                  <c:v>Latvia</c:v>
                </c:pt>
                <c:pt idx="26">
                  <c:v>Bulgaria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8708</c:v>
                </c:pt>
                <c:pt idx="1">
                  <c:v>5373</c:v>
                </c:pt>
                <c:pt idx="2">
                  <c:v>4107</c:v>
                </c:pt>
                <c:pt idx="3">
                  <c:v>3702</c:v>
                </c:pt>
                <c:pt idx="4">
                  <c:v>2143</c:v>
                </c:pt>
                <c:pt idx="5">
                  <c:v>1238</c:v>
                </c:pt>
                <c:pt idx="6">
                  <c:v>1170</c:v>
                </c:pt>
                <c:pt idx="7">
                  <c:v>1045</c:v>
                </c:pt>
                <c:pt idx="8">
                  <c:v>549</c:v>
                </c:pt>
                <c:pt idx="9">
                  <c:v>424</c:v>
                </c:pt>
                <c:pt idx="10">
                  <c:v>361</c:v>
                </c:pt>
                <c:pt idx="11">
                  <c:v>277</c:v>
                </c:pt>
                <c:pt idx="12">
                  <c:v>264</c:v>
                </c:pt>
                <c:pt idx="13">
                  <c:v>180</c:v>
                </c:pt>
                <c:pt idx="14">
                  <c:v>162</c:v>
                </c:pt>
                <c:pt idx="15">
                  <c:v>141</c:v>
                </c:pt>
                <c:pt idx="16">
                  <c:v>75</c:v>
                </c:pt>
                <c:pt idx="17">
                  <c:v>69</c:v>
                </c:pt>
                <c:pt idx="18">
                  <c:v>66</c:v>
                </c:pt>
                <c:pt idx="19">
                  <c:v>65</c:v>
                </c:pt>
                <c:pt idx="20">
                  <c:v>60</c:v>
                </c:pt>
                <c:pt idx="21">
                  <c:v>35</c:v>
                </c:pt>
                <c:pt idx="22">
                  <c:v>27</c:v>
                </c:pt>
                <c:pt idx="23">
                  <c:v>28</c:v>
                </c:pt>
                <c:pt idx="24">
                  <c:v>22</c:v>
                </c:pt>
                <c:pt idx="25">
                  <c:v>14</c:v>
                </c:pt>
                <c:pt idx="2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15-44E3-9EA7-79C612AF8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7749944"/>
        <c:axId val="367748304"/>
      </c:barChart>
      <c:catAx>
        <c:axId val="36774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8304"/>
        <c:crossesAt val="0"/>
        <c:auto val="1"/>
        <c:lblAlgn val="ctr"/>
        <c:lblOffset val="100"/>
        <c:noMultiLvlLbl val="0"/>
      </c:catAx>
      <c:valAx>
        <c:axId val="367748304"/>
        <c:scaling>
          <c:orientation val="minMax"/>
          <c:max val="9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749944"/>
        <c:crosses val="autoZero"/>
        <c:crossBetween val="between"/>
        <c:majorUnit val="500"/>
        <c:min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261701662292216E-2"/>
          <c:y val="8.8266584813742999E-2"/>
          <c:w val="0.93073829833770783"/>
          <c:h val="0.74848295501898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Sheet1!$A$2:$A$17</c:f>
              <c:strCache>
                <c:ptCount val="16"/>
                <c:pt idx="0">
                  <c:v>EU (Intra&amp;Extra)(28 except 2019)</c:v>
                </c:pt>
                <c:pt idx="1">
                  <c:v>Extra EU (28 except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Japan</c:v>
                </c:pt>
                <c:pt idx="7">
                  <c:v>Singapore</c:v>
                </c:pt>
                <c:pt idx="8">
                  <c:v>Switzerland</c:v>
                </c:pt>
                <c:pt idx="9">
                  <c:v>Hong-Kong</c:v>
                </c:pt>
                <c:pt idx="10">
                  <c:v>South Korea</c:v>
                </c:pt>
                <c:pt idx="11">
                  <c:v>Canada</c:v>
                </c:pt>
                <c:pt idx="12">
                  <c:v>Thailand</c:v>
                </c:pt>
                <c:pt idx="13">
                  <c:v>UAE</c:v>
                </c:pt>
                <c:pt idx="14">
                  <c:v>Australia</c:v>
                </c:pt>
                <c:pt idx="15">
                  <c:v>Russia</c:v>
                </c:pt>
              </c:strCache>
            </c:strRef>
          </c:cat>
          <c:val>
            <c:numRef>
              <c:f>Sheet1!$B$2:$B$17</c:f>
              <c:numCache>
                <c:formatCode>0</c:formatCode>
                <c:ptCount val="16"/>
                <c:pt idx="0">
                  <c:v>2000</c:v>
                </c:pt>
                <c:pt idx="1">
                  <c:v>915</c:v>
                </c:pt>
                <c:pt idx="2">
                  <c:v>690</c:v>
                </c:pt>
                <c:pt idx="3">
                  <c:v>372</c:v>
                </c:pt>
                <c:pt idx="4">
                  <c:v>285</c:v>
                </c:pt>
                <c:pt idx="5">
                  <c:v>155</c:v>
                </c:pt>
                <c:pt idx="6">
                  <c:v>158</c:v>
                </c:pt>
                <c:pt idx="7">
                  <c:v>139</c:v>
                </c:pt>
                <c:pt idx="8">
                  <c:v>108</c:v>
                </c:pt>
                <c:pt idx="9">
                  <c:v>104</c:v>
                </c:pt>
                <c:pt idx="10">
                  <c:v>97</c:v>
                </c:pt>
                <c:pt idx="11">
                  <c:v>76</c:v>
                </c:pt>
                <c:pt idx="12">
                  <c:v>60</c:v>
                </c:pt>
                <c:pt idx="13">
                  <c:v>26</c:v>
                </c:pt>
                <c:pt idx="14">
                  <c:v>48</c:v>
                </c:pt>
                <c:pt idx="1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Sheet1!$A$2:$A$17</c:f>
              <c:strCache>
                <c:ptCount val="16"/>
                <c:pt idx="0">
                  <c:v>EU (Intra&amp;Extra)(28 except 2019)</c:v>
                </c:pt>
                <c:pt idx="1">
                  <c:v>Extra EU (28 except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Japan</c:v>
                </c:pt>
                <c:pt idx="7">
                  <c:v>Singapore</c:v>
                </c:pt>
                <c:pt idx="8">
                  <c:v>Switzerland</c:v>
                </c:pt>
                <c:pt idx="9">
                  <c:v>Hong-Kong</c:v>
                </c:pt>
                <c:pt idx="10">
                  <c:v>South Korea</c:v>
                </c:pt>
                <c:pt idx="11">
                  <c:v>Canada</c:v>
                </c:pt>
                <c:pt idx="12">
                  <c:v>Thailand</c:v>
                </c:pt>
                <c:pt idx="13">
                  <c:v>UAE</c:v>
                </c:pt>
                <c:pt idx="14">
                  <c:v>Australia</c:v>
                </c:pt>
                <c:pt idx="15">
                  <c:v>Russia</c:v>
                </c:pt>
              </c:strCache>
            </c:strRef>
          </c:cat>
          <c:val>
            <c:numRef>
              <c:f>Sheet1!$C$2:$C$17</c:f>
              <c:numCache>
                <c:formatCode>0</c:formatCode>
                <c:ptCount val="16"/>
                <c:pt idx="0" formatCode="General">
                  <c:v>2045</c:v>
                </c:pt>
                <c:pt idx="1">
                  <c:v>917</c:v>
                </c:pt>
                <c:pt idx="2">
                  <c:v>733</c:v>
                </c:pt>
                <c:pt idx="3">
                  <c:v>363</c:v>
                </c:pt>
                <c:pt idx="4">
                  <c:v>207</c:v>
                </c:pt>
                <c:pt idx="5">
                  <c:v>161</c:v>
                </c:pt>
                <c:pt idx="6">
                  <c:v>169</c:v>
                </c:pt>
                <c:pt idx="7">
                  <c:v>149</c:v>
                </c:pt>
                <c:pt idx="8">
                  <c:v>112</c:v>
                </c:pt>
                <c:pt idx="9">
                  <c:v>98</c:v>
                </c:pt>
                <c:pt idx="10">
                  <c:v>92</c:v>
                </c:pt>
                <c:pt idx="11">
                  <c:v>80</c:v>
                </c:pt>
                <c:pt idx="12">
                  <c:v>66</c:v>
                </c:pt>
                <c:pt idx="13">
                  <c:v>63</c:v>
                </c:pt>
                <c:pt idx="14" formatCode="General">
                  <c:v>53</c:v>
                </c:pt>
                <c:pt idx="15" formatCode="General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Sheet1!$A$2:$A$17</c:f>
              <c:strCache>
                <c:ptCount val="16"/>
                <c:pt idx="0">
                  <c:v>EU (Intra&amp;Extra)(28 except 2019)</c:v>
                </c:pt>
                <c:pt idx="1">
                  <c:v>Extra EU (28 except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Japan</c:v>
                </c:pt>
                <c:pt idx="7">
                  <c:v>Singapore</c:v>
                </c:pt>
                <c:pt idx="8">
                  <c:v>Switzerland</c:v>
                </c:pt>
                <c:pt idx="9">
                  <c:v>Hong-Kong</c:v>
                </c:pt>
                <c:pt idx="10">
                  <c:v>South Korea</c:v>
                </c:pt>
                <c:pt idx="11">
                  <c:v>Canada</c:v>
                </c:pt>
                <c:pt idx="12">
                  <c:v>Thailand</c:v>
                </c:pt>
                <c:pt idx="13">
                  <c:v>UAE</c:v>
                </c:pt>
                <c:pt idx="14">
                  <c:v>Australia</c:v>
                </c:pt>
                <c:pt idx="15">
                  <c:v>Russia</c:v>
                </c:pt>
              </c:strCache>
            </c:strRef>
          </c:cat>
          <c:val>
            <c:numRef>
              <c:f>Sheet1!$D$2:$D$17</c:f>
              <c:numCache>
                <c:formatCode>0</c:formatCode>
                <c:ptCount val="16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375</c:v>
                </c:pt>
                <c:pt idx="4">
                  <c:v>226</c:v>
                </c:pt>
                <c:pt idx="5">
                  <c:v>180</c:v>
                </c:pt>
                <c:pt idx="6">
                  <c:v>183</c:v>
                </c:pt>
                <c:pt idx="7">
                  <c:v>164</c:v>
                </c:pt>
                <c:pt idx="8">
                  <c:v>119</c:v>
                </c:pt>
                <c:pt idx="9">
                  <c:v>104</c:v>
                </c:pt>
                <c:pt idx="10">
                  <c:v>86</c:v>
                </c:pt>
                <c:pt idx="11">
                  <c:v>86</c:v>
                </c:pt>
                <c:pt idx="12">
                  <c:v>75</c:v>
                </c:pt>
                <c:pt idx="13">
                  <c:v>70</c:v>
                </c:pt>
                <c:pt idx="14">
                  <c:v>64</c:v>
                </c:pt>
                <c:pt idx="1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Sheet1!$A$2:$A$17</c:f>
              <c:strCache>
                <c:ptCount val="16"/>
                <c:pt idx="0">
                  <c:v>EU (Intra&amp;Extra)(28 except 2019)</c:v>
                </c:pt>
                <c:pt idx="1">
                  <c:v>Extra EU (28 except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Japan</c:v>
                </c:pt>
                <c:pt idx="7">
                  <c:v>Singapore</c:v>
                </c:pt>
                <c:pt idx="8">
                  <c:v>Switzerland</c:v>
                </c:pt>
                <c:pt idx="9">
                  <c:v>Hong-Kong</c:v>
                </c:pt>
                <c:pt idx="10">
                  <c:v>South Korea</c:v>
                </c:pt>
                <c:pt idx="11">
                  <c:v>Canada</c:v>
                </c:pt>
                <c:pt idx="12">
                  <c:v>Thailand</c:v>
                </c:pt>
                <c:pt idx="13">
                  <c:v>UAE</c:v>
                </c:pt>
                <c:pt idx="14">
                  <c:v>Australia</c:v>
                </c:pt>
                <c:pt idx="15">
                  <c:v>Russia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409</c:v>
                </c:pt>
                <c:pt idx="4">
                  <c:v>265</c:v>
                </c:pt>
                <c:pt idx="5">
                  <c:v>204</c:v>
                </c:pt>
                <c:pt idx="6">
                  <c:v>187</c:v>
                </c:pt>
                <c:pt idx="7">
                  <c:v>184</c:v>
                </c:pt>
                <c:pt idx="8">
                  <c:v>123</c:v>
                </c:pt>
                <c:pt idx="9">
                  <c:v>114</c:v>
                </c:pt>
                <c:pt idx="10">
                  <c:v>95</c:v>
                </c:pt>
                <c:pt idx="11">
                  <c:v>92</c:v>
                </c:pt>
                <c:pt idx="12">
                  <c:v>84</c:v>
                </c:pt>
                <c:pt idx="13">
                  <c:v>71</c:v>
                </c:pt>
                <c:pt idx="14">
                  <c:v>68</c:v>
                </c:pt>
                <c:pt idx="1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4444444444444446E-2"/>
                  <c:y val="-7.4146371651682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31-409D-BC82-02836B0BC3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EU (Intra&amp;Extra)(28 except 2019)</c:v>
                </c:pt>
                <c:pt idx="1">
                  <c:v>Extra EU (28 except 2019)</c:v>
                </c:pt>
                <c:pt idx="2">
                  <c:v>US</c:v>
                </c:pt>
                <c:pt idx="3">
                  <c:v>UK</c:v>
                </c:pt>
                <c:pt idx="4">
                  <c:v>China</c:v>
                </c:pt>
                <c:pt idx="5">
                  <c:v>India</c:v>
                </c:pt>
                <c:pt idx="6">
                  <c:v>Japan</c:v>
                </c:pt>
                <c:pt idx="7">
                  <c:v>Singapore</c:v>
                </c:pt>
                <c:pt idx="8">
                  <c:v>Switzerland</c:v>
                </c:pt>
                <c:pt idx="9">
                  <c:v>Hong-Kong</c:v>
                </c:pt>
                <c:pt idx="10">
                  <c:v>South Korea</c:v>
                </c:pt>
                <c:pt idx="11">
                  <c:v>Canada</c:v>
                </c:pt>
                <c:pt idx="12">
                  <c:v>Thailand</c:v>
                </c:pt>
                <c:pt idx="13">
                  <c:v>UAE</c:v>
                </c:pt>
                <c:pt idx="14">
                  <c:v>Australia</c:v>
                </c:pt>
                <c:pt idx="15">
                  <c:v>Russia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2182</c:v>
                </c:pt>
                <c:pt idx="1">
                  <c:v>1123</c:v>
                </c:pt>
                <c:pt idx="2">
                  <c:v>853</c:v>
                </c:pt>
                <c:pt idx="3">
                  <c:v>416</c:v>
                </c:pt>
                <c:pt idx="4">
                  <c:v>282</c:v>
                </c:pt>
                <c:pt idx="5">
                  <c:v>214</c:v>
                </c:pt>
                <c:pt idx="6">
                  <c:v>201</c:v>
                </c:pt>
                <c:pt idx="7">
                  <c:v>205</c:v>
                </c:pt>
                <c:pt idx="8">
                  <c:v>120</c:v>
                </c:pt>
                <c:pt idx="9">
                  <c:v>101</c:v>
                </c:pt>
                <c:pt idx="10">
                  <c:v>101</c:v>
                </c:pt>
                <c:pt idx="11">
                  <c:v>99</c:v>
                </c:pt>
                <c:pt idx="12">
                  <c:v>82</c:v>
                </c:pt>
                <c:pt idx="13">
                  <c:v>72</c:v>
                </c:pt>
                <c:pt idx="14">
                  <c:v>69</c:v>
                </c:pt>
                <c:pt idx="15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31-409D-BC82-02836B0BC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64771445756780399"/>
          <c:y val="0.15614890167767842"/>
          <c:w val="0.31200776465441821"/>
          <c:h val="0.139644765901076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864720034995625E-2"/>
          <c:y val="0.14771305740931137"/>
          <c:w val="0.90526546178064693"/>
          <c:h val="0.65731563973689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United Kingdom</c:v>
                </c:pt>
                <c:pt idx="1">
                  <c:v>United States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Russia</c:v>
                </c:pt>
                <c:pt idx="7">
                  <c:v>Norway</c:v>
                </c:pt>
                <c:pt idx="8">
                  <c:v>Canada</c:v>
                </c:pt>
                <c:pt idx="9">
                  <c:v>Australia</c:v>
                </c:pt>
                <c:pt idx="10">
                  <c:v>India</c:v>
                </c:pt>
                <c:pt idx="11">
                  <c:v>Hong-Kong China</c:v>
                </c:pt>
                <c:pt idx="12">
                  <c:v>United Arab Emirates</c:v>
                </c:pt>
                <c:pt idx="13">
                  <c:v>Turkey</c:v>
                </c:pt>
                <c:pt idx="14">
                  <c:v>Brazil</c:v>
                </c:pt>
                <c:pt idx="15">
                  <c:v>Mexico</c:v>
                </c:pt>
                <c:pt idx="16">
                  <c:v>South Korea</c:v>
                </c:pt>
                <c:pt idx="17">
                  <c:v>Israel</c:v>
                </c:pt>
                <c:pt idx="18">
                  <c:v>Taiwan</c:v>
                </c:pt>
                <c:pt idx="19">
                  <c:v>Indonesia</c:v>
                </c:pt>
                <c:pt idx="20">
                  <c:v>Argentina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224.2</c:v>
                </c:pt>
                <c:pt idx="1">
                  <c:v>205</c:v>
                </c:pt>
                <c:pt idx="2">
                  <c:v>113.6</c:v>
                </c:pt>
                <c:pt idx="3">
                  <c:v>52.4</c:v>
                </c:pt>
                <c:pt idx="4">
                  <c:v>30.8</c:v>
                </c:pt>
                <c:pt idx="5">
                  <c:v>30.8</c:v>
                </c:pt>
                <c:pt idx="6">
                  <c:v>27.2</c:v>
                </c:pt>
                <c:pt idx="7">
                  <c:v>26.3</c:v>
                </c:pt>
                <c:pt idx="8">
                  <c:v>21.7</c:v>
                </c:pt>
                <c:pt idx="9">
                  <c:v>18.100000000000001</c:v>
                </c:pt>
                <c:pt idx="10">
                  <c:v>14.8</c:v>
                </c:pt>
                <c:pt idx="11">
                  <c:v>15.6</c:v>
                </c:pt>
                <c:pt idx="12">
                  <c:v>13.9</c:v>
                </c:pt>
                <c:pt idx="13">
                  <c:v>12.5</c:v>
                </c:pt>
                <c:pt idx="14">
                  <c:v>14.9</c:v>
                </c:pt>
                <c:pt idx="15">
                  <c:v>13.8</c:v>
                </c:pt>
                <c:pt idx="16">
                  <c:v>13</c:v>
                </c:pt>
                <c:pt idx="17">
                  <c:v>9.1999999999999993</c:v>
                </c:pt>
                <c:pt idx="18">
                  <c:v>5.0999999999999996</c:v>
                </c:pt>
                <c:pt idx="19">
                  <c:v>5.3</c:v>
                </c:pt>
                <c:pt idx="20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2338968764695E-2"/>
                  <c:y val="-1.0649368826825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2.6236754226573514E-2"/>
                  <c:y val="-6.97057648314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3.9355131339860308E-2"/>
                  <c:y val="-7.6676341314551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2.8327427821522311E-2"/>
                  <c:y val="-8.0538215301577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0478018372703362E-2"/>
                  <c:y val="-6.6666676387675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1.1798228346456642E-2"/>
                  <c:y val="-7.286804795392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1.1660779656254906E-2"/>
                  <c:y val="4.6470509887607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layout>
                <c:manualLayout>
                  <c:x val="1.3118377113286769E-2"/>
                  <c:y val="-6.2735188348269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layout>
                <c:manualLayout>
                  <c:x val="1.5346456692913386E-2"/>
                  <c:y val="1.5549141958171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layout>
                <c:manualLayout>
                  <c:x val="1.7491169484382358E-2"/>
                  <c:y val="1.3941152966282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layout>
                <c:manualLayout>
                  <c:x val="9.0205052493438319E-3"/>
                  <c:y val="-2.87037078891379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736111111111104E-2"/>
                      <c:h val="6.95000101341513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layout>
                <c:manualLayout>
                  <c:x val="5.8303805774278213E-3"/>
                  <c:y val="-3.0642611642258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layout>
                <c:manualLayout>
                  <c:x val="1.4575974570318632E-3"/>
                  <c:y val="-3.485288241570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dLbl>
              <c:idx val="13"/>
              <c:layout>
                <c:manualLayout>
                  <c:x val="1.1111111111111009E-2"/>
                  <c:y val="-3.7037042437597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E6-44EE-AD23-42E0843DC678}"/>
                </c:ext>
              </c:extLst>
            </c:dLbl>
            <c:dLbl>
              <c:idx val="15"/>
              <c:layout>
                <c:manualLayout>
                  <c:x val="-4.1666666666666666E-3"/>
                  <c:y val="-5.370371153451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E6-44EE-AD23-42E0843DC678}"/>
                </c:ext>
              </c:extLst>
            </c:dLbl>
            <c:dLbl>
              <c:idx val="17"/>
              <c:layout>
                <c:manualLayout>
                  <c:x val="0"/>
                  <c:y val="-4.6296303046996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E6-44EE-AD23-42E0843DC678}"/>
                </c:ext>
              </c:extLst>
            </c:dLbl>
            <c:dLbl>
              <c:idx val="18"/>
              <c:layout>
                <c:manualLayout>
                  <c:x val="5.5555555555555558E-3"/>
                  <c:y val="-5.0000007290756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E6-44EE-AD23-42E0843DC678}"/>
                </c:ext>
              </c:extLst>
            </c:dLbl>
            <c:dLbl>
              <c:idx val="19"/>
              <c:layout>
                <c:manualLayout>
                  <c:x val="2.7777777777777779E-3"/>
                  <c:y val="-3.3333338193837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E6-44EE-AD23-42E0843DC678}"/>
                </c:ext>
              </c:extLst>
            </c:dLbl>
            <c:dLbl>
              <c:idx val="20"/>
              <c:layout>
                <c:manualLayout>
                  <c:x val="1.3888888888888889E-3"/>
                  <c:y val="-3.3333338193837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E6-44EE-AD23-42E0843DC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Sheet1!$A$2:$A$22</c:f>
              <c:strCache>
                <c:ptCount val="21"/>
                <c:pt idx="0">
                  <c:v>United Kingdom</c:v>
                </c:pt>
                <c:pt idx="1">
                  <c:v>United States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Russia</c:v>
                </c:pt>
                <c:pt idx="7">
                  <c:v>Norway</c:v>
                </c:pt>
                <c:pt idx="8">
                  <c:v>Canada</c:v>
                </c:pt>
                <c:pt idx="9">
                  <c:v>Australia</c:v>
                </c:pt>
                <c:pt idx="10">
                  <c:v>India</c:v>
                </c:pt>
                <c:pt idx="11">
                  <c:v>Hong-Kong China</c:v>
                </c:pt>
                <c:pt idx="12">
                  <c:v>United Arab Emirates</c:v>
                </c:pt>
                <c:pt idx="13">
                  <c:v>Turkey</c:v>
                </c:pt>
                <c:pt idx="14">
                  <c:v>Brazil</c:v>
                </c:pt>
                <c:pt idx="15">
                  <c:v>Mexico</c:v>
                </c:pt>
                <c:pt idx="16">
                  <c:v>South Korea</c:v>
                </c:pt>
                <c:pt idx="17">
                  <c:v>Israel</c:v>
                </c:pt>
                <c:pt idx="18">
                  <c:v>Taiwan</c:v>
                </c:pt>
                <c:pt idx="19">
                  <c:v>Indonesia</c:v>
                </c:pt>
                <c:pt idx="20">
                  <c:v>Argentina</c:v>
                </c:pt>
              </c:strCache>
            </c:strRef>
          </c:cat>
          <c:val>
            <c:numRef>
              <c:f>Sheet1!$C$2:$C$22</c:f>
              <c:numCache>
                <c:formatCode>General</c:formatCode>
                <c:ptCount val="21"/>
                <c:pt idx="0">
                  <c:v>180.8</c:v>
                </c:pt>
                <c:pt idx="1">
                  <c:v>221.5</c:v>
                </c:pt>
                <c:pt idx="2">
                  <c:v>65.2</c:v>
                </c:pt>
                <c:pt idx="3">
                  <c:v>32.700000000000003</c:v>
                </c:pt>
                <c:pt idx="4">
                  <c:v>25.9</c:v>
                </c:pt>
                <c:pt idx="5">
                  <c:v>16.2</c:v>
                </c:pt>
                <c:pt idx="6">
                  <c:v>12.6</c:v>
                </c:pt>
                <c:pt idx="7">
                  <c:v>14.7</c:v>
                </c:pt>
                <c:pt idx="8">
                  <c:v>13.7</c:v>
                </c:pt>
                <c:pt idx="9">
                  <c:v>7.9</c:v>
                </c:pt>
                <c:pt idx="10">
                  <c:v>17.399999999999999</c:v>
                </c:pt>
                <c:pt idx="11">
                  <c:v>11.4</c:v>
                </c:pt>
                <c:pt idx="12">
                  <c:v>11.9</c:v>
                </c:pt>
                <c:pt idx="13">
                  <c:v>13.8</c:v>
                </c:pt>
                <c:pt idx="14">
                  <c:v>7.9</c:v>
                </c:pt>
                <c:pt idx="15">
                  <c:v>7.9</c:v>
                </c:pt>
                <c:pt idx="16">
                  <c:v>7.3</c:v>
                </c:pt>
                <c:pt idx="17">
                  <c:v>6.2</c:v>
                </c:pt>
                <c:pt idx="18">
                  <c:v>4</c:v>
                </c:pt>
                <c:pt idx="19">
                  <c:v>2.2000000000000002</c:v>
                </c:pt>
                <c:pt idx="2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2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4991863517060368"/>
          <c:h val="4.69160173397517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EU27 Exports in BOP - 2019 – Bio 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- 2019 - $Bio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2386</c:v>
                </c:pt>
                <c:pt idx="1">
                  <c:v>1123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41.7</c:v>
                </c:pt>
                <c:pt idx="1">
                  <c:v>58.3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South Korea Exports in BOP - 2019 – </a:t>
            </a:r>
            <a:r>
              <a:rPr lang="en-US" sz="2000" dirty="0" err="1"/>
              <a:t>BioUS</a:t>
            </a:r>
            <a:r>
              <a:rPr lang="en-US" sz="2000" dirty="0"/>
              <a:t>$</a:t>
            </a:r>
          </a:p>
        </c:rich>
      </c:tx>
      <c:layout>
        <c:manualLayout>
          <c:xMode val="edge"/>
          <c:yMode val="edge"/>
          <c:x val="0.13536631015553355"/>
          <c:y val="1.94010232790553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- 2019 -%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8.7595847069354013E-2"/>
                  <c:y val="-0.18702232622955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2783125241390919"/>
                  <c:y val="0.11811878199686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542</c:v>
                </c:pt>
                <c:pt idx="1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South Korea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4930742098129735"/>
                  <c:y val="-5.88335022245535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5"/>
                  <c:y val="6.94777226532008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64.2</c:v>
                </c:pt>
                <c:pt idx="1">
                  <c:v>35.799999999999997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600453129047495"/>
          <c:y val="9.1352256959820521E-2"/>
          <c:w val="0.81073457761287271"/>
          <c:h val="0.82567061640461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4.2332043213921158E-2"/>
                  <c:y val="-4.93328796262199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B7-4DDE-8459-58660BD17A5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06331235619486"/>
                      <c:h val="6.08027741393160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1B7-4DDE-8459-58660BD17A5D}"/>
                </c:ext>
              </c:extLst>
            </c:dLbl>
            <c:dLbl>
              <c:idx val="5"/>
              <c:layout>
                <c:manualLayout>
                  <c:x val="0"/>
                  <c:y val="-2.4666439813109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B7-4DDE-8459-58660BD17A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35576</c:v>
                </c:pt>
                <c:pt idx="1">
                  <c:v>34648</c:v>
                </c:pt>
                <c:pt idx="2">
                  <c:v>44035</c:v>
                </c:pt>
                <c:pt idx="3">
                  <c:v>46056</c:v>
                </c:pt>
                <c:pt idx="4">
                  <c:v>47426</c:v>
                </c:pt>
                <c:pt idx="5">
                  <c:v>44104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3.0237173724229245E-2"/>
                  <c:y val="4.93328796262199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B7-4DDE-8459-58660BD17A5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06331235619486"/>
                      <c:h val="2.873640238227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1B7-4DDE-8459-58660BD17A5D}"/>
                </c:ext>
              </c:extLst>
            </c:dLbl>
            <c:dLbl>
              <c:idx val="5"/>
              <c:layout>
                <c:manualLayout>
                  <c:x val="1.8142304234537613E-2"/>
                  <c:y val="-2.7133083794420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1B7-4DDE-8459-58660BD17A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41382</c:v>
                </c:pt>
                <c:pt idx="1">
                  <c:v>38800</c:v>
                </c:pt>
                <c:pt idx="2">
                  <c:v>43508</c:v>
                </c:pt>
                <c:pt idx="3">
                  <c:v>43759</c:v>
                </c:pt>
                <c:pt idx="4">
                  <c:v>43350</c:v>
                </c:pt>
                <c:pt idx="5">
                  <c:v>45291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5806</c:v>
                </c:pt>
                <c:pt idx="1">
                  <c:v>4153</c:v>
                </c:pt>
                <c:pt idx="2">
                  <c:v>-527</c:v>
                </c:pt>
                <c:pt idx="3">
                  <c:v>-2296</c:v>
                </c:pt>
                <c:pt idx="4">
                  <c:v>-4046</c:v>
                </c:pt>
                <c:pt idx="5">
                  <c:v>1186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Mio)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9.087737943743425E-2"/>
          <c:w val="0.90394739597786311"/>
          <c:h val="0.738951571427017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6346</c:v>
                </c:pt>
                <c:pt idx="1">
                  <c:v>6492</c:v>
                </c:pt>
                <c:pt idx="2">
                  <c:v>7011</c:v>
                </c:pt>
                <c:pt idx="3">
                  <c:v>6990</c:v>
                </c:pt>
                <c:pt idx="4">
                  <c:v>7349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706076487969016E-3"/>
                  <c:y val="-5.4471437114594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EC-4F32-B573-C78FF59E5310}"/>
                </c:ext>
              </c:extLst>
            </c:dLbl>
            <c:dLbl>
              <c:idx val="1"/>
              <c:layout>
                <c:manualLayout>
                  <c:x val="-5.5412152975938544E-3"/>
                  <c:y val="-7.3925521798378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EC-4F32-B573-C78FF59E5310}"/>
                </c:ext>
              </c:extLst>
            </c:dLbl>
            <c:dLbl>
              <c:idx val="2"/>
              <c:layout>
                <c:manualLayout>
                  <c:x val="-5.5412152975938033E-3"/>
                  <c:y val="-3.1126535494054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EC-4F32-B573-C78FF59E5310}"/>
                </c:ext>
              </c:extLst>
            </c:dLbl>
            <c:dLbl>
              <c:idx val="3"/>
              <c:layout>
                <c:manualLayout>
                  <c:x val="8.3118229463907053E-3"/>
                  <c:y val="-5.8362254051351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EC-4F32-B573-C78FF59E5310}"/>
                </c:ext>
              </c:extLst>
            </c:dLbl>
            <c:dLbl>
              <c:idx val="4"/>
              <c:layout>
                <c:manualLayout>
                  <c:x val="1.0158777357192394E-16"/>
                  <c:y val="-6.614388792486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EC-4F32-B573-C78FF59E5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11154</c:v>
                </c:pt>
                <c:pt idx="1">
                  <c:v>10778</c:v>
                </c:pt>
                <c:pt idx="2">
                  <c:v>11309</c:v>
                </c:pt>
                <c:pt idx="3">
                  <c:v>12363</c:v>
                </c:pt>
                <c:pt idx="4">
                  <c:v>13029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5.5412152975937018E-3"/>
                  <c:y val="1.556326774702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EC-4F32-B573-C78FF59E53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4808</c:v>
                </c:pt>
                <c:pt idx="1">
                  <c:v>4285</c:v>
                </c:pt>
                <c:pt idx="2">
                  <c:v>4297</c:v>
                </c:pt>
                <c:pt idx="3">
                  <c:v>5373</c:v>
                </c:pt>
                <c:pt idx="4">
                  <c:v>5680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0.07194</cdr:x>
      <cdr:y>0.03571</cdr:y>
    </cdr:from>
    <cdr:to>
      <cdr:x>0.14467</cdr:x>
      <cdr:y>0.06963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EF29385-F9E6-4935-A366-EB122201F82D}"/>
            </a:ext>
          </a:extLst>
        </cdr:cNvPr>
        <cdr:cNvSpPr txBox="1"/>
      </cdr:nvSpPr>
      <cdr:spPr>
        <a:xfrm xmlns:a="http://schemas.openxmlformats.org/drawingml/2006/main">
          <a:off x="657860" y="244658"/>
          <a:ext cx="665043" cy="2323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600" dirty="0"/>
            <a:t>2526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0.0509</cdr:x>
      <cdr:y>0.18363</cdr:y>
    </cdr:from>
    <cdr:to>
      <cdr:x>0.29692</cdr:x>
      <cdr:y>0.25636</cdr:y>
    </cdr:to>
    <cdr:sp macro="" textlink="">
      <cdr:nvSpPr>
        <cdr:cNvPr id="2" name="Speech Bubble: Rectangle 1">
          <a:extLst xmlns:a="http://schemas.openxmlformats.org/drawingml/2006/main">
            <a:ext uri="{FF2B5EF4-FFF2-40B4-BE49-F238E27FC236}">
              <a16:creationId xmlns:a16="http://schemas.microsoft.com/office/drawing/2014/main" id="{163BB4FF-60CC-48D1-95E6-B6D3FD1F337F}"/>
            </a:ext>
          </a:extLst>
        </cdr:cNvPr>
        <cdr:cNvSpPr/>
      </cdr:nvSpPr>
      <cdr:spPr>
        <a:xfrm xmlns:a="http://schemas.openxmlformats.org/drawingml/2006/main">
          <a:off x="148992" y="793382"/>
          <a:ext cx="720080" cy="314217"/>
        </a:xfrm>
        <a:prstGeom xmlns:a="http://schemas.openxmlformats.org/drawingml/2006/main" prst="wedgeRectCallout">
          <a:avLst>
            <a:gd name="adj1" fmla="val 32170"/>
            <a:gd name="adj2" fmla="val 139188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C00000"/>
              </a:solidFill>
              <a:latin typeface="Calibri Light" panose="020F0302020204030204" pitchFamily="34" charset="0"/>
            </a:rPr>
            <a:t>22.4%</a:t>
          </a:r>
        </a:p>
      </cdr:txBody>
    </cdr:sp>
  </cdr:relSizeAnchor>
  <cdr:relSizeAnchor xmlns:cdr="http://schemas.openxmlformats.org/drawingml/2006/chartDrawing">
    <cdr:from>
      <cdr:x>0.32153</cdr:x>
      <cdr:y>0.91667</cdr:y>
    </cdr:from>
    <cdr:to>
      <cdr:x>0.93658</cdr:x>
      <cdr:y>0.9879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6834C18-1583-43E7-AB00-6463D8DD4DDD}"/>
            </a:ext>
          </a:extLst>
        </cdr:cNvPr>
        <cdr:cNvSpPr txBox="1"/>
      </cdr:nvSpPr>
      <cdr:spPr>
        <a:xfrm xmlns:a="http://schemas.openxmlformats.org/drawingml/2006/main">
          <a:off x="941080" y="3960440"/>
          <a:ext cx="180020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r"/>
          <a:r>
            <a:rPr lang="en-GB" sz="1400" b="1" dirty="0">
              <a:solidFill>
                <a:schemeClr val="tx1"/>
              </a:solidFill>
              <a:latin typeface="+mj-lt"/>
            </a:rPr>
            <a:t>Total: 58 320 Mio€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EU27 and UK Trade in Services with South Korea (€ Mio)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06/07/2021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9886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64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180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682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776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185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943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54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39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7/6/2021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06/07/2021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06/07/2021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01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7/6/2021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83568" y="3330029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20"/>
            <a:ext cx="8715436" cy="1440160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South Korea”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7852"/>
            <a:ext cx="1876946" cy="1275307"/>
          </a:xfrm>
          <a:prstGeom prst="rect">
            <a:avLst/>
          </a:prstGeom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899DD9DC-D0D0-40D7-B9AD-CF6F83179F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365864"/>
            <a:ext cx="1876946" cy="121729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04C7-8AFE-4C65-A620-CAD6B88E4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D98F3-7945-4931-A775-FCBE972569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5DA21DC-8D08-4FE8-90DC-92D75A0B1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6541076"/>
              </p:ext>
            </p:extLst>
          </p:nvPr>
        </p:nvGraphicFramePr>
        <p:xfrm>
          <a:off x="122986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793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59787511"/>
              </p:ext>
            </p:extLst>
          </p:nvPr>
        </p:nvGraphicFramePr>
        <p:xfrm>
          <a:off x="143508" y="1397000"/>
          <a:ext cx="8820980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EU28* Services Exports and Imports to Singapore per sectors</a:t>
            </a:r>
            <a:br>
              <a:rPr lang="en-GB" altLang="en-US" b="1" u="sng" dirty="0"/>
            </a:br>
            <a:r>
              <a:rPr lang="en-GB" altLang="en-US" dirty="0"/>
              <a:t>(2018 -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2019 – Note: Other business services comprise mainly: research and development, professional and management consulting services, technical, trade-related services. EU27 figures not available yet.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1556793"/>
            <a:ext cx="446449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34 531 –         Imports - Total: 26 328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6062027" y="1758305"/>
            <a:ext cx="23984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33% of EU28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555776" y="2235064"/>
            <a:ext cx="936104" cy="38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21.7</a:t>
            </a:r>
            <a:r>
              <a:rPr lang="en-GB" altLang="en-US" dirty="0"/>
              <a:t> </a:t>
            </a:r>
            <a:r>
              <a:rPr lang="en-GB" altLang="en-US" dirty="0">
                <a:solidFill>
                  <a:srgbClr val="FF0000"/>
                </a:solidFill>
              </a:rPr>
              <a:t>%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383868" y="3753617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2.6%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955909" y="3597552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6.7%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7110713" y="2329149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22%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428415" y="3679993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7.8%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07708" y="1628800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3707904" y="1627978"/>
            <a:ext cx="199996" cy="1654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55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C64C-4097-4949-9095-D079520D3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785"/>
            <a:ext cx="8247494" cy="7930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u="sng" dirty="0"/>
              <a:t>EU Exports of services to Singapore per countries (Extra EU</a:t>
            </a:r>
            <a:r>
              <a:rPr lang="en-US" sz="2700" b="1" u="sng" dirty="0">
                <a:solidFill>
                  <a:srgbClr val="FF0000"/>
                </a:solidFill>
              </a:rPr>
              <a:t>27</a:t>
            </a:r>
            <a:r>
              <a:rPr lang="en-US" sz="2700" b="1" u="sng" dirty="0"/>
              <a:t>) - €Mio – 2018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6662F5-BE86-4512-93EA-EB62C73F04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286337"/>
              </p:ext>
            </p:extLst>
          </p:nvPr>
        </p:nvGraphicFramePr>
        <p:xfrm>
          <a:off x="147783" y="1556792"/>
          <a:ext cx="880225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CB972D-2386-4E21-A5B7-0AE53B8400E3}"/>
              </a:ext>
            </a:extLst>
          </p:cNvPr>
          <p:cNvSpPr txBox="1"/>
          <p:nvPr/>
        </p:nvSpPr>
        <p:spPr>
          <a:xfrm>
            <a:off x="7228701" y="6532918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175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 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</a:t>
            </a:r>
            <a:r>
              <a:rPr lang="en-GB" dirty="0">
                <a:solidFill>
                  <a:srgbClr val="FF0000"/>
                </a:solidFill>
              </a:rPr>
              <a:t>27.3% (14.2% in South Korea)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86A424-8B02-4459-BE24-B6DC9484B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115054"/>
              </p:ext>
            </p:extLst>
          </p:nvPr>
        </p:nvGraphicFramePr>
        <p:xfrm>
          <a:off x="35496" y="1483043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9518A2-EE58-4771-97DC-3B60909D7A30}"/>
              </a:ext>
            </a:extLst>
          </p:cNvPr>
          <p:cNvSpPr txBox="1"/>
          <p:nvPr/>
        </p:nvSpPr>
        <p:spPr>
          <a:xfrm>
            <a:off x="5724129" y="6644032"/>
            <a:ext cx="2655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World Bank 2020 – IBRD-IDA</a:t>
            </a:r>
          </a:p>
        </p:txBody>
      </p:sp>
    </p:spTree>
    <p:extLst>
      <p:ext uri="{BB962C8B-B14F-4D97-AF65-F5344CB8AC3E}">
        <p14:creationId xmlns:p14="http://schemas.microsoft.com/office/powerpoint/2010/main" val="180236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3637337"/>
              </p:ext>
            </p:extLst>
          </p:nvPr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02009"/>
            <a:ext cx="90701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2019= 5007 Bio US$ - 	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2020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15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62724" y="59920"/>
            <a:ext cx="92363" cy="6844628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AB2A2E00-5332-40D6-BCB3-A5E9CBA80946}"/>
              </a:ext>
            </a:extLst>
          </p:cNvPr>
          <p:cNvSpPr/>
          <p:nvPr/>
        </p:nvSpPr>
        <p:spPr>
          <a:xfrm>
            <a:off x="2510175" y="990115"/>
            <a:ext cx="3024336" cy="954107"/>
          </a:xfrm>
          <a:prstGeom prst="wedgeRectCallout">
            <a:avLst>
              <a:gd name="adj1" fmla="val -73488"/>
              <a:gd name="adj2" fmla="val 16264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EU is the first largest global exporter of services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576BCD2C-5F5D-4A14-B02D-63F8B55BDAB2}"/>
              </a:ext>
            </a:extLst>
          </p:cNvPr>
          <p:cNvSpPr/>
          <p:nvPr/>
        </p:nvSpPr>
        <p:spPr>
          <a:xfrm>
            <a:off x="5292080" y="3429000"/>
            <a:ext cx="3417611" cy="954107"/>
          </a:xfrm>
          <a:prstGeom prst="wedgeRectCallout">
            <a:avLst>
              <a:gd name="adj1" fmla="val -18254"/>
              <a:gd name="adj2" fmla="val 124955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South Korea is the 9th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13394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8932E8-8088-436C-A76B-508FBAAD9B3B}"/>
              </a:ext>
            </a:extLst>
          </p:cNvPr>
          <p:cNvGraphicFramePr/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20 EU Trading partners in Services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(Extra-EU27) – 2019 - €Bio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59D2F2-EF96-4989-90E7-07987AA10712}"/>
              </a:ext>
            </a:extLst>
          </p:cNvPr>
          <p:cNvSpPr txBox="1"/>
          <p:nvPr/>
        </p:nvSpPr>
        <p:spPr>
          <a:xfrm>
            <a:off x="3923928" y="1582340"/>
            <a:ext cx="4464496" cy="1846659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South </a:t>
            </a:r>
            <a:r>
              <a:rPr lang="en-GB" sz="3200" cap="all" dirty="0" err="1">
                <a:solidFill>
                  <a:schemeClr val="accent1"/>
                </a:solidFill>
                <a:latin typeface="+mj-lt"/>
              </a:rPr>
              <a:t>korea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is the EU 17</a:t>
            </a:r>
            <a:r>
              <a:rPr lang="en-GB" sz="3200" cap="all" baseline="30000" dirty="0">
                <a:solidFill>
                  <a:schemeClr val="accent1"/>
                </a:solidFill>
                <a:latin typeface="+mj-lt"/>
              </a:rPr>
              <a:t>th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Trading partner in services</a:t>
            </a:r>
          </a:p>
          <a:p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E8A2D97-DC08-4548-BF36-FF28CE82CE03}"/>
              </a:ext>
            </a:extLst>
          </p:cNvPr>
          <p:cNvSpPr/>
          <p:nvPr/>
        </p:nvSpPr>
        <p:spPr>
          <a:xfrm rot="2435309">
            <a:off x="6729904" y="4974694"/>
            <a:ext cx="611936" cy="16726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3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</a:t>
            </a:r>
            <a:br>
              <a:rPr lang="en-GB" altLang="en-US" b="1" dirty="0"/>
            </a:br>
            <a:r>
              <a:rPr lang="en-GB" altLang="en-US" b="1" dirty="0"/>
              <a:t>Comparison between </a:t>
            </a:r>
            <a:r>
              <a:rPr lang="en-GB" altLang="en-US" b="1" dirty="0" err="1"/>
              <a:t>BoP</a:t>
            </a:r>
            <a:r>
              <a:rPr lang="en-GB" altLang="en-US" b="1" dirty="0"/>
              <a:t>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2205788"/>
              </p:ext>
            </p:extLst>
          </p:nvPr>
        </p:nvGraphicFramePr>
        <p:xfrm>
          <a:off x="245283" y="151416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216583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7" y="6237312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EU= 3509 $Bio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6516216" y="6597352"/>
            <a:ext cx="25371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WTO WTS2020 &amp; OECD </a:t>
            </a:r>
            <a:r>
              <a:rPr lang="en-GB" sz="1100" dirty="0" err="1">
                <a:latin typeface="Calibri Light" panose="020F0302020204030204" pitchFamily="34" charset="0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32%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68%</a:t>
            </a:r>
          </a:p>
        </p:txBody>
      </p:sp>
    </p:spTree>
    <p:extLst>
      <p:ext uri="{BB962C8B-B14F-4D97-AF65-F5344CB8AC3E}">
        <p14:creationId xmlns:p14="http://schemas.microsoft.com/office/powerpoint/2010/main" val="263855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South Korea </a:t>
            </a:r>
            <a:br>
              <a:rPr lang="en-GB" altLang="en-US" b="1" dirty="0"/>
            </a:br>
            <a:r>
              <a:rPr lang="en-GB" altLang="en-US" b="1" dirty="0"/>
              <a:t>Comparison between </a:t>
            </a:r>
            <a:r>
              <a:rPr lang="en-GB" altLang="en-US" b="1" dirty="0" err="1"/>
              <a:t>BoP</a:t>
            </a:r>
            <a:r>
              <a:rPr lang="en-GB" altLang="en-US" b="1" dirty="0"/>
              <a:t>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5512178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0618231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353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South Korea = 643 €Bio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WTS2020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15,7%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84,3%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EU27-South Korea Trade</a:t>
            </a:r>
            <a:br>
              <a:rPr lang="en-GB" sz="3200" b="1" u="sng" dirty="0"/>
            </a:br>
            <a:r>
              <a:rPr lang="en-GB" sz="2000" dirty="0"/>
              <a:t>(Imports and exports of goods &amp; services)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422812854"/>
              </p:ext>
            </p:extLst>
          </p:nvPr>
        </p:nvGraphicFramePr>
        <p:xfrm>
          <a:off x="155848" y="1448656"/>
          <a:ext cx="4200128" cy="5148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94375069"/>
              </p:ext>
            </p:extLst>
          </p:nvPr>
        </p:nvGraphicFramePr>
        <p:xfrm>
          <a:off x="4544868" y="1448655"/>
          <a:ext cx="4443284" cy="5148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221A65-00BA-43C7-AB7D-AB618CAE3B6F}"/>
              </a:ext>
            </a:extLst>
          </p:cNvPr>
          <p:cNvSpPr/>
          <p:nvPr/>
        </p:nvSpPr>
        <p:spPr>
          <a:xfrm>
            <a:off x="4716016" y="6550223"/>
            <a:ext cx="3985637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</a:t>
            </a:r>
            <a:r>
              <a:rPr lang="en-GB" sz="1400" dirty="0" err="1">
                <a:latin typeface="Calibri Light" panose="020F0302020204030204" pitchFamily="34" charset="0"/>
              </a:rPr>
              <a:t>ext_lt_maineu</a:t>
            </a:r>
            <a:r>
              <a:rPr lang="en-GB" sz="1400" dirty="0">
                <a:latin typeface="Calibri Light" panose="020F0302020204030204" pitchFamily="34" charset="0"/>
              </a:rPr>
              <a:t>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</p:spTree>
    <p:extLst>
      <p:ext uri="{BB962C8B-B14F-4D97-AF65-F5344CB8AC3E}">
        <p14:creationId xmlns:p14="http://schemas.microsoft.com/office/powerpoint/2010/main" val="208908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459431"/>
          </a:xfrm>
        </p:spPr>
        <p:txBody>
          <a:bodyPr/>
          <a:lstStyle/>
          <a:p>
            <a:r>
              <a:rPr lang="en-GB" sz="2400" b="1" u="sng" dirty="0"/>
              <a:t>EU27-South-Korea Trade</a:t>
            </a:r>
            <a:endParaRPr lang="en-GB" sz="2000" b="1" u="sng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316252516"/>
              </p:ext>
            </p:extLst>
          </p:nvPr>
        </p:nvGraphicFramePr>
        <p:xfrm>
          <a:off x="323528" y="1224136"/>
          <a:ext cx="866462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E221A65-00BA-43C7-AB7D-AB618CAE3B6F}"/>
              </a:ext>
            </a:extLst>
          </p:cNvPr>
          <p:cNvSpPr/>
          <p:nvPr/>
        </p:nvSpPr>
        <p:spPr>
          <a:xfrm>
            <a:off x="6444208" y="6550223"/>
            <a:ext cx="2520280" cy="307777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</a:t>
            </a:r>
            <a:r>
              <a:rPr lang="en-GB" sz="1400" dirty="0"/>
              <a:t>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395D43-2EEA-4713-BD88-EDC7186560E2}"/>
              </a:ext>
            </a:extLst>
          </p:cNvPr>
          <p:cNvSpPr txBox="1"/>
          <p:nvPr/>
        </p:nvSpPr>
        <p:spPr>
          <a:xfrm>
            <a:off x="827584" y="1628800"/>
            <a:ext cx="3168352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+91% increase of EU Exports since 2011</a:t>
            </a:r>
          </a:p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+83% increase of EU Imports since 2011</a:t>
            </a:r>
          </a:p>
        </p:txBody>
      </p:sp>
    </p:spTree>
    <p:extLst>
      <p:ext uri="{BB962C8B-B14F-4D97-AF65-F5344CB8AC3E}">
        <p14:creationId xmlns:p14="http://schemas.microsoft.com/office/powerpoint/2010/main" val="187699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6FF2C2F-74EA-4ABC-86B0-AF23265005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1258034"/>
              </p:ext>
            </p:extLst>
          </p:nvPr>
        </p:nvGraphicFramePr>
        <p:xfrm>
          <a:off x="174536" y="2204864"/>
          <a:ext cx="292691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139F45A-ACD6-42CE-BA72-125D59E56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0406488"/>
              </p:ext>
            </p:extLst>
          </p:nvPr>
        </p:nvGraphicFramePr>
        <p:xfrm>
          <a:off x="3162236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5A4273-E9FE-474F-A14C-DD366CC3CF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3399018"/>
              </p:ext>
            </p:extLst>
          </p:nvPr>
        </p:nvGraphicFramePr>
        <p:xfrm>
          <a:off x="6138961" y="2204864"/>
          <a:ext cx="28803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5328F16-7DDB-4466-8E0F-0EBF6BAF5B2D}"/>
              </a:ext>
            </a:extLst>
          </p:cNvPr>
          <p:cNvSpPr txBox="1"/>
          <p:nvPr/>
        </p:nvSpPr>
        <p:spPr>
          <a:xfrm>
            <a:off x="174537" y="956381"/>
            <a:ext cx="8844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EU-south </a:t>
            </a:r>
            <a:r>
              <a:rPr lang="en-GB" sz="2000" b="1" cap="all" dirty="0" err="1">
                <a:latin typeface="Calibri Light" panose="020F0302020204030204" pitchFamily="34" charset="0"/>
              </a:rPr>
              <a:t>korea</a:t>
            </a:r>
            <a:r>
              <a:rPr lang="en-GB" sz="2000" b="1" cap="all" dirty="0">
                <a:latin typeface="Calibri Light" panose="020F0302020204030204" pitchFamily="34" charset="0"/>
              </a:rPr>
              <a:t> trade relationship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4219795" y="619197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51</a:t>
            </a:r>
            <a:r>
              <a:rPr lang="en-GB" sz="1400" b="1" dirty="0">
                <a:latin typeface="+mj-lt"/>
              </a:rPr>
              <a:t> 453</a:t>
            </a:r>
            <a:r>
              <a:rPr lang="en-GB" sz="1400" b="1" dirty="0">
                <a:solidFill>
                  <a:schemeClr val="tx1"/>
                </a:solidFill>
                <a:latin typeface="+mj-lt"/>
              </a:rPr>
              <a:t> Mio€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85240EAB-849E-4E91-959E-6DE01F1E9651}"/>
              </a:ext>
            </a:extLst>
          </p:cNvPr>
          <p:cNvSpPr txBox="1"/>
          <p:nvPr/>
        </p:nvSpPr>
        <p:spPr>
          <a:xfrm>
            <a:off x="7169264" y="619197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chemeClr val="tx1"/>
                </a:solidFill>
                <a:latin typeface="+mj-lt"/>
              </a:rPr>
              <a:t>Total: 109 773 Mio€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3347864" y="2996952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14.3%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6228470" y="2996951"/>
            <a:ext cx="720080" cy="314217"/>
          </a:xfrm>
          <a:prstGeom prst="wedgeRectCallout">
            <a:avLst>
              <a:gd name="adj1" fmla="val 32170"/>
              <a:gd name="adj2" fmla="val 139188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C00000"/>
                </a:solidFill>
                <a:latin typeface="Calibri Light" panose="020F0302020204030204" pitchFamily="34" charset="0"/>
              </a:rPr>
              <a:t>18.6%</a:t>
            </a:r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E96B6D95-FE4F-4534-A919-7C1968F53634}"/>
              </a:ext>
            </a:extLst>
          </p:cNvPr>
          <p:cNvSpPr/>
          <p:nvPr/>
        </p:nvSpPr>
        <p:spPr>
          <a:xfrm>
            <a:off x="5152860" y="2996951"/>
            <a:ext cx="720080" cy="314217"/>
          </a:xfrm>
          <a:prstGeom prst="wedgeRectCallout">
            <a:avLst>
              <a:gd name="adj1" fmla="val 6227"/>
              <a:gd name="adj2" fmla="val 21115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85.7%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1FC79850-E208-4A5C-8980-53813C6D003B}"/>
              </a:ext>
            </a:extLst>
          </p:cNvPr>
          <p:cNvSpPr/>
          <p:nvPr/>
        </p:nvSpPr>
        <p:spPr>
          <a:xfrm>
            <a:off x="2262947" y="2996950"/>
            <a:ext cx="802883" cy="314217"/>
          </a:xfrm>
          <a:prstGeom prst="wedgeRectCallout">
            <a:avLst>
              <a:gd name="adj1" fmla="val 6227"/>
              <a:gd name="adj2" fmla="val 263474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77.6%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F8434FEB-26D2-450D-BEB9-ACC58AD239A3}"/>
              </a:ext>
            </a:extLst>
          </p:cNvPr>
          <p:cNvSpPr/>
          <p:nvPr/>
        </p:nvSpPr>
        <p:spPr>
          <a:xfrm>
            <a:off x="8241060" y="2996950"/>
            <a:ext cx="720080" cy="314217"/>
          </a:xfrm>
          <a:prstGeom prst="wedgeRectCallout">
            <a:avLst>
              <a:gd name="adj1" fmla="val 8958"/>
              <a:gd name="adj2" fmla="val 173609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81.4%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093BB3-AF8A-450B-9FC9-AEE80CF65309}"/>
              </a:ext>
            </a:extLst>
          </p:cNvPr>
          <p:cNvSpPr txBox="1"/>
          <p:nvPr/>
        </p:nvSpPr>
        <p:spPr>
          <a:xfrm>
            <a:off x="1392553" y="1281886"/>
            <a:ext cx="6408712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Services represents only 18.6% of the total trade between EU &amp; South Korea, one of the lowest level among OECD countries 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(22.4% of EU exports to South Korea = Services)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80C65E-DE31-417B-A6F1-DC20FC209A59}"/>
              </a:ext>
            </a:extLst>
          </p:cNvPr>
          <p:cNvSpPr/>
          <p:nvPr/>
        </p:nvSpPr>
        <p:spPr>
          <a:xfrm>
            <a:off x="5152860" y="6525345"/>
            <a:ext cx="3866421" cy="307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Source: Eurostat - ext_lt_maineu </a:t>
            </a:r>
            <a:r>
              <a:rPr lang="en-GB" sz="1400" dirty="0"/>
              <a:t>+ </a:t>
            </a:r>
            <a:r>
              <a:rPr lang="en-GB" sz="1400" dirty="0">
                <a:latin typeface="Calibri Light" panose="020F0302020204030204" pitchFamily="34" charset="0"/>
              </a:rPr>
              <a:t>bop_its6_det. </a:t>
            </a:r>
          </a:p>
        </p:txBody>
      </p:sp>
    </p:spTree>
    <p:extLst>
      <p:ext uri="{BB962C8B-B14F-4D97-AF65-F5344CB8AC3E}">
        <p14:creationId xmlns:p14="http://schemas.microsoft.com/office/powerpoint/2010/main" val="2728423327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3167</TotalTime>
  <Words>704</Words>
  <Application>Microsoft Office PowerPoint</Application>
  <PresentationFormat>On-screen Show (4:3)</PresentationFormat>
  <Paragraphs>193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ESF Strategy for 2020 - Oct 2013 - 60th PC Meeting</vt:lpstr>
      <vt:lpstr>PowerPoint Presentation</vt:lpstr>
      <vt:lpstr>PowerPoint Presentation</vt:lpstr>
      <vt:lpstr>PowerPoint Presentation</vt:lpstr>
      <vt:lpstr>Top 20 EU Trading partners in Services  (Extra-EU27) – 2019 - €Bio</vt:lpstr>
      <vt:lpstr>PowerPoint Presentation</vt:lpstr>
      <vt:lpstr>PowerPoint Presentation</vt:lpstr>
      <vt:lpstr>EU27-South Korea Trade (Imports and exports of goods &amp; services)</vt:lpstr>
      <vt:lpstr>EU27-South-Korea Trade</vt:lpstr>
      <vt:lpstr>PowerPoint Presentation</vt:lpstr>
      <vt:lpstr>PowerPoint Presentation</vt:lpstr>
      <vt:lpstr>PowerPoint Presentation</vt:lpstr>
      <vt:lpstr>EU Exports of services to Singapore per countries (Extra EU27) - €Mio –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</cp:lastModifiedBy>
  <cp:revision>258</cp:revision>
  <cp:lastPrinted>2019-01-09T16:41:59Z</cp:lastPrinted>
  <dcterms:created xsi:type="dcterms:W3CDTF">2014-06-16T08:31:04Z</dcterms:created>
  <dcterms:modified xsi:type="dcterms:W3CDTF">2021-07-06T12:35:34Z</dcterms:modified>
</cp:coreProperties>
</file>