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2" r:id="rId2"/>
    <p:sldId id="321" r:id="rId3"/>
    <p:sldId id="442" r:id="rId4"/>
    <p:sldId id="413" r:id="rId5"/>
    <p:sldId id="336" r:id="rId6"/>
    <p:sldId id="338" r:id="rId7"/>
    <p:sldId id="323" r:id="rId8"/>
    <p:sldId id="330" r:id="rId9"/>
    <p:sldId id="326" r:id="rId10"/>
    <p:sldId id="331" r:id="rId11"/>
    <p:sldId id="347" r:id="rId12"/>
    <p:sldId id="340" r:id="rId13"/>
    <p:sldId id="341" r:id="rId14"/>
    <p:sldId id="342" r:id="rId15"/>
    <p:sldId id="343" r:id="rId16"/>
    <p:sldId id="344" r:id="rId17"/>
    <p:sldId id="441" r:id="rId18"/>
    <p:sldId id="345" r:id="rId19"/>
    <p:sldId id="458" r:id="rId20"/>
    <p:sldId id="409" r:id="rId21"/>
    <p:sldId id="412" r:id="rId22"/>
    <p:sldId id="346" r:id="rId23"/>
    <p:sldId id="410" r:id="rId24"/>
    <p:sldId id="411" r:id="rId25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23"/>
    <a:srgbClr val="29732D"/>
    <a:srgbClr val="142F50"/>
    <a:srgbClr val="E4E7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Trade in Services (GDP)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20081960179673E-2"/>
          <c:y val="0.10750358865322078"/>
          <c:w val="0.94159242017372957"/>
          <c:h val="0.76318497601894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77-4B87-980F-411577ADD61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377-4B87-980F-411577ADD61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77-4B87-980F-411577ADD61E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377-4B87-980F-411577ADD61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77-4B87-980F-411577ADD61E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377-4B87-980F-411577ADD61E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77-4B87-980F-411577ADD61E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7D-46A4-8AA5-40480B9BE9E3}"/>
              </c:ext>
            </c:extLst>
          </c:dPt>
          <c:dLbls>
            <c:dLbl>
              <c:idx val="0"/>
              <c:layout>
                <c:manualLayout>
                  <c:x val="-1.5772863539100908E-2"/>
                  <c:y val="-4.5355088237544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77-4B87-980F-411577ADD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7-4B87-980F-411577ADD6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77-4B87-980F-411577ADD6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77-4B87-980F-411577ADD6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77-4B87-980F-411577ADD6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77-4B87-980F-411577ADD6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77-4B87-980F-411577ADD6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77-4B87-980F-411577ADD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18.3</c:v>
                </c:pt>
                <c:pt idx="1">
                  <c:v>18.899999999999999</c:v>
                </c:pt>
                <c:pt idx="2">
                  <c:v>19.5</c:v>
                </c:pt>
                <c:pt idx="3">
                  <c:v>20.399999999999999</c:v>
                </c:pt>
                <c:pt idx="4">
                  <c:v>21.2</c:v>
                </c:pt>
                <c:pt idx="5">
                  <c:v>22.6</c:v>
                </c:pt>
                <c:pt idx="6">
                  <c:v>24.5</c:v>
                </c:pt>
                <c:pt idx="7">
                  <c:v>24.6</c:v>
                </c:pt>
                <c:pt idx="8">
                  <c:v>25.5</c:v>
                </c:pt>
                <c:pt idx="9">
                  <c:v>26</c:v>
                </c:pt>
                <c:pt idx="10">
                  <c:v>27.4</c:v>
                </c:pt>
                <c:pt idx="11">
                  <c:v>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77-4B87-980F-411577ADD6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05070168355291E-2"/>
                  <c:y val="2.864531888686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377-4B87-980F-411577ADD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77-4B87-980F-411577ADD6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377-4B87-980F-411577ADD6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377-4B87-980F-411577ADD6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377-4B87-980F-411577ADD6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377-4B87-980F-411577ADD6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377-4B87-980F-411577ADD6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377-4B87-980F-411577ADD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11.1</c:v>
                </c:pt>
                <c:pt idx="1">
                  <c:v>10.8</c:v>
                </c:pt>
                <c:pt idx="2">
                  <c:v>10.7</c:v>
                </c:pt>
                <c:pt idx="3">
                  <c:v>11.2</c:v>
                </c:pt>
                <c:pt idx="4">
                  <c:v>11.3</c:v>
                </c:pt>
                <c:pt idx="5">
                  <c:v>11.4</c:v>
                </c:pt>
                <c:pt idx="6">
                  <c:v>12.2</c:v>
                </c:pt>
                <c:pt idx="7">
                  <c:v>12.5</c:v>
                </c:pt>
                <c:pt idx="8">
                  <c:v>12.5</c:v>
                </c:pt>
                <c:pt idx="9">
                  <c:v>13</c:v>
                </c:pt>
                <c:pt idx="10">
                  <c:v>12.9</c:v>
                </c:pt>
                <c:pt idx="11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77-4B87-980F-411577ADD6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2863539100908E-2"/>
                  <c:y val="-3.819375851582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377-4B87-980F-411577ADD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77-4B87-980F-411577ADD6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77-4B87-980F-411577ADD6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77-4B87-980F-411577ADD6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77-4B87-980F-411577ADD6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77-4B87-980F-411577ADD6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77-4B87-980F-411577ADD6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77-4B87-980F-411577ADD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12.9</c:v>
                </c:pt>
                <c:pt idx="1">
                  <c:v>13.1</c:v>
                </c:pt>
                <c:pt idx="2">
                  <c:v>13.6</c:v>
                </c:pt>
                <c:pt idx="3">
                  <c:v>13.8</c:v>
                </c:pt>
                <c:pt idx="4">
                  <c:v>14.4</c:v>
                </c:pt>
                <c:pt idx="5">
                  <c:v>15.2</c:v>
                </c:pt>
                <c:pt idx="6">
                  <c:v>15.4</c:v>
                </c:pt>
                <c:pt idx="7">
                  <c:v>15.3</c:v>
                </c:pt>
                <c:pt idx="8">
                  <c:v>15.8</c:v>
                </c:pt>
                <c:pt idx="9">
                  <c:v>16.2</c:v>
                </c:pt>
                <c:pt idx="10">
                  <c:v>16.399999999999999</c:v>
                </c:pt>
                <c:pt idx="11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77-4B87-980F-411577ADD6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77933707456304E-3"/>
                  <c:y val="4.2967978330304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377-4B87-980F-411577ADD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377-4B87-980F-411577ADD6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377-4B87-980F-411577ADD6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377-4B87-980F-411577ADD6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377-4B87-980F-411577ADD6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377-4B87-980F-411577ADD6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77-4B87-980F-411577ADD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8.5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8.6</c:v>
                </c:pt>
                <c:pt idx="6">
                  <c:v>8.6</c:v>
                </c:pt>
                <c:pt idx="7">
                  <c:v>8.5</c:v>
                </c:pt>
                <c:pt idx="8">
                  <c:v>8.4</c:v>
                </c:pt>
                <c:pt idx="9">
                  <c:v>8.6999999999999993</c:v>
                </c:pt>
                <c:pt idx="10">
                  <c:v>8.6</c:v>
                </c:pt>
                <c:pt idx="11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77-4B87-980F-411577ADD6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11.5</c:v>
                </c:pt>
                <c:pt idx="1">
                  <c:v>11.6</c:v>
                </c:pt>
                <c:pt idx="2">
                  <c:v>13.6</c:v>
                </c:pt>
                <c:pt idx="3">
                  <c:v>13.7</c:v>
                </c:pt>
                <c:pt idx="4">
                  <c:v>12.9</c:v>
                </c:pt>
                <c:pt idx="5">
                  <c:v>12.3</c:v>
                </c:pt>
                <c:pt idx="6">
                  <c:v>10.6</c:v>
                </c:pt>
                <c:pt idx="7">
                  <c:v>10.9</c:v>
                </c:pt>
                <c:pt idx="8">
                  <c:v>11.1</c:v>
                </c:pt>
                <c:pt idx="9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7D-46A4-8AA5-40480B9B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00784"/>
        <c:axId val="724499800"/>
      </c:lineChart>
      <c:catAx>
        <c:axId val="7245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99800"/>
        <c:crosses val="autoZero"/>
        <c:auto val="1"/>
        <c:lblAlgn val="ctr"/>
        <c:lblOffset val="100"/>
        <c:noMultiLvlLbl val="0"/>
      </c:catAx>
      <c:valAx>
        <c:axId val="7244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5007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69039664066233"/>
          <c:y val="0.10477156955859707"/>
          <c:w val="0.82230960335933767"/>
          <c:h val="6.0476583673559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 dirty="0">
                <a:solidFill>
                  <a:schemeClr val="tx1"/>
                </a:solidFill>
                <a:effectLst/>
              </a:rPr>
              <a:t>Evolution of EU Trade in Services </a:t>
            </a:r>
          </a:p>
          <a:p>
            <a:pPr>
              <a:defRPr/>
            </a:pPr>
            <a:r>
              <a:rPr lang="en-GB" sz="1800" b="0" i="0" baseline="0" dirty="0">
                <a:solidFill>
                  <a:schemeClr val="tx1"/>
                </a:solidFill>
                <a:effectLst/>
              </a:rPr>
              <a:t>Mio € - 2010-2021</a:t>
            </a:r>
            <a:endParaRPr lang="en-GB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27127055346127"/>
          <c:y val="0.157232699076796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99835943028796"/>
          <c:y val="0.14827383678236294"/>
          <c:w val="0.84954210675709996"/>
          <c:h val="0.7012918280082700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3630503584405521E-2"/>
                  <c:y val="-4.275777551831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7-44A1-9265-1B8A74DEC1C3}"/>
                </c:ext>
              </c:extLst>
            </c:dLbl>
            <c:dLbl>
              <c:idx val="1"/>
              <c:layout>
                <c:manualLayout>
                  <c:x val="-1.3292158266228092E-2"/>
                  <c:y val="-6.526186789637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4A1-9265-1B8A74DEC1C3}"/>
                </c:ext>
              </c:extLst>
            </c:dLbl>
            <c:dLbl>
              <c:idx val="2"/>
              <c:layout>
                <c:manualLayout>
                  <c:x val="-1.1815251792202802E-2"/>
                  <c:y val="-5.175941246953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7-44A1-9265-1B8A74DEC1C3}"/>
                </c:ext>
              </c:extLst>
            </c:dLbl>
            <c:dLbl>
              <c:idx val="3"/>
              <c:layout>
                <c:manualLayout>
                  <c:x val="-5.9076258961013742E-3"/>
                  <c:y val="-3.375613856708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4A1-9265-1B8A74DEC1C3}"/>
                </c:ext>
              </c:extLst>
            </c:dLbl>
            <c:dLbl>
              <c:idx val="4"/>
              <c:layout>
                <c:manualLayout>
                  <c:x val="-1.3911145859096918E-2"/>
                  <c:y val="-7.091793323777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7-44A1-9265-1B8A74DEC1C3}"/>
                </c:ext>
              </c:extLst>
            </c:dLbl>
            <c:dLbl>
              <c:idx val="5"/>
              <c:layout>
                <c:manualLayout>
                  <c:x val="-2.8990665075341711E-2"/>
                  <c:y val="-4.70594730666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4A1-9265-1B8A74DEC1C3}"/>
                </c:ext>
              </c:extLst>
            </c:dLbl>
            <c:dLbl>
              <c:idx val="6"/>
              <c:layout>
                <c:manualLayout>
                  <c:x val="-3.1015035954532321E-2"/>
                  <c:y val="-5.851064018295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E0C-A61C-6E8E17DD531A}"/>
                </c:ext>
              </c:extLst>
            </c:dLbl>
            <c:dLbl>
              <c:idx val="7"/>
              <c:layout>
                <c:manualLayout>
                  <c:x val="-2.9538129480506871E-3"/>
                  <c:y val="-3.15057293292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E-4E0C-A61C-6E8E17DD531A}"/>
                </c:ext>
              </c:extLst>
            </c:dLbl>
            <c:dLbl>
              <c:idx val="8"/>
              <c:layout>
                <c:manualLayout>
                  <c:x val="-4.2162364943488526E-3"/>
                  <c:y val="-3.65643654770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6-484C-83F8-C7E8A7CFAB60}"/>
                </c:ext>
              </c:extLst>
            </c:dLbl>
            <c:dLbl>
              <c:idx val="9"/>
              <c:layout>
                <c:manualLayout>
                  <c:x val="0"/>
                  <c:y val="-1.93576052525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6-484C-83F8-C7E8A7CFA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#,##0</c:formatCode>
                <c:ptCount val="12"/>
                <c:pt idx="0">
                  <c:v>87240</c:v>
                </c:pt>
                <c:pt idx="1">
                  <c:v>115792</c:v>
                </c:pt>
                <c:pt idx="2">
                  <c:v>121859</c:v>
                </c:pt>
                <c:pt idx="3">
                  <c:v>111160</c:v>
                </c:pt>
                <c:pt idx="4">
                  <c:v>75505</c:v>
                </c:pt>
                <c:pt idx="5">
                  <c:v>74064</c:v>
                </c:pt>
                <c:pt idx="6">
                  <c:v>110726</c:v>
                </c:pt>
                <c:pt idx="7">
                  <c:v>134632</c:v>
                </c:pt>
                <c:pt idx="8">
                  <c:v>50749</c:v>
                </c:pt>
                <c:pt idx="9">
                  <c:v>9414</c:v>
                </c:pt>
                <c:pt idx="10">
                  <c:v>122280</c:v>
                </c:pt>
                <c:pt idx="11">
                  <c:v>174511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599352486988421E-2"/>
                  <c:y val="-4.500818475611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4.2376828626585886E-2"/>
                  <c:y val="-6.711398597987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3.9923443768850646E-2"/>
                  <c:y val="-5.6558925702022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905E-2"/>
                  <c:y val="-5.811244550063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0676690636354918E-2"/>
                  <c:y val="-4.050736628050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3.6922661850633698E-2"/>
                  <c:y val="-7.201309560978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2.3630503584405497E-2"/>
                  <c:y val="-4.725859399392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3.1062043413956509E-2"/>
                  <c:y val="-5.95662135101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2.9513655460441244E-2"/>
                  <c:y val="-5.16202806734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5-41BC-BFD7-3253627634A5}"/>
                </c:ext>
              </c:extLst>
            </c:dLbl>
            <c:dLbl>
              <c:idx val="9"/>
              <c:layout>
                <c:manualLayout>
                  <c:x val="-4.6378601437836238E-2"/>
                  <c:y val="-7.3128730954013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6-484C-83F8-C7E8A7CFAB60}"/>
                </c:ext>
              </c:extLst>
            </c:dLbl>
            <c:dLbl>
              <c:idx val="10"/>
              <c:layout>
                <c:manualLayout>
                  <c:x val="-6.4648959580014251E-2"/>
                  <c:y val="-9.463718123460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35-41BC-BFD7-3253627634A5}"/>
                </c:ext>
              </c:extLst>
            </c:dLbl>
            <c:dLbl>
              <c:idx val="11"/>
              <c:layout>
                <c:manualLayout>
                  <c:x val="-1.4054121647829061E-2"/>
                  <c:y val="-5.162028067342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C4-4A8C-92F9-0BF16D2F8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638534</c:v>
                </c:pt>
                <c:pt idx="1">
                  <c:v>668747</c:v>
                </c:pt>
                <c:pt idx="2">
                  <c:v>692822</c:v>
                </c:pt>
                <c:pt idx="3">
                  <c:v>747497</c:v>
                </c:pt>
                <c:pt idx="4">
                  <c:v>845645</c:v>
                </c:pt>
                <c:pt idx="5">
                  <c:v>854495</c:v>
                </c:pt>
                <c:pt idx="6">
                  <c:v>931992</c:v>
                </c:pt>
                <c:pt idx="7">
                  <c:v>994260</c:v>
                </c:pt>
                <c:pt idx="8">
                  <c:v>1071886</c:v>
                </c:pt>
                <c:pt idx="9">
                  <c:v>919106</c:v>
                </c:pt>
                <c:pt idx="10">
                  <c:v>1067147</c:v>
                </c:pt>
                <c:pt idx="11">
                  <c:v>1300252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23026239709093E-2"/>
                  <c:y val="2.19167721201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3.5421255697037426E-2"/>
                  <c:y val="6.985470449082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1186306195045756E-2"/>
                  <c:y val="5.447023501453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2.2629017113383009E-2"/>
                  <c:y val="4.36621540696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2.037847638935239E-2"/>
                  <c:y val="5.9466715757869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13655571103626E-2"/>
                      <c:h val="6.32140128061651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4.9189425767402178E-2"/>
                  <c:y val="7.527957598207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6-484C-83F8-C7E8A7CFAB60}"/>
                </c:ext>
              </c:extLst>
            </c:dLbl>
            <c:dLbl>
              <c:idx val="9"/>
              <c:layout>
                <c:manualLayout>
                  <c:x val="-2.2486594636526663E-2"/>
                  <c:y val="7.743042101013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5-41BC-BFD7-3253627634A5}"/>
                </c:ext>
              </c:extLst>
            </c:dLbl>
            <c:dLbl>
              <c:idx val="10"/>
              <c:layout>
                <c:manualLayout>
                  <c:x val="-1.030623681654755E-16"/>
                  <c:y val="2.581014033671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5-41BC-BFD7-3253627634A5}"/>
                </c:ext>
              </c:extLst>
            </c:dLbl>
            <c:dLbl>
              <c:idx val="11"/>
              <c:layout>
                <c:manualLayout>
                  <c:x val="-1.030623681654755E-16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4-4A8C-92F9-0BF16D2F8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551293</c:v>
                </c:pt>
                <c:pt idx="1">
                  <c:v>552954</c:v>
                </c:pt>
                <c:pt idx="2">
                  <c:v>570962</c:v>
                </c:pt>
                <c:pt idx="3">
                  <c:v>636337</c:v>
                </c:pt>
                <c:pt idx="4">
                  <c:v>770139</c:v>
                </c:pt>
                <c:pt idx="5">
                  <c:v>780430</c:v>
                </c:pt>
                <c:pt idx="6">
                  <c:v>821265</c:v>
                </c:pt>
                <c:pt idx="7">
                  <c:v>859628</c:v>
                </c:pt>
                <c:pt idx="8">
                  <c:v>1021137</c:v>
                </c:pt>
                <c:pt idx="9">
                  <c:v>909692</c:v>
                </c:pt>
                <c:pt idx="10">
                  <c:v>944867</c:v>
                </c:pt>
                <c:pt idx="11">
                  <c:v>1125740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 dirty="0">
                <a:solidFill>
                  <a:schemeClr val="tx1"/>
                </a:solidFill>
                <a:effectLst/>
              </a:rPr>
              <a:t>Evolution of Canada Trade in Services </a:t>
            </a:r>
          </a:p>
          <a:p>
            <a:pPr>
              <a:defRPr/>
            </a:pPr>
            <a:r>
              <a:rPr lang="en-GB" sz="1400" b="0" i="0" baseline="0" dirty="0">
                <a:solidFill>
                  <a:schemeClr val="tx1"/>
                </a:solidFill>
                <a:effectLst/>
              </a:rPr>
              <a:t>Mio US$ - 2010-2021</a:t>
            </a:r>
            <a:endParaRPr lang="en-GB" sz="1400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3.9991501129586188E-2"/>
          <c:y val="6.259551784219098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052932027295978E-2"/>
          <c:y val="0.11005332063375071"/>
          <c:w val="0.9134604733361773"/>
          <c:h val="0.8044663397833843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547413017989958E-3"/>
                  <c:y val="-6.1932481756769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7-44A1-9265-1B8A74DEC1C3}"/>
                </c:ext>
              </c:extLst>
            </c:dLbl>
            <c:dLbl>
              <c:idx val="1"/>
              <c:layout>
                <c:manualLayout>
                  <c:x val="-9.0759747003677869E-3"/>
                  <c:y val="-9.339748158063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4A1-9265-1B8A74DEC1C3}"/>
                </c:ext>
              </c:extLst>
            </c:dLbl>
            <c:dLbl>
              <c:idx val="2"/>
              <c:layout>
                <c:manualLayout>
                  <c:x val="-4.7881396492777343E-3"/>
                  <c:y val="-1.304411298473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7-44A1-9265-1B8A74DEC1C3}"/>
                </c:ext>
              </c:extLst>
            </c:dLbl>
            <c:dLbl>
              <c:idx val="3"/>
              <c:layout>
                <c:manualLayout>
                  <c:x val="6.741109246450089E-3"/>
                  <c:y val="1.141184177367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4A1-9265-1B8A74DEC1C3}"/>
                </c:ext>
              </c:extLst>
            </c:dLbl>
            <c:dLbl>
              <c:idx val="4"/>
              <c:layout>
                <c:manualLayout>
                  <c:x val="1.5483879535152143E-3"/>
                  <c:y val="-2.575001829065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7-44A1-9265-1B8A74DEC1C3}"/>
                </c:ext>
              </c:extLst>
            </c:dLbl>
            <c:dLbl>
              <c:idx val="5"/>
              <c:layout>
                <c:manualLayout>
                  <c:x val="1.0360875538579947E-2"/>
                  <c:y val="2.410131936559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4A1-9265-1B8A74DEC1C3}"/>
                </c:ext>
              </c:extLst>
            </c:dLbl>
            <c:dLbl>
              <c:idx val="6"/>
              <c:layout>
                <c:manualLayout>
                  <c:x val="1.309467885502067E-3"/>
                  <c:y val="-1.119184589246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E0C-A61C-6E8E17DD531A}"/>
                </c:ext>
              </c:extLst>
            </c:dLbl>
            <c:dLbl>
              <c:idx val="7"/>
              <c:layout>
                <c:manualLayout>
                  <c:x val="-5.7645691166764252E-3"/>
                  <c:y val="-3.179694126125329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9732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0137254543934E-2"/>
                      <c:h val="9.3626284071417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BAE-4E0C-A61C-6E8E17DD531A}"/>
                </c:ext>
              </c:extLst>
            </c:dLbl>
            <c:dLbl>
              <c:idx val="10"/>
              <c:layout>
                <c:manualLayout>
                  <c:x val="-1.2648709483046248E-2"/>
                  <c:y val="9.033566053636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1-42CE-82D3-C68EAD4A49A5}"/>
                </c:ext>
              </c:extLst>
            </c:dLbl>
            <c:dLbl>
              <c:idx val="11"/>
              <c:layout>
                <c:manualLayout>
                  <c:x val="-1.4054121647829165E-3"/>
                  <c:y val="6.88270408978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1-42CE-82D3-C68EAD4A4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Sheet1!$D$2:$D$14</c:f>
              <c:numCache>
                <c:formatCode>#,##0</c:formatCode>
                <c:ptCount val="13"/>
                <c:pt idx="0">
                  <c:v>-23</c:v>
                </c:pt>
                <c:pt idx="1">
                  <c:v>-25</c:v>
                </c:pt>
                <c:pt idx="2">
                  <c:v>-27</c:v>
                </c:pt>
                <c:pt idx="3">
                  <c:v>-27</c:v>
                </c:pt>
                <c:pt idx="4">
                  <c:v>-21</c:v>
                </c:pt>
                <c:pt idx="5">
                  <c:v>-19</c:v>
                </c:pt>
                <c:pt idx="6">
                  <c:v>-16</c:v>
                </c:pt>
                <c:pt idx="7">
                  <c:v>-19</c:v>
                </c:pt>
                <c:pt idx="8">
                  <c:v>-20</c:v>
                </c:pt>
                <c:pt idx="9">
                  <c:v>-15</c:v>
                </c:pt>
                <c:pt idx="10">
                  <c:v>-6</c:v>
                </c:pt>
                <c:pt idx="11">
                  <c:v>-1</c:v>
                </c:pt>
                <c:pt idx="12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842370852858324E-2"/>
                  <c:y val="3.242221054029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1.1457761001361701E-2"/>
                  <c:y val="4.9031645535319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2.165308562667273E-2"/>
                  <c:y val="3.80782555325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2.4964435879176607E-2"/>
                  <c:y val="3.867558076202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5.843151573944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3.13009634819695E-2"/>
                  <c:y val="5.273584100411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2.5035923773542832E-2"/>
                  <c:y val="3.447347313713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8413333930910158E-2"/>
                  <c:y val="3.9372657780571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1.4054121647829165E-3"/>
                  <c:y val="3.65643654770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1-42CE-82D3-C68EAD4A49A5}"/>
                </c:ext>
              </c:extLst>
            </c:dLbl>
            <c:dLbl>
              <c:idx val="9"/>
              <c:layout>
                <c:manualLayout>
                  <c:x val="-5.6216486591316658E-3"/>
                  <c:y val="5.5921970729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1-42CE-82D3-C68EAD4A49A5}"/>
                </c:ext>
              </c:extLst>
            </c:dLbl>
            <c:dLbl>
              <c:idx val="10"/>
              <c:layout>
                <c:manualLayout>
                  <c:x val="-1.4054121647828132E-3"/>
                  <c:y val="4.086605553312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1-42CE-82D3-C68EAD4A4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67</c:v>
                </c:pt>
                <c:pt idx="1">
                  <c:v>75</c:v>
                </c:pt>
                <c:pt idx="2">
                  <c:v>78</c:v>
                </c:pt>
                <c:pt idx="3">
                  <c:v>78</c:v>
                </c:pt>
                <c:pt idx="4">
                  <c:v>85</c:v>
                </c:pt>
                <c:pt idx="5">
                  <c:v>76</c:v>
                </c:pt>
                <c:pt idx="6">
                  <c:v>80</c:v>
                </c:pt>
                <c:pt idx="7">
                  <c:v>86</c:v>
                </c:pt>
                <c:pt idx="8">
                  <c:v>92</c:v>
                </c:pt>
                <c:pt idx="9">
                  <c:v>99</c:v>
                </c:pt>
                <c:pt idx="10">
                  <c:v>84</c:v>
                </c:pt>
                <c:pt idx="11">
                  <c:v>103</c:v>
                </c:pt>
                <c:pt idx="12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97789408393407E-2"/>
                  <c:y val="-2.54018184971317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72690573059574E-2"/>
                      <c:h val="5.61155467820648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2.5583370543557013E-2"/>
                  <c:y val="-4.1989236968250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9883323124729275E-2"/>
                  <c:y val="-5.0514881815299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38733048599032E-2"/>
                      <c:h val="5.1813856725946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548797404303333E-2"/>
                  <c:y val="-2.903640787879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8213367018960338E-2"/>
                  <c:y val="-3.801610119200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7.2130842765917545E-3"/>
                  <c:y val="-3.9780894941212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18568925230413E-2"/>
                      <c:h val="4.10596315856503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1.4899305538264561E-2"/>
                  <c:y val="-4.7748759622914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4562974914499E-2"/>
                      <c:h val="7.1171461978479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2.1081182471743745E-2"/>
                  <c:y val="-4.3773845588972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7.0270608239146846E-3"/>
                  <c:y val="-3.44135204489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1-42CE-82D3-C68EAD4A49A5}"/>
                </c:ext>
              </c:extLst>
            </c:dLbl>
            <c:dLbl>
              <c:idx val="10"/>
              <c:layout>
                <c:manualLayout>
                  <c:x val="-1.6864945977394998E-2"/>
                  <c:y val="-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1-42CE-82D3-C68EAD4A49A5}"/>
                </c:ext>
              </c:extLst>
            </c:dLbl>
            <c:dLbl>
              <c:idx val="11"/>
              <c:layout>
                <c:manualLayout>
                  <c:x val="-1.4054121647829165E-2"/>
                  <c:y val="-4.30169005611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1-42CE-82D3-C68EAD4A4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90</c:v>
                </c:pt>
                <c:pt idx="1">
                  <c:v>100</c:v>
                </c:pt>
                <c:pt idx="2">
                  <c:v>105</c:v>
                </c:pt>
                <c:pt idx="3">
                  <c:v>105</c:v>
                </c:pt>
                <c:pt idx="4">
                  <c:v>106</c:v>
                </c:pt>
                <c:pt idx="5">
                  <c:v>95</c:v>
                </c:pt>
                <c:pt idx="6">
                  <c:v>96</c:v>
                </c:pt>
                <c:pt idx="7">
                  <c:v>105</c:v>
                </c:pt>
                <c:pt idx="8">
                  <c:v>112</c:v>
                </c:pt>
                <c:pt idx="9">
                  <c:v>114</c:v>
                </c:pt>
                <c:pt idx="10">
                  <c:v>90</c:v>
                </c:pt>
                <c:pt idx="11">
                  <c:v>104</c:v>
                </c:pt>
                <c:pt idx="12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Services 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- 2010-2021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763899609306487E-3"/>
                  <c:y val="1.316418771897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7-44A1-9265-1B8A74DEC1C3}"/>
                </c:ext>
              </c:extLst>
            </c:dLbl>
            <c:dLbl>
              <c:idx val="1"/>
              <c:layout>
                <c:manualLayout>
                  <c:x val="-2.0489138764532046E-3"/>
                  <c:y val="-2.8873824317622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4A1-9265-1B8A74DEC1C3}"/>
                </c:ext>
              </c:extLst>
            </c:dLbl>
            <c:dLbl>
              <c:idx val="2"/>
              <c:layout>
                <c:manualLayout>
                  <c:x val="5.0497455042026289E-3"/>
                  <c:y val="-4.440902230375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7-44A1-9265-1B8A74DEC1C3}"/>
                </c:ext>
              </c:extLst>
            </c:dLbl>
            <c:dLbl>
              <c:idx val="3"/>
              <c:layout>
                <c:manualLayout>
                  <c:x val="-1.1529248895727824E-2"/>
                  <c:y val="-5.7950878086718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4A1-9265-1B8A74DEC1C3}"/>
                </c:ext>
              </c:extLst>
            </c:dLbl>
            <c:dLbl>
              <c:idx val="4"/>
              <c:layout>
                <c:manualLayout>
                  <c:x val="-6.8840850351823352E-3"/>
                  <c:y val="-1.069427245211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C7-44A1-9265-1B8A74DEC1C3}"/>
                </c:ext>
              </c:extLst>
            </c:dLbl>
            <c:dLbl>
              <c:idx val="5"/>
              <c:layout>
                <c:manualLayout>
                  <c:x val="3.3338147146652623E-3"/>
                  <c:y val="6.711652634802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4A1-9265-1B8A74DEC1C3}"/>
                </c:ext>
              </c:extLst>
            </c:dLbl>
            <c:dLbl>
              <c:idx val="6"/>
              <c:layout>
                <c:manualLayout>
                  <c:x val="-4.3121807736295984E-3"/>
                  <c:y val="1.7130549180171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E0C-A61C-6E8E17DD531A}"/>
                </c:ext>
              </c:extLst>
            </c:dLbl>
            <c:dLbl>
              <c:idx val="7"/>
              <c:layout>
                <c:manualLayout>
                  <c:x val="4.0732607056165031E-3"/>
                  <c:y val="1.3662099875081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E-4E0C-A61C-6E8E17DD5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Sheet1!$D$2:$D$14</c:f>
              <c:numCache>
                <c:formatCode>#,##0</c:formatCode>
                <c:ptCount val="13"/>
                <c:pt idx="0">
                  <c:v>2327</c:v>
                </c:pt>
                <c:pt idx="1">
                  <c:v>2994</c:v>
                </c:pt>
                <c:pt idx="2">
                  <c:v>2568</c:v>
                </c:pt>
                <c:pt idx="3">
                  <c:v>3600</c:v>
                </c:pt>
                <c:pt idx="4">
                  <c:v>3499</c:v>
                </c:pt>
                <c:pt idx="5">
                  <c:v>4064</c:v>
                </c:pt>
                <c:pt idx="6">
                  <c:v>5438</c:v>
                </c:pt>
                <c:pt idx="7">
                  <c:v>5768</c:v>
                </c:pt>
                <c:pt idx="8">
                  <c:v>4338</c:v>
                </c:pt>
                <c:pt idx="9">
                  <c:v>7316</c:v>
                </c:pt>
                <c:pt idx="10">
                  <c:v>3579</c:v>
                </c:pt>
                <c:pt idx="11">
                  <c:v>3761</c:v>
                </c:pt>
                <c:pt idx="12">
                  <c:v>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10"/>
              <c:layout>
                <c:manualLayout>
                  <c:x val="-1.264870948304635E-2"/>
                  <c:y val="-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7-4DE9-B961-5B9B50E5148E}"/>
                </c:ext>
              </c:extLst>
            </c:dLbl>
            <c:dLbl>
              <c:idx val="11"/>
              <c:layout>
                <c:manualLayout>
                  <c:x val="0"/>
                  <c:y val="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7-4DE9-B961-5B9B50E5148E}"/>
                </c:ext>
              </c:extLst>
            </c:dLbl>
            <c:dLbl>
              <c:idx val="12"/>
              <c:layout>
                <c:manualLayout>
                  <c:x val="0"/>
                  <c:y val="-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0-4762-90FD-2E724007D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10508</c:v>
                </c:pt>
                <c:pt idx="1">
                  <c:v>11096</c:v>
                </c:pt>
                <c:pt idx="2">
                  <c:v>12287</c:v>
                </c:pt>
                <c:pt idx="3">
                  <c:v>13400</c:v>
                </c:pt>
                <c:pt idx="4">
                  <c:v>12465</c:v>
                </c:pt>
                <c:pt idx="5">
                  <c:v>14591</c:v>
                </c:pt>
                <c:pt idx="6">
                  <c:v>15529</c:v>
                </c:pt>
                <c:pt idx="7">
                  <c:v>17048</c:v>
                </c:pt>
                <c:pt idx="8">
                  <c:v>19370</c:v>
                </c:pt>
                <c:pt idx="9">
                  <c:v>21657</c:v>
                </c:pt>
                <c:pt idx="10">
                  <c:v>15998</c:v>
                </c:pt>
                <c:pt idx="11">
                  <c:v>17449</c:v>
                </c:pt>
                <c:pt idx="12">
                  <c:v>23855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10"/>
              <c:layout>
                <c:manualLayout>
                  <c:x val="-4.2162364943487494E-3"/>
                  <c:y val="5.16202806734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7-4DE9-B961-5B9B50E5148E}"/>
                </c:ext>
              </c:extLst>
            </c:dLbl>
            <c:dLbl>
              <c:idx val="11"/>
              <c:layout>
                <c:manualLayout>
                  <c:x val="-2.8108243295660389E-3"/>
                  <c:y val="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E7-4DE9-B961-5B9B50E5148E}"/>
                </c:ext>
              </c:extLst>
            </c:dLbl>
            <c:dLbl>
              <c:idx val="12"/>
              <c:layout>
                <c:manualLayout>
                  <c:x val="-1.4054121647829165E-3"/>
                  <c:y val="-2.581014033671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0-4762-90FD-2E724007D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8181</c:v>
                </c:pt>
                <c:pt idx="1">
                  <c:v>8100</c:v>
                </c:pt>
                <c:pt idx="2">
                  <c:v>9697</c:v>
                </c:pt>
                <c:pt idx="3">
                  <c:v>9767</c:v>
                </c:pt>
                <c:pt idx="4">
                  <c:v>8966</c:v>
                </c:pt>
                <c:pt idx="5">
                  <c:v>10527</c:v>
                </c:pt>
                <c:pt idx="6">
                  <c:v>10091</c:v>
                </c:pt>
                <c:pt idx="7">
                  <c:v>11280</c:v>
                </c:pt>
                <c:pt idx="8">
                  <c:v>15032</c:v>
                </c:pt>
                <c:pt idx="9">
                  <c:v>14340</c:v>
                </c:pt>
                <c:pt idx="10">
                  <c:v>12418</c:v>
                </c:pt>
                <c:pt idx="11">
                  <c:v>13687</c:v>
                </c:pt>
                <c:pt idx="12">
                  <c:v>17576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2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u="sng" dirty="0">
                <a:solidFill>
                  <a:schemeClr val="tx1"/>
                </a:solidFill>
              </a:rPr>
              <a:t>Trade in Goods (€ Mio)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32197</c:v>
                </c:pt>
                <c:pt idx="1">
                  <c:v>35214</c:v>
                </c:pt>
                <c:pt idx="2">
                  <c:v>38323</c:v>
                </c:pt>
                <c:pt idx="3">
                  <c:v>33490</c:v>
                </c:pt>
                <c:pt idx="4">
                  <c:v>37291</c:v>
                </c:pt>
                <c:pt idx="5">
                  <c:v>47373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4-4C67-89B3-B02EFD3861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885382540722569"/>
                  <c:y val="-2.495661086866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8-4276-AE78-259BC3CEA94C}"/>
                </c:ext>
              </c:extLst>
            </c:dLbl>
            <c:dLbl>
              <c:idx val="1"/>
              <c:layout>
                <c:manualLayout>
                  <c:x val="-7.8616651682996322E-2"/>
                  <c:y val="-4.991322173732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8-4276-AE78-259BC3CEA94C}"/>
                </c:ext>
              </c:extLst>
            </c:dLbl>
            <c:dLbl>
              <c:idx val="2"/>
              <c:layout>
                <c:manualLayout>
                  <c:x val="-9.373523854511101E-2"/>
                  <c:y val="-6.48871882585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8-4276-AE78-259BC3CEA94C}"/>
                </c:ext>
              </c:extLst>
            </c:dLbl>
            <c:dLbl>
              <c:idx val="3"/>
              <c:layout>
                <c:manualLayout>
                  <c:x val="-9.0711521172688131E-2"/>
                  <c:y val="-6.23915271716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8-4276-AE78-259BC3CEA94C}"/>
                </c:ext>
              </c:extLst>
            </c:dLbl>
            <c:dLbl>
              <c:idx val="4"/>
              <c:layout>
                <c:manualLayout>
                  <c:x val="-9.0711521172688186E-2"/>
                  <c:y val="-6.488718825852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8-4276-AE78-259BC3CEA94C}"/>
                </c:ext>
              </c:extLst>
            </c:dLbl>
            <c:dLbl>
              <c:idx val="5"/>
              <c:layout>
                <c:manualLayout>
                  <c:x val="-9.0711521172688075E-2"/>
                  <c:y val="-8.984379912718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F8-4276-AE78-259BC3CEA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18173</c:v>
                </c:pt>
                <c:pt idx="1">
                  <c:v>19658</c:v>
                </c:pt>
                <c:pt idx="2">
                  <c:v>20998</c:v>
                </c:pt>
                <c:pt idx="3">
                  <c:v>20444</c:v>
                </c:pt>
                <c:pt idx="4">
                  <c:v>23655</c:v>
                </c:pt>
                <c:pt idx="5">
                  <c:v>29644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4-4C67-89B3-B02EFD3861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94869489691743E-2"/>
                  <c:y val="-0.10731342673525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8-4276-AE78-259BC3CEA94C}"/>
                </c:ext>
              </c:extLst>
            </c:dLbl>
            <c:dLbl>
              <c:idx val="1"/>
              <c:layout>
                <c:manualLayout>
                  <c:x val="1.2094869489691688E-2"/>
                  <c:y val="-2.994793304239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F8-4276-AE78-259BC3CEA94C}"/>
                </c:ext>
              </c:extLst>
            </c:dLbl>
            <c:dLbl>
              <c:idx val="2"/>
              <c:layout>
                <c:manualLayout>
                  <c:x val="1.2094869489691688E-2"/>
                  <c:y val="-3.993057738986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8-4276-AE78-259BC3CEA94C}"/>
                </c:ext>
              </c:extLst>
            </c:dLbl>
            <c:dLbl>
              <c:idx val="3"/>
              <c:layout>
                <c:manualLayout>
                  <c:x val="1.2094869489691632E-2"/>
                  <c:y val="-6.48871882585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F8-4276-AE78-259BC3CEA94C}"/>
                </c:ext>
              </c:extLst>
            </c:dLbl>
            <c:dLbl>
              <c:idx val="4"/>
              <c:layout>
                <c:manualLayout>
                  <c:x val="1.2094869489691632E-2"/>
                  <c:y val="-7.2374171519122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F8-4276-AE78-259BC3CEA94C}"/>
                </c:ext>
              </c:extLst>
            </c:dLbl>
            <c:dLbl>
              <c:idx val="5"/>
              <c:layout>
                <c:manualLayout>
                  <c:x val="8.6833067944595971E-3"/>
                  <c:y val="-0.21213119238363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F8-4276-AE78-259BC3CEA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14023</c:v>
                </c:pt>
                <c:pt idx="1">
                  <c:v>15555</c:v>
                </c:pt>
                <c:pt idx="2">
                  <c:v>17326</c:v>
                </c:pt>
                <c:pt idx="3">
                  <c:v>13048</c:v>
                </c:pt>
                <c:pt idx="4">
                  <c:v>13636</c:v>
                </c:pt>
                <c:pt idx="5">
                  <c:v>17728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4-4C67-89B3-B02EFD38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48480"/>
        <c:axId val="341848808"/>
      </c:barChart>
      <c:catAx>
        <c:axId val="341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808"/>
        <c:crosses val="autoZero"/>
        <c:auto val="1"/>
        <c:lblAlgn val="ctr"/>
        <c:lblOffset val="100"/>
        <c:noMultiLvlLbl val="0"/>
      </c:catAx>
      <c:valAx>
        <c:axId val="341848808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u="sng" dirty="0">
                <a:solidFill>
                  <a:schemeClr val="tx1"/>
                </a:solidFill>
              </a:rPr>
              <a:t>Trade in Services (€ Mio)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23243979002921"/>
          <c:y val="0.10814387270006162"/>
          <c:w val="0.90394739597786311"/>
          <c:h val="0.72168505464515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2865970304846699E-2"/>
                  <c:y val="-3.49392552161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17048</c:v>
                </c:pt>
                <c:pt idx="1">
                  <c:v>19322</c:v>
                </c:pt>
                <c:pt idx="2">
                  <c:v>21651</c:v>
                </c:pt>
                <c:pt idx="3">
                  <c:v>15998</c:v>
                </c:pt>
                <c:pt idx="4">
                  <c:v>17449</c:v>
                </c:pt>
                <c:pt idx="5" formatCode="General">
                  <c:v>23855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9-48FD-AFC0-AC47AE754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386503316015837E-2"/>
                  <c:y val="-3.94974721114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C-4F32-B573-C78FF59E5310}"/>
                </c:ext>
              </c:extLst>
            </c:dLbl>
            <c:dLbl>
              <c:idx val="1"/>
              <c:layout>
                <c:manualLayout>
                  <c:x val="4.5907261385947869E-2"/>
                  <c:y val="-2.650804742620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C-4F32-B573-C78FF59E5310}"/>
                </c:ext>
              </c:extLst>
            </c:dLbl>
            <c:dLbl>
              <c:idx val="2"/>
              <c:layout>
                <c:manualLayout>
                  <c:x val="5.7340246538371172E-2"/>
                  <c:y val="-1.365696489882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EC-4F32-B573-C78FF59E5310}"/>
                </c:ext>
              </c:extLst>
            </c:dLbl>
            <c:dLbl>
              <c:idx val="3"/>
              <c:layout>
                <c:manualLayout>
                  <c:x val="4.546907197469259E-2"/>
                  <c:y val="-5.95342899903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C-4F32-B573-C78FF59E5310}"/>
                </c:ext>
              </c:extLst>
            </c:dLbl>
            <c:dLbl>
              <c:idx val="4"/>
              <c:layout>
                <c:manualLayout>
                  <c:x val="3.7157201745375505E-2"/>
                  <c:y val="-1.373497887137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EC-4F32-B573-C78FF59E5310}"/>
                </c:ext>
              </c:extLst>
            </c:dLbl>
            <c:dLbl>
              <c:idx val="5"/>
              <c:layout>
                <c:manualLayout>
                  <c:x val="8.1297976901769046E-3"/>
                  <c:y val="-0.2096355312967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11280</c:v>
                </c:pt>
                <c:pt idx="1">
                  <c:v>15017</c:v>
                </c:pt>
                <c:pt idx="2">
                  <c:v>14334</c:v>
                </c:pt>
                <c:pt idx="3">
                  <c:v>12418</c:v>
                </c:pt>
                <c:pt idx="4">
                  <c:v>13687</c:v>
                </c:pt>
                <c:pt idx="5" formatCode="General">
                  <c:v>17576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9-48FD-AFC0-AC47AE754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49477728634947E-2"/>
                  <c:y val="2.495661086866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6-408D-BF83-C28C51BCBBCE}"/>
                </c:ext>
              </c:extLst>
            </c:dLbl>
            <c:dLbl>
              <c:idx val="1"/>
              <c:layout>
                <c:manualLayout>
                  <c:x val="2.000772401674077E-2"/>
                  <c:y val="-7.4869832605988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6-408D-BF83-C28C51BCBBCE}"/>
                </c:ext>
              </c:extLst>
            </c:dLbl>
            <c:dLbl>
              <c:idx val="2"/>
              <c:layout>
                <c:manualLayout>
                  <c:x val="3.715720174537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6-408D-BF83-C28C51BCBBCE}"/>
                </c:ext>
              </c:extLst>
            </c:dLbl>
            <c:dLbl>
              <c:idx val="3"/>
              <c:layout>
                <c:manualLayout>
                  <c:x val="3.6981880969120931E-2"/>
                  <c:y val="-1.906331354621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EC-4F32-B573-C78FF59E5310}"/>
                </c:ext>
              </c:extLst>
            </c:dLbl>
            <c:dLbl>
              <c:idx val="4"/>
              <c:layout>
                <c:manualLayout>
                  <c:x val="3.715720174537572E-2"/>
                  <c:y val="-2.994793304239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6-408D-BF83-C28C51BCBBCE}"/>
                </c:ext>
              </c:extLst>
            </c:dLbl>
            <c:dLbl>
              <c:idx val="5"/>
              <c:layout>
                <c:manualLayout>
                  <c:x val="-1.0480115322534847E-16"/>
                  <c:y val="-0.3518882132481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36-408D-BF83-C28C51BCB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5768</c:v>
                </c:pt>
                <c:pt idx="1">
                  <c:v>4305</c:v>
                </c:pt>
                <c:pt idx="2">
                  <c:v>7317</c:v>
                </c:pt>
                <c:pt idx="3">
                  <c:v>3579</c:v>
                </c:pt>
                <c:pt idx="4">
                  <c:v>3761</c:v>
                </c:pt>
                <c:pt idx="5" formatCode="General">
                  <c:v>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9-48FD-AFC0-AC47AE754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4856"/>
        <c:axId val="527476824"/>
      </c:barChart>
      <c:catAx>
        <c:axId val="52747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6824"/>
        <c:crosses val="autoZero"/>
        <c:auto val="1"/>
        <c:lblAlgn val="ctr"/>
        <c:lblOffset val="100"/>
        <c:noMultiLvlLbl val="0"/>
      </c:catAx>
      <c:valAx>
        <c:axId val="52747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4107616160563"/>
          <c:y val="1.7359208796999009E-2"/>
          <c:w val="0.8533589238383944"/>
          <c:h val="0.59052670025716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Manufacturing services on physical input …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&amp; services + Not allocated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276</c:v>
                </c:pt>
                <c:pt idx="1">
                  <c:v>782</c:v>
                </c:pt>
                <c:pt idx="2">
                  <c:v>6039</c:v>
                </c:pt>
                <c:pt idx="3">
                  <c:v>4104</c:v>
                </c:pt>
                <c:pt idx="4">
                  <c:v>132</c:v>
                </c:pt>
                <c:pt idx="5">
                  <c:v>155</c:v>
                </c:pt>
                <c:pt idx="6">
                  <c:v>934</c:v>
                </c:pt>
                <c:pt idx="7">
                  <c:v>1318</c:v>
                </c:pt>
                <c:pt idx="8">
                  <c:v>2716</c:v>
                </c:pt>
                <c:pt idx="9">
                  <c:v>4625</c:v>
                </c:pt>
                <c:pt idx="10">
                  <c:v>1466</c:v>
                </c:pt>
                <c:pt idx="11">
                  <c:v>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Manufacturing services on physical input …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&amp; services + Not allocated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555</c:v>
                </c:pt>
                <c:pt idx="1">
                  <c:v>580</c:v>
                </c:pt>
                <c:pt idx="2">
                  <c:v>4273</c:v>
                </c:pt>
                <c:pt idx="3">
                  <c:v>2515</c:v>
                </c:pt>
                <c:pt idx="4">
                  <c:v>28</c:v>
                </c:pt>
                <c:pt idx="5">
                  <c:v>199</c:v>
                </c:pt>
                <c:pt idx="6">
                  <c:v>458</c:v>
                </c:pt>
                <c:pt idx="7">
                  <c:v>936</c:v>
                </c:pt>
                <c:pt idx="8">
                  <c:v>2036</c:v>
                </c:pt>
                <c:pt idx="9">
                  <c:v>5546</c:v>
                </c:pt>
                <c:pt idx="10">
                  <c:v>384</c:v>
                </c:pt>
                <c:pt idx="1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  <c:max val="6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Travel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- 2011-2022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9"/>
              <c:layout>
                <c:manualLayout>
                  <c:x val="-2.8108243295659357E-3"/>
                  <c:y val="-4.73185906173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8-49CA-A18D-D917556C3351}"/>
                </c:ext>
              </c:extLst>
            </c:dLbl>
            <c:dLbl>
              <c:idx val="10"/>
              <c:layout>
                <c:manualLayout>
                  <c:x val="0"/>
                  <c:y val="-4.301690056118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68-49CA-A18D-D917556C3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2567.6999999999998</c:v>
                </c:pt>
                <c:pt idx="1">
                  <c:v>2682.2</c:v>
                </c:pt>
                <c:pt idx="2">
                  <c:v>3008</c:v>
                </c:pt>
                <c:pt idx="3">
                  <c:v>3109</c:v>
                </c:pt>
                <c:pt idx="4">
                  <c:v>3577</c:v>
                </c:pt>
                <c:pt idx="5">
                  <c:v>3718</c:v>
                </c:pt>
                <c:pt idx="6">
                  <c:v>4066</c:v>
                </c:pt>
                <c:pt idx="7">
                  <c:v>5060</c:v>
                </c:pt>
                <c:pt idx="8">
                  <c:v>5329</c:v>
                </c:pt>
                <c:pt idx="9">
                  <c:v>1082</c:v>
                </c:pt>
                <c:pt idx="10">
                  <c:v>1307</c:v>
                </c:pt>
                <c:pt idx="11">
                  <c:v>4104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9"/>
              <c:layout>
                <c:manualLayout>
                  <c:x val="-5.6216486591317682E-3"/>
                  <c:y val="4.086605553312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68-49CA-A18D-D917556C3351}"/>
                </c:ext>
              </c:extLst>
            </c:dLbl>
            <c:dLbl>
              <c:idx val="10"/>
              <c:layout>
                <c:manualLayout>
                  <c:x val="-1.1243297318263332E-2"/>
                  <c:y val="4.946943564536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62962741638212E-2"/>
                      <c:h val="4.3210476613709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68-49CA-A18D-D917556C3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1754</c:v>
                </c:pt>
                <c:pt idx="1">
                  <c:v>1897</c:v>
                </c:pt>
                <c:pt idx="2">
                  <c:v>2157</c:v>
                </c:pt>
                <c:pt idx="3">
                  <c:v>2094</c:v>
                </c:pt>
                <c:pt idx="4">
                  <c:v>2146</c:v>
                </c:pt>
                <c:pt idx="5">
                  <c:v>2168</c:v>
                </c:pt>
                <c:pt idx="6">
                  <c:v>2361</c:v>
                </c:pt>
                <c:pt idx="7">
                  <c:v>2987</c:v>
                </c:pt>
                <c:pt idx="8">
                  <c:v>2929</c:v>
                </c:pt>
                <c:pt idx="9">
                  <c:v>814</c:v>
                </c:pt>
                <c:pt idx="10">
                  <c:v>989</c:v>
                </c:pt>
                <c:pt idx="11">
                  <c:v>2515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Transport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- 2011-2022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3254</c:v>
                </c:pt>
                <c:pt idx="1">
                  <c:v>3400</c:v>
                </c:pt>
                <c:pt idx="2">
                  <c:v>3842</c:v>
                </c:pt>
                <c:pt idx="3">
                  <c:v>3211</c:v>
                </c:pt>
                <c:pt idx="4">
                  <c:v>3249</c:v>
                </c:pt>
                <c:pt idx="5">
                  <c:v>3274</c:v>
                </c:pt>
                <c:pt idx="6">
                  <c:v>3568</c:v>
                </c:pt>
                <c:pt idx="7">
                  <c:v>4010</c:v>
                </c:pt>
                <c:pt idx="8">
                  <c:v>4337</c:v>
                </c:pt>
                <c:pt idx="9">
                  <c:v>2768</c:v>
                </c:pt>
                <c:pt idx="10">
                  <c:v>3819</c:v>
                </c:pt>
                <c:pt idx="11">
                  <c:v>6039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2180</c:v>
                </c:pt>
                <c:pt idx="1">
                  <c:v>2579</c:v>
                </c:pt>
                <c:pt idx="2">
                  <c:v>2537</c:v>
                </c:pt>
                <c:pt idx="3">
                  <c:v>2432</c:v>
                </c:pt>
                <c:pt idx="4">
                  <c:v>2430</c:v>
                </c:pt>
                <c:pt idx="5">
                  <c:v>2398</c:v>
                </c:pt>
                <c:pt idx="6">
                  <c:v>2886</c:v>
                </c:pt>
                <c:pt idx="7">
                  <c:v>3026</c:v>
                </c:pt>
                <c:pt idx="8">
                  <c:v>3010</c:v>
                </c:pt>
                <c:pt idx="9">
                  <c:v>2653</c:v>
                </c:pt>
                <c:pt idx="10">
                  <c:v>3225</c:v>
                </c:pt>
                <c:pt idx="11">
                  <c:v>4273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6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Financial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- 2011-2022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1.4458592629111176E-2"/>
                  <c:y val="1.75654602063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3.871521050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2-4493-AF88-AF8F9B9E09D0}"/>
                </c:ext>
              </c:extLst>
            </c:dLbl>
            <c:dLbl>
              <c:idx val="9"/>
              <c:layout>
                <c:manualLayout>
                  <c:x val="1.1243297318263332E-2"/>
                  <c:y val="3.441352044894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B2-4493-AF88-AF8F9B9E0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442</c:v>
                </c:pt>
                <c:pt idx="1">
                  <c:v>506</c:v>
                </c:pt>
                <c:pt idx="2">
                  <c:v>636</c:v>
                </c:pt>
                <c:pt idx="3">
                  <c:v>543</c:v>
                </c:pt>
                <c:pt idx="4">
                  <c:v>1030</c:v>
                </c:pt>
                <c:pt idx="5">
                  <c:v>830</c:v>
                </c:pt>
                <c:pt idx="6">
                  <c:v>895</c:v>
                </c:pt>
                <c:pt idx="7">
                  <c:v>879</c:v>
                </c:pt>
                <c:pt idx="8">
                  <c:v>839</c:v>
                </c:pt>
                <c:pt idx="9">
                  <c:v>847</c:v>
                </c:pt>
                <c:pt idx="10">
                  <c:v>781</c:v>
                </c:pt>
                <c:pt idx="11">
                  <c:v>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1.5402542689394609E-2"/>
                  <c:y val="7.812953032318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6.6676195869835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B2-4493-AF88-AF8F9B9E09D0}"/>
                </c:ext>
              </c:extLst>
            </c:dLbl>
            <c:dLbl>
              <c:idx val="9"/>
              <c:layout>
                <c:manualLayout>
                  <c:x val="-5.6216486591317682E-3"/>
                  <c:y val="6.237450581371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B2-4493-AF88-AF8F9B9E09D0}"/>
                </c:ext>
              </c:extLst>
            </c:dLbl>
            <c:dLbl>
              <c:idx val="10"/>
              <c:layout>
                <c:manualLayout>
                  <c:x val="-1.1243297318263332E-2"/>
                  <c:y val="5.162028067342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B2-4493-AF88-AF8F9B9E0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157</c:v>
                </c:pt>
                <c:pt idx="1">
                  <c:v>184</c:v>
                </c:pt>
                <c:pt idx="2">
                  <c:v>290</c:v>
                </c:pt>
                <c:pt idx="3">
                  <c:v>125</c:v>
                </c:pt>
                <c:pt idx="4">
                  <c:v>490</c:v>
                </c:pt>
                <c:pt idx="5">
                  <c:v>276</c:v>
                </c:pt>
                <c:pt idx="6">
                  <c:v>332</c:v>
                </c:pt>
                <c:pt idx="7">
                  <c:v>344</c:v>
                </c:pt>
                <c:pt idx="8">
                  <c:v>420</c:v>
                </c:pt>
                <c:pt idx="9">
                  <c:v>363</c:v>
                </c:pt>
                <c:pt idx="10">
                  <c:v>245</c:v>
                </c:pt>
                <c:pt idx="11">
                  <c:v>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  <c:minorUnit val="1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Charges for use of Intellectual Property 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 - Mio € - 2011-2021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491106894874617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5899330968645757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10"/>
              <c:layout>
                <c:manualLayout>
                  <c:x val="-1.030623681654755E-16"/>
                  <c:y val="-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A9-49D6-8D22-6B05CD587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859</c:v>
                </c:pt>
                <c:pt idx="1">
                  <c:v>775</c:v>
                </c:pt>
                <c:pt idx="2">
                  <c:v>670</c:v>
                </c:pt>
                <c:pt idx="3">
                  <c:v>603</c:v>
                </c:pt>
                <c:pt idx="4">
                  <c:v>770</c:v>
                </c:pt>
                <c:pt idx="5">
                  <c:v>1222</c:v>
                </c:pt>
                <c:pt idx="6">
                  <c:v>1759</c:v>
                </c:pt>
                <c:pt idx="7">
                  <c:v>1966</c:v>
                </c:pt>
                <c:pt idx="8">
                  <c:v>2134</c:v>
                </c:pt>
                <c:pt idx="9">
                  <c:v>1850</c:v>
                </c:pt>
                <c:pt idx="10">
                  <c:v>1341</c:v>
                </c:pt>
                <c:pt idx="11">
                  <c:v>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9"/>
              <c:layout>
                <c:manualLayout>
                  <c:x val="2.8108243295657297E-3"/>
                  <c:y val="4.516774558924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A9-49D6-8D22-6B05CD5875E1}"/>
                </c:ext>
              </c:extLst>
            </c:dLbl>
            <c:dLbl>
              <c:idx val="10"/>
              <c:layout>
                <c:manualLayout>
                  <c:x val="-1.030623681654755E-16"/>
                  <c:y val="4.731859061730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A9-49D6-8D22-6B05CD587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218</c:v>
                </c:pt>
                <c:pt idx="1">
                  <c:v>301</c:v>
                </c:pt>
                <c:pt idx="2">
                  <c:v>238</c:v>
                </c:pt>
                <c:pt idx="3">
                  <c:v>218</c:v>
                </c:pt>
                <c:pt idx="4">
                  <c:v>309</c:v>
                </c:pt>
                <c:pt idx="5">
                  <c:v>239</c:v>
                </c:pt>
                <c:pt idx="6">
                  <c:v>303</c:v>
                </c:pt>
                <c:pt idx="7">
                  <c:v>291</c:v>
                </c:pt>
                <c:pt idx="8">
                  <c:v>406</c:v>
                </c:pt>
                <c:pt idx="9">
                  <c:v>932</c:v>
                </c:pt>
                <c:pt idx="10">
                  <c:v>944</c:v>
                </c:pt>
                <c:pt idx="11">
                  <c:v>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2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10083114610671E-2"/>
          <c:y val="6.9729991900822519E-2"/>
          <c:w val="0.908628280839895"/>
          <c:h val="0.76887320722319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 formatCode="General">
                  <c:v>2287</c:v>
                </c:pt>
                <c:pt idx="1">
                  <c:v>1009</c:v>
                </c:pt>
                <c:pt idx="2">
                  <c:v>762</c:v>
                </c:pt>
                <c:pt idx="3">
                  <c:v>375</c:v>
                </c:pt>
                <c:pt idx="4">
                  <c:v>226</c:v>
                </c:pt>
                <c:pt idx="5">
                  <c:v>180</c:v>
                </c:pt>
                <c:pt idx="6">
                  <c:v>164</c:v>
                </c:pt>
                <c:pt idx="7">
                  <c:v>183</c:v>
                </c:pt>
                <c:pt idx="8">
                  <c:v>70</c:v>
                </c:pt>
                <c:pt idx="9">
                  <c:v>119</c:v>
                </c:pt>
                <c:pt idx="10">
                  <c:v>86</c:v>
                </c:pt>
                <c:pt idx="11">
                  <c:v>86</c:v>
                </c:pt>
                <c:pt idx="12">
                  <c:v>44</c:v>
                </c:pt>
                <c:pt idx="13">
                  <c:v>43</c:v>
                </c:pt>
                <c:pt idx="14">
                  <c:v>104</c:v>
                </c:pt>
                <c:pt idx="15">
                  <c:v>45</c:v>
                </c:pt>
                <c:pt idx="16">
                  <c:v>57</c:v>
                </c:pt>
                <c:pt idx="17">
                  <c:v>64</c:v>
                </c:pt>
                <c:pt idx="1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5-4576-9874-098086510F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2526</c:v>
                </c:pt>
                <c:pt idx="1">
                  <c:v>1089</c:v>
                </c:pt>
                <c:pt idx="2">
                  <c:v>808</c:v>
                </c:pt>
                <c:pt idx="3">
                  <c:v>409</c:v>
                </c:pt>
                <c:pt idx="4">
                  <c:v>265</c:v>
                </c:pt>
                <c:pt idx="5">
                  <c:v>204</c:v>
                </c:pt>
                <c:pt idx="6">
                  <c:v>184</c:v>
                </c:pt>
                <c:pt idx="7">
                  <c:v>187</c:v>
                </c:pt>
                <c:pt idx="8">
                  <c:v>71</c:v>
                </c:pt>
                <c:pt idx="9">
                  <c:v>123</c:v>
                </c:pt>
                <c:pt idx="10">
                  <c:v>95</c:v>
                </c:pt>
                <c:pt idx="11">
                  <c:v>92</c:v>
                </c:pt>
                <c:pt idx="12">
                  <c:v>50</c:v>
                </c:pt>
                <c:pt idx="13">
                  <c:v>48</c:v>
                </c:pt>
                <c:pt idx="14">
                  <c:v>114</c:v>
                </c:pt>
                <c:pt idx="15">
                  <c:v>50</c:v>
                </c:pt>
                <c:pt idx="16">
                  <c:v>64</c:v>
                </c:pt>
                <c:pt idx="17">
                  <c:v>68</c:v>
                </c:pt>
                <c:pt idx="1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5-4576-9874-098086510F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2182</c:v>
                </c:pt>
                <c:pt idx="1">
                  <c:v>1123</c:v>
                </c:pt>
                <c:pt idx="2">
                  <c:v>853</c:v>
                </c:pt>
                <c:pt idx="3">
                  <c:v>416</c:v>
                </c:pt>
                <c:pt idx="4">
                  <c:v>282</c:v>
                </c:pt>
                <c:pt idx="5">
                  <c:v>214</c:v>
                </c:pt>
                <c:pt idx="6">
                  <c:v>205</c:v>
                </c:pt>
                <c:pt idx="7">
                  <c:v>201</c:v>
                </c:pt>
                <c:pt idx="8">
                  <c:v>72</c:v>
                </c:pt>
                <c:pt idx="9">
                  <c:v>120</c:v>
                </c:pt>
                <c:pt idx="10">
                  <c:v>101</c:v>
                </c:pt>
                <c:pt idx="11">
                  <c:v>99</c:v>
                </c:pt>
                <c:pt idx="12">
                  <c:v>55</c:v>
                </c:pt>
                <c:pt idx="13">
                  <c:v>64</c:v>
                </c:pt>
                <c:pt idx="14">
                  <c:v>101</c:v>
                </c:pt>
                <c:pt idx="15">
                  <c:v>51</c:v>
                </c:pt>
                <c:pt idx="16">
                  <c:v>62</c:v>
                </c:pt>
                <c:pt idx="17">
                  <c:v>69</c:v>
                </c:pt>
                <c:pt idx="1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5-4576-9874-098086510F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1920</c:v>
                </c:pt>
                <c:pt idx="1">
                  <c:v>983</c:v>
                </c:pt>
                <c:pt idx="2">
                  <c:v>684</c:v>
                </c:pt>
                <c:pt idx="3">
                  <c:v>339</c:v>
                </c:pt>
                <c:pt idx="4">
                  <c:v>278</c:v>
                </c:pt>
                <c:pt idx="5">
                  <c:v>203</c:v>
                </c:pt>
                <c:pt idx="6">
                  <c:v>187</c:v>
                </c:pt>
                <c:pt idx="7">
                  <c:v>156</c:v>
                </c:pt>
                <c:pt idx="8">
                  <c:v>61</c:v>
                </c:pt>
                <c:pt idx="9">
                  <c:v>113</c:v>
                </c:pt>
                <c:pt idx="10">
                  <c:v>86</c:v>
                </c:pt>
                <c:pt idx="11">
                  <c:v>84</c:v>
                </c:pt>
                <c:pt idx="12">
                  <c:v>53</c:v>
                </c:pt>
                <c:pt idx="13">
                  <c:v>35</c:v>
                </c:pt>
                <c:pt idx="14">
                  <c:v>64</c:v>
                </c:pt>
                <c:pt idx="15">
                  <c:v>41</c:v>
                </c:pt>
                <c:pt idx="16">
                  <c:v>47</c:v>
                </c:pt>
                <c:pt idx="17">
                  <c:v>48</c:v>
                </c:pt>
                <c:pt idx="1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9-4D71-BBED-07CB26AD73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2370</c:v>
                </c:pt>
                <c:pt idx="1">
                  <c:v>1232</c:v>
                </c:pt>
                <c:pt idx="2">
                  <c:v>772</c:v>
                </c:pt>
                <c:pt idx="3">
                  <c:v>415</c:v>
                </c:pt>
                <c:pt idx="4">
                  <c:v>391</c:v>
                </c:pt>
                <c:pt idx="5">
                  <c:v>240</c:v>
                </c:pt>
                <c:pt idx="6">
                  <c:v>230</c:v>
                </c:pt>
                <c:pt idx="7">
                  <c:v>164</c:v>
                </c:pt>
                <c:pt idx="8">
                  <c:v>101</c:v>
                </c:pt>
                <c:pt idx="9">
                  <c:v>133</c:v>
                </c:pt>
                <c:pt idx="10">
                  <c:v>122</c:v>
                </c:pt>
                <c:pt idx="11">
                  <c:v>103</c:v>
                </c:pt>
                <c:pt idx="12">
                  <c:v>72</c:v>
                </c:pt>
                <c:pt idx="13">
                  <c:v>58</c:v>
                </c:pt>
                <c:pt idx="14">
                  <c:v>77</c:v>
                </c:pt>
                <c:pt idx="15">
                  <c:v>52</c:v>
                </c:pt>
                <c:pt idx="16">
                  <c:v>56</c:v>
                </c:pt>
                <c:pt idx="17">
                  <c:v>45</c:v>
                </c:pt>
                <c:pt idx="1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1-409D-BC82-02836B0BC35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055500874890638E-2"/>
                  <c:y val="-9.26822347774799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138888888888885E-2"/>
                      <c:h val="3.353269657947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EB-4218-9A05-6768A38EE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EU (Intra&amp;Extra)(27 from 2019)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India</c:v>
                </c:pt>
                <c:pt idx="6">
                  <c:v>Singapore</c:v>
                </c:pt>
                <c:pt idx="7">
                  <c:v>Japan</c:v>
                </c:pt>
                <c:pt idx="8">
                  <c:v>UAE</c:v>
                </c:pt>
                <c:pt idx="9">
                  <c:v>Switzerland</c:v>
                </c:pt>
                <c:pt idx="10">
                  <c:v>South Korea</c:v>
                </c:pt>
                <c:pt idx="11">
                  <c:v>Canada</c:v>
                </c:pt>
                <c:pt idx="12">
                  <c:v>Israel</c:v>
                </c:pt>
                <c:pt idx="13">
                  <c:v>Turkey</c:v>
                </c:pt>
                <c:pt idx="14">
                  <c:v>Hong-Kong</c:v>
                </c:pt>
                <c:pt idx="15">
                  <c:v>Taiwan</c:v>
                </c:pt>
                <c:pt idx="16">
                  <c:v>Russia</c:v>
                </c:pt>
                <c:pt idx="17">
                  <c:v>Australia</c:v>
                </c:pt>
                <c:pt idx="18">
                  <c:v>Norway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2568</c:v>
                </c:pt>
                <c:pt idx="1">
                  <c:v>1325</c:v>
                </c:pt>
                <c:pt idx="2">
                  <c:v>897</c:v>
                </c:pt>
                <c:pt idx="3">
                  <c:v>487</c:v>
                </c:pt>
                <c:pt idx="4">
                  <c:v>422</c:v>
                </c:pt>
                <c:pt idx="5">
                  <c:v>313</c:v>
                </c:pt>
                <c:pt idx="6">
                  <c:v>291</c:v>
                </c:pt>
                <c:pt idx="7">
                  <c:v>163</c:v>
                </c:pt>
                <c:pt idx="8">
                  <c:v>154</c:v>
                </c:pt>
                <c:pt idx="9">
                  <c:v>151</c:v>
                </c:pt>
                <c:pt idx="10">
                  <c:v>129</c:v>
                </c:pt>
                <c:pt idx="11">
                  <c:v>122</c:v>
                </c:pt>
                <c:pt idx="12">
                  <c:v>93</c:v>
                </c:pt>
                <c:pt idx="13">
                  <c:v>90</c:v>
                </c:pt>
                <c:pt idx="14">
                  <c:v>84</c:v>
                </c:pt>
                <c:pt idx="15">
                  <c:v>58</c:v>
                </c:pt>
                <c:pt idx="16">
                  <c:v>51</c:v>
                </c:pt>
                <c:pt idx="17">
                  <c:v>50</c:v>
                </c:pt>
                <c:pt idx="1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B-4218-9A05-6768A38EE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674464"/>
        <c:axId val="646671840"/>
      </c:barChart>
      <c:catAx>
        <c:axId val="6466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1840"/>
        <c:crosses val="autoZero"/>
        <c:auto val="1"/>
        <c:lblAlgn val="ctr"/>
        <c:lblOffset val="100"/>
        <c:noMultiLvlLbl val="0"/>
      </c:catAx>
      <c:valAx>
        <c:axId val="646671840"/>
        <c:scaling>
          <c:orientation val="minMax"/>
          <c:max val="2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4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1438112423447067"/>
          <c:y val="0.15429524238638637"/>
          <c:w val="0.38561887576552933"/>
          <c:h val="0.1211081729881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6675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Telecommunication + IT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- 2010-2022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5.61429827580133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9.6653556108941829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9"/>
              <c:layout>
                <c:manualLayout>
                  <c:x val="-1.2648709483046453E-2"/>
                  <c:y val="5.592197072953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7-4941-8FC6-18D0ADCF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1033</c:v>
                </c:pt>
                <c:pt idx="1">
                  <c:v>1196</c:v>
                </c:pt>
                <c:pt idx="2">
                  <c:v>1394</c:v>
                </c:pt>
                <c:pt idx="3">
                  <c:v>1260</c:v>
                </c:pt>
                <c:pt idx="4">
                  <c:v>1555</c:v>
                </c:pt>
                <c:pt idx="5">
                  <c:v>1599</c:v>
                </c:pt>
                <c:pt idx="6">
                  <c:v>1621</c:v>
                </c:pt>
                <c:pt idx="7">
                  <c:v>2103</c:v>
                </c:pt>
                <c:pt idx="8">
                  <c:v>2193</c:v>
                </c:pt>
                <c:pt idx="9">
                  <c:v>2568</c:v>
                </c:pt>
                <c:pt idx="10">
                  <c:v>2879</c:v>
                </c:pt>
                <c:pt idx="11">
                  <c:v>2716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2.796098536476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3-41B2-ADF7-C332D5E7B6A6}"/>
                </c:ext>
              </c:extLst>
            </c:dLbl>
            <c:dLbl>
              <c:idx val="9"/>
              <c:layout>
                <c:manualLayout>
                  <c:x val="-2.8108243295659357E-3"/>
                  <c:y val="2.79609853647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3-41B2-ADF7-C332D5E7B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661</c:v>
                </c:pt>
                <c:pt idx="1">
                  <c:v>832</c:v>
                </c:pt>
                <c:pt idx="2">
                  <c:v>766</c:v>
                </c:pt>
                <c:pt idx="3">
                  <c:v>615</c:v>
                </c:pt>
                <c:pt idx="4">
                  <c:v>875</c:v>
                </c:pt>
                <c:pt idx="5">
                  <c:v>832</c:v>
                </c:pt>
                <c:pt idx="6">
                  <c:v>964</c:v>
                </c:pt>
                <c:pt idx="7">
                  <c:v>1614</c:v>
                </c:pt>
                <c:pt idx="8">
                  <c:v>1607</c:v>
                </c:pt>
                <c:pt idx="9">
                  <c:v>1714</c:v>
                </c:pt>
                <c:pt idx="10">
                  <c:v>1951</c:v>
                </c:pt>
                <c:pt idx="11">
                  <c:v>2036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3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Computer Services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- 2010-2021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1426260956266779"/>
          <c:y val="5.61429827580133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9.6653556108941829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9"/>
              <c:layout>
                <c:manualLayout>
                  <c:x val="-1.2648709483046453E-2"/>
                  <c:y val="5.592197072953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7-4941-8FC6-18D0ADCF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1202</c:v>
                </c:pt>
                <c:pt idx="1">
                  <c:v>1048</c:v>
                </c:pt>
                <c:pt idx="2">
                  <c:v>1256</c:v>
                </c:pt>
                <c:pt idx="3">
                  <c:v>1226</c:v>
                </c:pt>
                <c:pt idx="4">
                  <c:v>1091</c:v>
                </c:pt>
                <c:pt idx="5">
                  <c:v>1231</c:v>
                </c:pt>
                <c:pt idx="6">
                  <c:v>1280</c:v>
                </c:pt>
                <c:pt idx="7">
                  <c:v>1675</c:v>
                </c:pt>
                <c:pt idx="8">
                  <c:v>2092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2.9968409319396142E-3"/>
                  <c:y val="5.378088243684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7.1694834268641481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3.1505729329282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2.796098536476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3-41B2-ADF7-C332D5E7B6A6}"/>
                </c:ext>
              </c:extLst>
            </c:dLbl>
            <c:dLbl>
              <c:idx val="9"/>
              <c:layout>
                <c:manualLayout>
                  <c:x val="-2.8108243295659357E-3"/>
                  <c:y val="2.79609853647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3-41B2-ADF7-C332D5E7B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561</c:v>
                </c:pt>
                <c:pt idx="1">
                  <c:v>421</c:v>
                </c:pt>
                <c:pt idx="2">
                  <c:v>572</c:v>
                </c:pt>
                <c:pt idx="3">
                  <c:v>674</c:v>
                </c:pt>
                <c:pt idx="4">
                  <c:v>768</c:v>
                </c:pt>
                <c:pt idx="5">
                  <c:v>1310</c:v>
                </c:pt>
                <c:pt idx="6">
                  <c:v>1340</c:v>
                </c:pt>
                <c:pt idx="7">
                  <c:v>1480</c:v>
                </c:pt>
                <c:pt idx="8">
                  <c:v>1675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3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Evolution of Canada Trade in </a:t>
            </a:r>
            <a:r>
              <a:rPr lang="en-GB" sz="1800" b="1" i="0" baseline="0" dirty="0">
                <a:solidFill>
                  <a:srgbClr val="FF0000"/>
                </a:solidFill>
                <a:effectLst/>
              </a:rPr>
              <a:t>“Other Business Services” </a:t>
            </a:r>
            <a:r>
              <a:rPr lang="en-GB" sz="1800" b="1" i="0" baseline="0" dirty="0">
                <a:solidFill>
                  <a:schemeClr val="tx1"/>
                </a:solidFill>
                <a:effectLst/>
              </a:rPr>
              <a:t>with the EU</a:t>
            </a:r>
          </a:p>
          <a:p>
            <a:pPr>
              <a:defRPr/>
            </a:pPr>
            <a:r>
              <a:rPr lang="en-GB" sz="1800" b="1" i="0" baseline="0" dirty="0">
                <a:solidFill>
                  <a:schemeClr val="tx1"/>
                </a:solidFill>
                <a:effectLst/>
              </a:rPr>
              <a:t>Mio € - 2011-2021</a:t>
            </a:r>
            <a:endParaRPr lang="en-GB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15411617004155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3917614074926"/>
          <c:y val="8.3748485940586551E-2"/>
          <c:w val="0.88150129004663869"/>
          <c:h val="0.80711187916789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788499301997071E-2"/>
                  <c:y val="5.608150584894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3.3944355637888363E-2"/>
                  <c:y val="3.612657536696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6031436967541116E-2"/>
                  <c:y val="5.09833257009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3.761314536222285E-2"/>
                  <c:y val="5.15806509303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7703772314376315E-2"/>
                  <c:y val="3.90739104869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4.1138848635449921E-2"/>
                  <c:y val="5.058499597605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3.9090045421371893E-2"/>
                  <c:y val="4.092600822130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1.138627310699568E-2"/>
                  <c:y val="3.937265778057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8"/>
              <c:layout>
                <c:manualLayout>
                  <c:x val="-2.8108243295658329E-3"/>
                  <c:y val="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A-42DE-9938-8ED4D968ADB2}"/>
                </c:ext>
              </c:extLst>
            </c:dLbl>
            <c:dLbl>
              <c:idx val="9"/>
              <c:layout>
                <c:manualLayout>
                  <c:x val="-2.8108243295659357E-3"/>
                  <c:y val="4.30169005611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8A-42DE-9938-8ED4D968A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1643</c:v>
                </c:pt>
                <c:pt idx="1">
                  <c:v>1924</c:v>
                </c:pt>
                <c:pt idx="2">
                  <c:v>2000</c:v>
                </c:pt>
                <c:pt idx="3">
                  <c:v>2149</c:v>
                </c:pt>
                <c:pt idx="4">
                  <c:v>2601</c:v>
                </c:pt>
                <c:pt idx="5">
                  <c:v>2819</c:v>
                </c:pt>
                <c:pt idx="6">
                  <c:v>2876</c:v>
                </c:pt>
                <c:pt idx="7">
                  <c:v>3085</c:v>
                </c:pt>
                <c:pt idx="8">
                  <c:v>3765</c:v>
                </c:pt>
                <c:pt idx="9">
                  <c:v>3750</c:v>
                </c:pt>
                <c:pt idx="10">
                  <c:v>3938</c:v>
                </c:pt>
                <c:pt idx="11">
                  <c:v>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559552183349E-2"/>
                  <c:y val="2.40676838043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25896101428E-3"/>
                  <c:y val="3.11394619360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2153597110380154E-2"/>
                  <c:y val="3.982054846903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1.4338966853728087E-3"/>
                  <c:y val="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2.8677933707456174E-3"/>
                  <c:y val="2.866000999888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3.6726739737033103E-2"/>
                  <c:y val="-5.161045791660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6.1980557727304771E-2"/>
                  <c:y val="-4.882418213694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-1.8270358142177912E-2"/>
                  <c:y val="-1.3662015196143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dLbl>
              <c:idx val="8"/>
              <c:layout>
                <c:manualLayout>
                  <c:x val="4.2162364943487494E-3"/>
                  <c:y val="-3.226267542088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8A-42DE-9938-8ED4D968ADB2}"/>
                </c:ext>
              </c:extLst>
            </c:dLbl>
            <c:dLbl>
              <c:idx val="9"/>
              <c:layout>
                <c:manualLayout>
                  <c:x val="-2.8108243295659357E-3"/>
                  <c:y val="-2.581014033671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8A-42DE-9938-8ED4D968ADB2}"/>
                </c:ext>
              </c:extLst>
            </c:dLbl>
            <c:dLbl>
              <c:idx val="10"/>
              <c:layout>
                <c:manualLayout>
                  <c:x val="-1.4054121647829165E-3"/>
                  <c:y val="-3.011183039282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8A-42DE-9938-8ED4D968A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2259</c:v>
                </c:pt>
                <c:pt idx="1">
                  <c:v>2544</c:v>
                </c:pt>
                <c:pt idx="2">
                  <c:v>2455</c:v>
                </c:pt>
                <c:pt idx="3">
                  <c:v>2396</c:v>
                </c:pt>
                <c:pt idx="4">
                  <c:v>2923</c:v>
                </c:pt>
                <c:pt idx="5">
                  <c:v>2785</c:v>
                </c:pt>
                <c:pt idx="6">
                  <c:v>3012</c:v>
                </c:pt>
                <c:pt idx="7">
                  <c:v>5023</c:v>
                </c:pt>
                <c:pt idx="8">
                  <c:v>4073</c:v>
                </c:pt>
                <c:pt idx="9">
                  <c:v>4261</c:v>
                </c:pt>
                <c:pt idx="10">
                  <c:v>4514</c:v>
                </c:pt>
                <c:pt idx="11">
                  <c:v>5546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Evolution of EU27 Trade with Canada in “</a:t>
            </a:r>
            <a:r>
              <a:rPr lang="en-GB" sz="2000" b="0" i="0" u="none" strike="noStrike" baseline="0" dirty="0">
                <a:solidFill>
                  <a:srgbClr val="C00000"/>
                </a:solidFill>
                <a:effectLst/>
              </a:rPr>
              <a:t>Research and development services </a:t>
            </a:r>
            <a:r>
              <a:rPr lang="en-GB" sz="1862" b="1" i="0" u="none" strike="noStrike" baseline="0" dirty="0">
                <a:solidFill>
                  <a:schemeClr val="tx1"/>
                </a:solidFill>
                <a:effectLst/>
              </a:rPr>
              <a:t>”  - – </a:t>
            </a:r>
            <a:r>
              <a:rPr lang="en-GB" b="1" dirty="0">
                <a:solidFill>
                  <a:schemeClr val="tx1"/>
                </a:solidFill>
              </a:rPr>
              <a:t>S J1 - Bio € - 2012 – 2021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98878325421921E-2"/>
          <c:y val="0.11500850292954561"/>
          <c:w val="0.94314076123067347"/>
          <c:h val="0.7601858345971366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2189024744465195E-3"/>
                  <c:y val="-4.8851210518279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8-4803-B0F2-004FCDCDCDB3}"/>
                </c:ext>
              </c:extLst>
            </c:dLbl>
            <c:dLbl>
              <c:idx val="1"/>
              <c:layout>
                <c:manualLayout>
                  <c:x val="8.8996562324536611E-3"/>
                  <c:y val="-3.5974626805015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9732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165242582172206E-2"/>
                      <c:h val="6.1858748422719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85-44D1-8691-14CDAABC7471}"/>
                </c:ext>
              </c:extLst>
            </c:dLbl>
            <c:dLbl>
              <c:idx val="2"/>
              <c:layout>
                <c:manualLayout>
                  <c:x val="1.4832794116496299E-3"/>
                  <c:y val="-1.77657534674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5-44D1-8691-14CDAABC7471}"/>
                </c:ext>
              </c:extLst>
            </c:dLbl>
            <c:dLbl>
              <c:idx val="3"/>
              <c:layout>
                <c:manualLayout>
                  <c:x val="0"/>
                  <c:y val="-2.442799241595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1F-401D-B577-F23003D7CF4C}"/>
                </c:ext>
              </c:extLst>
            </c:dLbl>
            <c:dLbl>
              <c:idx val="4"/>
              <c:layout>
                <c:manualLayout>
                  <c:x val="-1.0882921793366363E-3"/>
                  <c:y val="-4.3513868743269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1F-401D-B577-F23003D7C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-599</c:v>
                </c:pt>
                <c:pt idx="1">
                  <c:v>-653</c:v>
                </c:pt>
                <c:pt idx="2">
                  <c:v>-585</c:v>
                </c:pt>
                <c:pt idx="3">
                  <c:v>-460</c:v>
                </c:pt>
                <c:pt idx="4">
                  <c:v>-548</c:v>
                </c:pt>
                <c:pt idx="5">
                  <c:v>-2204</c:v>
                </c:pt>
                <c:pt idx="6">
                  <c:v>-939</c:v>
                </c:pt>
                <c:pt idx="7">
                  <c:v>-776</c:v>
                </c:pt>
                <c:pt idx="8">
                  <c:v>-1059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3-409A-AD29-913EF27A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763801280"/>
        <c:axId val="7638045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817641087764702E-2"/>
                  <c:y val="3.9028287376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E3-409A-AD29-913EF27AC358}"/>
                </c:ext>
              </c:extLst>
            </c:dLbl>
            <c:dLbl>
              <c:idx val="1"/>
              <c:layout>
                <c:manualLayout>
                  <c:x val="-3.5598738613318207E-2"/>
                  <c:y val="4.345316011807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E3-409A-AD29-913EF27AC358}"/>
                </c:ext>
              </c:extLst>
            </c:dLbl>
            <c:dLbl>
              <c:idx val="2"/>
              <c:layout>
                <c:manualLayout>
                  <c:x val="-4.746490902875522E-2"/>
                  <c:y val="3.861921493211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1F-401D-B577-F23003D7CF4C}"/>
                </c:ext>
              </c:extLst>
            </c:dLbl>
            <c:dLbl>
              <c:idx val="3"/>
              <c:layout>
                <c:manualLayout>
                  <c:x val="-3.2948094044905667E-2"/>
                  <c:y val="2.7542483076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1F-401D-B577-F23003D7CF4C}"/>
                </c:ext>
              </c:extLst>
            </c:dLbl>
            <c:dLbl>
              <c:idx val="4"/>
              <c:layout>
                <c:manualLayout>
                  <c:x val="-2.6975503819708879E-2"/>
                  <c:y val="3.13562557729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E3-409A-AD29-913EF27AC358}"/>
                </c:ext>
              </c:extLst>
            </c:dLbl>
            <c:dLbl>
              <c:idx val="5"/>
              <c:layout>
                <c:manualLayout>
                  <c:x val="-2.6936055643982375E-2"/>
                  <c:y val="4.323206699823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3-409A-AD29-913EF27AC358}"/>
                </c:ext>
              </c:extLst>
            </c:dLbl>
            <c:dLbl>
              <c:idx val="6"/>
              <c:layout>
                <c:manualLayout>
                  <c:x val="-4.5705202077543292E-2"/>
                  <c:y val="4.097531165851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E3-409A-AD29-913EF27AC358}"/>
                </c:ext>
              </c:extLst>
            </c:dLbl>
            <c:dLbl>
              <c:idx val="7"/>
              <c:layout>
                <c:manualLayout>
                  <c:x val="-4.0206558378582211E-2"/>
                  <c:y val="5.424992988404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1F-401D-B577-F23003D7CF4C}"/>
                </c:ext>
              </c:extLst>
            </c:dLbl>
            <c:dLbl>
              <c:idx val="8"/>
              <c:layout>
                <c:manualLayout>
                  <c:x val="-2.1832348436300567E-2"/>
                  <c:y val="2.398358626085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1F-401D-B577-F23003D7CF4C}"/>
                </c:ext>
              </c:extLst>
            </c:dLbl>
            <c:dLbl>
              <c:idx val="9"/>
              <c:layout>
                <c:manualLayout>
                  <c:x val="-6.0516002601533293E-3"/>
                  <c:y val="4.385136187173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E-4996-8783-5FFE24D1A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227</c:v>
                </c:pt>
                <c:pt idx="1">
                  <c:v>266</c:v>
                </c:pt>
                <c:pt idx="2">
                  <c:v>303</c:v>
                </c:pt>
                <c:pt idx="3">
                  <c:v>510</c:v>
                </c:pt>
                <c:pt idx="4">
                  <c:v>424</c:v>
                </c:pt>
                <c:pt idx="5">
                  <c:v>308</c:v>
                </c:pt>
                <c:pt idx="6">
                  <c:v>364</c:v>
                </c:pt>
                <c:pt idx="7">
                  <c:v>410</c:v>
                </c:pt>
                <c:pt idx="8">
                  <c:v>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3-409A-AD29-913EF27AC3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1F-401D-B577-F23003D7CF4C}"/>
              </c:ext>
            </c:extLst>
          </c:dPt>
          <c:dLbls>
            <c:dLbl>
              <c:idx val="0"/>
              <c:layout>
                <c:manualLayout>
                  <c:x val="-6.229773528928445E-2"/>
                  <c:y val="-3.9920490224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F-401D-B577-F23003D7CF4C}"/>
                </c:ext>
              </c:extLst>
            </c:dLbl>
            <c:dLbl>
              <c:idx val="1"/>
              <c:layout>
                <c:manualLayout>
                  <c:x val="-4.449838234948892E-2"/>
                  <c:y val="-4.918570428858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F-401D-B577-F23003D7CF4C}"/>
                </c:ext>
              </c:extLst>
            </c:dLbl>
            <c:dLbl>
              <c:idx val="2"/>
              <c:layout>
                <c:manualLayout>
                  <c:x val="-3.8288717673953664E-2"/>
                  <c:y val="-5.871075952510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F-401D-B577-F23003D7CF4C}"/>
                </c:ext>
              </c:extLst>
            </c:dLbl>
            <c:dLbl>
              <c:idx val="3"/>
              <c:layout>
                <c:manualLayout>
                  <c:x val="-4.8592763067321944E-2"/>
                  <c:y val="-6.939062755827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1F-401D-B577-F23003D7CF4C}"/>
                </c:ext>
              </c:extLst>
            </c:dLbl>
            <c:dLbl>
              <c:idx val="4"/>
              <c:layout>
                <c:manualLayout>
                  <c:x val="-5.1243293952230928E-2"/>
                  <c:y val="-4.6569703452581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F-401D-B577-F23003D7CF4C}"/>
                </c:ext>
              </c:extLst>
            </c:dLbl>
            <c:dLbl>
              <c:idx val="5"/>
              <c:layout>
                <c:manualLayout>
                  <c:x val="-5.9550488606014119E-2"/>
                  <c:y val="-1.82753030790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1F-401D-B577-F23003D7CF4C}"/>
                </c:ext>
              </c:extLst>
            </c:dLbl>
            <c:dLbl>
              <c:idx val="6"/>
              <c:layout>
                <c:manualLayout>
                  <c:x val="-6.973596210519567E-2"/>
                  <c:y val="-9.26582534212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F-401D-B577-F23003D7CF4C}"/>
                </c:ext>
              </c:extLst>
            </c:dLbl>
            <c:dLbl>
              <c:idx val="7"/>
              <c:layout>
                <c:manualLayout>
                  <c:x val="-1.1866235293197039E-2"/>
                  <c:y val="-3.978037191475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1F-401D-B577-F23003D7CF4C}"/>
                </c:ext>
              </c:extLst>
            </c:dLbl>
            <c:dLbl>
              <c:idx val="8"/>
              <c:layout>
                <c:manualLayout>
                  <c:x val="-2.9665588232991509E-3"/>
                  <c:y val="-2.916054354121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1F-401D-B577-F23003D7CF4C}"/>
                </c:ext>
              </c:extLst>
            </c:dLbl>
            <c:dLbl>
              <c:idx val="9"/>
              <c:layout>
                <c:manualLayout>
                  <c:x val="0"/>
                  <c:y val="-5.3585647076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CC-4804-889C-CFD507B0D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826</c:v>
                </c:pt>
                <c:pt idx="1">
                  <c:v>919</c:v>
                </c:pt>
                <c:pt idx="2">
                  <c:v>888</c:v>
                </c:pt>
                <c:pt idx="3">
                  <c:v>970</c:v>
                </c:pt>
                <c:pt idx="4">
                  <c:v>972</c:v>
                </c:pt>
                <c:pt idx="5">
                  <c:v>2512</c:v>
                </c:pt>
                <c:pt idx="6">
                  <c:v>1303</c:v>
                </c:pt>
                <c:pt idx="7">
                  <c:v>1186</c:v>
                </c:pt>
                <c:pt idx="8">
                  <c:v>1358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3-409A-AD29-913EF27A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801280"/>
        <c:axId val="763804560"/>
      </c:lineChart>
      <c:catAx>
        <c:axId val="7638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804560"/>
        <c:crosses val="autoZero"/>
        <c:auto val="1"/>
        <c:lblAlgn val="ctr"/>
        <c:lblOffset val="100"/>
        <c:noMultiLvlLbl val="0"/>
      </c:catAx>
      <c:valAx>
        <c:axId val="763804560"/>
        <c:scaling>
          <c:orientation val="minMax"/>
          <c:max val="2800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8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59847670835218E-2"/>
          <c:y val="1.6517751588854799E-2"/>
          <c:w val="0.90622640519121578"/>
          <c:h val="0.81129775834951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B0-41E6-A2CF-F87E3FD142E5}"/>
              </c:ext>
            </c:extLst>
          </c:dPt>
          <c:dLbls>
            <c:dLbl>
              <c:idx val="0"/>
              <c:layout>
                <c:manualLayout>
                  <c:x val="4.3284367844872475E-2"/>
                  <c:y val="-0.4126040838767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0-41E6-A2CF-F87E3FD142E5}"/>
                </c:ext>
              </c:extLst>
            </c:dLbl>
            <c:dLbl>
              <c:idx val="1"/>
              <c:layout>
                <c:manualLayout>
                  <c:x val="5.0498429152351205E-2"/>
                  <c:y val="-0.3492719113830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0-41E6-A2CF-F87E3FD142E5}"/>
                </c:ext>
              </c:extLst>
            </c:dLbl>
            <c:dLbl>
              <c:idx val="2"/>
              <c:layout>
                <c:manualLayout>
                  <c:x val="1.5870934876453236E-2"/>
                  <c:y val="-0.31622483541714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0-41E6-A2CF-F87E3FD142E5}"/>
                </c:ext>
              </c:extLst>
            </c:dLbl>
            <c:dLbl>
              <c:idx val="3"/>
              <c:layout>
                <c:manualLayout>
                  <c:x val="2.3084996183931953E-2"/>
                  <c:y val="-0.27400783816043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0-41E6-A2CF-F87E3FD142E5}"/>
                </c:ext>
              </c:extLst>
            </c:dLbl>
            <c:dLbl>
              <c:idx val="4"/>
              <c:layout>
                <c:manualLayout>
                  <c:x val="2.74134329684192E-2"/>
                  <c:y val="-0.25490988892972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0-41E6-A2CF-F87E3FD142E5}"/>
                </c:ext>
              </c:extLst>
            </c:dLbl>
            <c:dLbl>
              <c:idx val="5"/>
              <c:layout>
                <c:manualLayout>
                  <c:x val="0"/>
                  <c:y val="-0.15968471451889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0-41E6-A2CF-F87E3FD142E5}"/>
                </c:ext>
              </c:extLst>
            </c:dLbl>
            <c:dLbl>
              <c:idx val="6"/>
              <c:layout>
                <c:manualLayout>
                  <c:x val="7.2140613074786909E-3"/>
                  <c:y val="-0.1340538373229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0-41E6-A2CF-F87E3FD142E5}"/>
                </c:ext>
              </c:extLst>
            </c:dLbl>
            <c:dLbl>
              <c:idx val="7"/>
              <c:layout>
                <c:manualLayout>
                  <c:x val="1.4428122614957488E-2"/>
                  <c:y val="-0.11709204675264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0-41E6-A2CF-F87E3FD142E5}"/>
                </c:ext>
              </c:extLst>
            </c:dLbl>
            <c:dLbl>
              <c:idx val="8"/>
              <c:layout>
                <c:manualLayout>
                  <c:x val="3.7513118798889467E-2"/>
                  <c:y val="-0.106794914745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0-41E6-A2CF-F87E3FD142E5}"/>
                </c:ext>
              </c:extLst>
            </c:dLbl>
            <c:dLbl>
              <c:idx val="9"/>
              <c:layout>
                <c:manualLayout>
                  <c:x val="1.7313747137948983E-2"/>
                  <c:y val="-8.11641352067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0-41E6-A2CF-F87E3FD142E5}"/>
                </c:ext>
              </c:extLst>
            </c:dLbl>
            <c:dLbl>
              <c:idx val="10"/>
              <c:layout>
                <c:manualLayout>
                  <c:x val="4.1841555583376766E-2"/>
                  <c:y val="-0.1153385079253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0-41E6-A2CF-F87E3FD142E5}"/>
                </c:ext>
              </c:extLst>
            </c:dLbl>
            <c:dLbl>
              <c:idx val="11"/>
              <c:layout>
                <c:manualLayout>
                  <c:x val="4.3284367844872457E-3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B0-41E6-A2CF-F87E3FD142E5}"/>
                </c:ext>
              </c:extLst>
            </c:dLbl>
            <c:dLbl>
              <c:idx val="12"/>
              <c:layout>
                <c:manualLayout>
                  <c:x val="2.8856245229914447E-3"/>
                  <c:y val="-4.698976248810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B0-41E6-A2CF-F87E3FD142E5}"/>
                </c:ext>
              </c:extLst>
            </c:dLbl>
            <c:dLbl>
              <c:idx val="13"/>
              <c:layout>
                <c:manualLayout>
                  <c:x val="9.3782796997222556E-3"/>
                  <c:y val="-9.2842248297197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5238610474089E-2"/>
                      <c:h val="6.5776701449126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EB0-41E6-A2CF-F87E3FD142E5}"/>
                </c:ext>
              </c:extLst>
            </c:dLbl>
            <c:dLbl>
              <c:idx val="14"/>
              <c:layout>
                <c:manualLayout>
                  <c:x val="1.009968583047024E-2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B0-41E6-A2CF-F87E3FD142E5}"/>
                </c:ext>
              </c:extLst>
            </c:dLbl>
            <c:dLbl>
              <c:idx val="15"/>
              <c:layout>
                <c:manualLayout>
                  <c:x val="0"/>
                  <c:y val="-7.07284304592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B0-41E6-A2CF-F87E3FD142E5}"/>
                </c:ext>
              </c:extLst>
            </c:dLbl>
            <c:dLbl>
              <c:idx val="16"/>
              <c:layout>
                <c:manualLayout>
                  <c:x val="1.442812261495643E-3"/>
                  <c:y val="-7.689233861690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B0-41E6-A2CF-F87E3FD142E5}"/>
                </c:ext>
              </c:extLst>
            </c:dLbl>
            <c:dLbl>
              <c:idx val="17"/>
              <c:layout>
                <c:manualLayout>
                  <c:x val="7.2140613074786379E-3"/>
                  <c:y val="-4.27179658982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B0-41E6-A2CF-F87E3FD142E5}"/>
                </c:ext>
              </c:extLst>
            </c:dLbl>
            <c:dLbl>
              <c:idx val="18"/>
              <c:layout>
                <c:manualLayout>
                  <c:x val="1.4428122614957488E-3"/>
                  <c:y val="-9.171167591065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B0-41E6-A2CF-F87E3FD142E5}"/>
                </c:ext>
              </c:extLst>
            </c:dLbl>
            <c:dLbl>
              <c:idx val="19"/>
              <c:layout>
                <c:manualLayout>
                  <c:x val="2.8856245229913918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B0-41E6-A2CF-F87E3FD142E5}"/>
                </c:ext>
              </c:extLst>
            </c:dLbl>
            <c:dLbl>
              <c:idx val="20"/>
              <c:layout>
                <c:manualLayout>
                  <c:x val="-1.0580501024118124E-16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B0-41E6-A2CF-F87E3FD142E5}"/>
                </c:ext>
              </c:extLst>
            </c:dLbl>
            <c:dLbl>
              <c:idx val="21"/>
              <c:layout>
                <c:manualLayout>
                  <c:x val="4.3284367844872457E-3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B0-41E6-A2CF-F87E3FD142E5}"/>
                </c:ext>
              </c:extLst>
            </c:dLbl>
            <c:dLbl>
              <c:idx val="22"/>
              <c:layout>
                <c:manualLayout>
                  <c:x val="5.7712490459829952E-3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B0-41E6-A2CF-F87E3FD142E5}"/>
                </c:ext>
              </c:extLst>
            </c:dLbl>
            <c:dLbl>
              <c:idx val="23"/>
              <c:layout>
                <c:manualLayout>
                  <c:x val="5.7712490459828894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B0-41E6-A2CF-F87E3FD142E5}"/>
                </c:ext>
              </c:extLst>
            </c:dLbl>
            <c:dLbl>
              <c:idx val="24"/>
              <c:layout>
                <c:manualLayout>
                  <c:x val="-1.0580501024118124E-16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B0-41E6-A2CF-F87E3FD142E5}"/>
                </c:ext>
              </c:extLst>
            </c:dLbl>
            <c:dLbl>
              <c:idx val="25"/>
              <c:layout>
                <c:manualLayout>
                  <c:x val="4.3284367844872457E-3"/>
                  <c:y val="-5.12615590779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B0-41E6-A2CF-F87E3FD142E5}"/>
                </c:ext>
              </c:extLst>
            </c:dLbl>
            <c:dLbl>
              <c:idx val="26"/>
              <c:layout>
                <c:manualLayout>
                  <c:x val="2.8856245229914976E-3"/>
                  <c:y val="-2.349488124405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B0-41E6-A2CF-F87E3FD142E5}"/>
                </c:ext>
              </c:extLst>
            </c:dLbl>
            <c:dLbl>
              <c:idx val="27"/>
              <c:layout>
                <c:manualLayout>
                  <c:x val="-4.3284367844873516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B0-41E6-A2CF-F87E3FD14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Netherlands</c:v>
                </c:pt>
                <c:pt idx="1">
                  <c:v>Germany</c:v>
                </c:pt>
                <c:pt idx="2">
                  <c:v>France</c:v>
                </c:pt>
                <c:pt idx="3">
                  <c:v>Ireland</c:v>
                </c:pt>
                <c:pt idx="4">
                  <c:v>Italy</c:v>
                </c:pt>
                <c:pt idx="5">
                  <c:v>Spain</c:v>
                </c:pt>
                <c:pt idx="6">
                  <c:v>Sweden</c:v>
                </c:pt>
                <c:pt idx="7">
                  <c:v>Greece</c:v>
                </c:pt>
                <c:pt idx="8">
                  <c:v>Denmark</c:v>
                </c:pt>
                <c:pt idx="9">
                  <c:v>Belgium</c:v>
                </c:pt>
                <c:pt idx="10">
                  <c:v>Poland</c:v>
                </c:pt>
                <c:pt idx="11">
                  <c:v>Portugal</c:v>
                </c:pt>
                <c:pt idx="12">
                  <c:v>Luxembourg</c:v>
                </c:pt>
                <c:pt idx="13">
                  <c:v>Malta</c:v>
                </c:pt>
                <c:pt idx="14">
                  <c:v>Austria</c:v>
                </c:pt>
                <c:pt idx="15">
                  <c:v>Romania</c:v>
                </c:pt>
                <c:pt idx="16">
                  <c:v>Finland</c:v>
                </c:pt>
                <c:pt idx="17">
                  <c:v>Czech Republic</c:v>
                </c:pt>
                <c:pt idx="18">
                  <c:v>Hungary</c:v>
                </c:pt>
                <c:pt idx="19">
                  <c:v>Croatia</c:v>
                </c:pt>
                <c:pt idx="20">
                  <c:v>Cyprus</c:v>
                </c:pt>
                <c:pt idx="21">
                  <c:v>Estonia</c:v>
                </c:pt>
                <c:pt idx="22">
                  <c:v>Bulgaria</c:v>
                </c:pt>
                <c:pt idx="23">
                  <c:v>Slovakia</c:v>
                </c:pt>
                <c:pt idx="24">
                  <c:v>Slovenia</c:v>
                </c:pt>
                <c:pt idx="25">
                  <c:v>Latvia</c:v>
                </c:pt>
                <c:pt idx="26">
                  <c:v>Lithuania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3672</c:v>
                </c:pt>
                <c:pt idx="1">
                  <c:v>3551</c:v>
                </c:pt>
                <c:pt idx="2">
                  <c:v>2589</c:v>
                </c:pt>
                <c:pt idx="3">
                  <c:v>2426</c:v>
                </c:pt>
                <c:pt idx="4">
                  <c:v>2245</c:v>
                </c:pt>
                <c:pt idx="5">
                  <c:v>1028</c:v>
                </c:pt>
                <c:pt idx="6">
                  <c:v>949</c:v>
                </c:pt>
                <c:pt idx="7">
                  <c:v>916</c:v>
                </c:pt>
                <c:pt idx="8">
                  <c:v>741</c:v>
                </c:pt>
                <c:pt idx="9">
                  <c:v>584</c:v>
                </c:pt>
                <c:pt idx="10">
                  <c:v>553</c:v>
                </c:pt>
                <c:pt idx="11">
                  <c:v>435</c:v>
                </c:pt>
                <c:pt idx="12">
                  <c:v>412</c:v>
                </c:pt>
                <c:pt idx="13">
                  <c:v>360</c:v>
                </c:pt>
                <c:pt idx="14">
                  <c:v>271</c:v>
                </c:pt>
                <c:pt idx="15">
                  <c:v>189</c:v>
                </c:pt>
                <c:pt idx="16">
                  <c:v>167</c:v>
                </c:pt>
                <c:pt idx="17">
                  <c:v>120</c:v>
                </c:pt>
                <c:pt idx="18">
                  <c:v>112</c:v>
                </c:pt>
                <c:pt idx="19">
                  <c:v>99</c:v>
                </c:pt>
                <c:pt idx="20">
                  <c:v>65</c:v>
                </c:pt>
                <c:pt idx="21">
                  <c:v>53</c:v>
                </c:pt>
                <c:pt idx="22">
                  <c:v>45</c:v>
                </c:pt>
                <c:pt idx="23">
                  <c:v>26</c:v>
                </c:pt>
                <c:pt idx="24">
                  <c:v>20</c:v>
                </c:pt>
                <c:pt idx="25">
                  <c:v>19</c:v>
                </c:pt>
                <c:pt idx="2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5-44E3-9EA7-79C612AF8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749944"/>
        <c:axId val="367748304"/>
      </c:barChart>
      <c:dateAx>
        <c:axId val="36774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8304"/>
        <c:crossesAt val="0"/>
        <c:auto val="0"/>
        <c:lblOffset val="100"/>
        <c:baseTimeUnit val="days"/>
      </c:dateAx>
      <c:valAx>
        <c:axId val="367748304"/>
        <c:scaling>
          <c:orientation val="minMax"/>
          <c:max val="3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9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59847670835218E-2"/>
          <c:y val="2.4551937249137561E-2"/>
          <c:w val="0.90622640519121578"/>
          <c:h val="0.81129775834951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B0-41E6-A2CF-F87E3FD142E5}"/>
              </c:ext>
            </c:extLst>
          </c:dPt>
          <c:dLbls>
            <c:dLbl>
              <c:idx val="0"/>
              <c:layout>
                <c:manualLayout>
                  <c:x val="4.3284367844872475E-2"/>
                  <c:y val="-0.4126040838767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0-41E6-A2CF-F87E3FD142E5}"/>
                </c:ext>
              </c:extLst>
            </c:dLbl>
            <c:dLbl>
              <c:idx val="1"/>
              <c:layout>
                <c:manualLayout>
                  <c:x val="5.0498429152351205E-2"/>
                  <c:y val="-0.3492719113830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0-41E6-A2CF-F87E3FD142E5}"/>
                </c:ext>
              </c:extLst>
            </c:dLbl>
            <c:dLbl>
              <c:idx val="2"/>
              <c:layout>
                <c:manualLayout>
                  <c:x val="1.7313747137948983E-2"/>
                  <c:y val="-0.27778537427465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0-41E6-A2CF-F87E3FD142E5}"/>
                </c:ext>
              </c:extLst>
            </c:dLbl>
            <c:dLbl>
              <c:idx val="3"/>
              <c:layout>
                <c:manualLayout>
                  <c:x val="4.90556168908554E-2"/>
                  <c:y val="-0.23782952179102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0-41E6-A2CF-F87E3FD142E5}"/>
                </c:ext>
              </c:extLst>
            </c:dLbl>
            <c:dLbl>
              <c:idx val="4"/>
              <c:layout>
                <c:manualLayout>
                  <c:x val="2.4527808445427728E-2"/>
                  <c:y val="-0.16446416870838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0-41E6-A2CF-F87E3FD142E5}"/>
                </c:ext>
              </c:extLst>
            </c:dLbl>
            <c:dLbl>
              <c:idx val="5"/>
              <c:layout>
                <c:manualLayout>
                  <c:x val="2.3084996183931925E-2"/>
                  <c:y val="-0.13028979598975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0-41E6-A2CF-F87E3FD142E5}"/>
                </c:ext>
              </c:extLst>
            </c:dLbl>
            <c:dLbl>
              <c:idx val="6"/>
              <c:layout>
                <c:manualLayout>
                  <c:x val="2.8856245229914975E-2"/>
                  <c:y val="-0.1046590164507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0-41E6-A2CF-F87E3FD142E5}"/>
                </c:ext>
              </c:extLst>
            </c:dLbl>
            <c:dLbl>
              <c:idx val="7"/>
              <c:layout>
                <c:manualLayout>
                  <c:x val="1.4428122614957434E-2"/>
                  <c:y val="-8.543593179656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0-41E6-A2CF-F87E3FD142E5}"/>
                </c:ext>
              </c:extLst>
            </c:dLbl>
            <c:dLbl>
              <c:idx val="8"/>
              <c:layout>
                <c:manualLayout>
                  <c:x val="3.7513118798889467E-2"/>
                  <c:y val="-0.106794914745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0-41E6-A2CF-F87E3FD142E5}"/>
                </c:ext>
              </c:extLst>
            </c:dLbl>
            <c:dLbl>
              <c:idx val="9"/>
              <c:layout>
                <c:manualLayout>
                  <c:x val="1.7313747137948983E-2"/>
                  <c:y val="-8.11641352067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0-41E6-A2CF-F87E3FD142E5}"/>
                </c:ext>
              </c:extLst>
            </c:dLbl>
            <c:dLbl>
              <c:idx val="10"/>
              <c:layout>
                <c:manualLayout>
                  <c:x val="4.1841555583376766E-2"/>
                  <c:y val="-0.1153385079253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0-41E6-A2CF-F87E3FD142E5}"/>
                </c:ext>
              </c:extLst>
            </c:dLbl>
            <c:dLbl>
              <c:idx val="11"/>
              <c:layout>
                <c:manualLayout>
                  <c:x val="4.3284367844872457E-3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B0-41E6-A2CF-F87E3FD142E5}"/>
                </c:ext>
              </c:extLst>
            </c:dLbl>
            <c:dLbl>
              <c:idx val="12"/>
              <c:layout>
                <c:manualLayout>
                  <c:x val="2.8856245229914447E-3"/>
                  <c:y val="-4.698976248810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B0-41E6-A2CF-F87E3FD142E5}"/>
                </c:ext>
              </c:extLst>
            </c:dLbl>
            <c:dLbl>
              <c:idx val="13"/>
              <c:layout>
                <c:manualLayout>
                  <c:x val="2.4527808445427728E-2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B0-41E6-A2CF-F87E3FD142E5}"/>
                </c:ext>
              </c:extLst>
            </c:dLbl>
            <c:dLbl>
              <c:idx val="14"/>
              <c:layout>
                <c:manualLayout>
                  <c:x val="1.009968583047024E-2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B0-41E6-A2CF-F87E3FD142E5}"/>
                </c:ext>
              </c:extLst>
            </c:dLbl>
            <c:dLbl>
              <c:idx val="15"/>
              <c:layout>
                <c:manualLayout>
                  <c:x val="1.154249809196599E-2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B0-41E6-A2CF-F87E3FD142E5}"/>
                </c:ext>
              </c:extLst>
            </c:dLbl>
            <c:dLbl>
              <c:idx val="16"/>
              <c:layout>
                <c:manualLayout>
                  <c:x val="1.442812261495643E-3"/>
                  <c:y val="-7.689233861690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B0-41E6-A2CF-F87E3FD142E5}"/>
                </c:ext>
              </c:extLst>
            </c:dLbl>
            <c:dLbl>
              <c:idx val="17"/>
              <c:layout>
                <c:manualLayout>
                  <c:x val="7.2140613074786379E-3"/>
                  <c:y val="-4.27179658982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B0-41E6-A2CF-F87E3FD142E5}"/>
                </c:ext>
              </c:extLst>
            </c:dLbl>
            <c:dLbl>
              <c:idx val="18"/>
              <c:layout>
                <c:manualLayout>
                  <c:x val="1.4428122614957488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B0-41E6-A2CF-F87E3FD142E5}"/>
                </c:ext>
              </c:extLst>
            </c:dLbl>
            <c:dLbl>
              <c:idx val="19"/>
              <c:layout>
                <c:manualLayout>
                  <c:x val="2.8856245229913918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B0-41E6-A2CF-F87E3FD142E5}"/>
                </c:ext>
              </c:extLst>
            </c:dLbl>
            <c:dLbl>
              <c:idx val="20"/>
              <c:layout>
                <c:manualLayout>
                  <c:x val="-1.0580501024118124E-16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B0-41E6-A2CF-F87E3FD142E5}"/>
                </c:ext>
              </c:extLst>
            </c:dLbl>
            <c:dLbl>
              <c:idx val="21"/>
              <c:layout>
                <c:manualLayout>
                  <c:x val="4.3284367844872457E-3"/>
                  <c:y val="-2.77666778338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B0-41E6-A2CF-F87E3FD142E5}"/>
                </c:ext>
              </c:extLst>
            </c:dLbl>
            <c:dLbl>
              <c:idx val="22"/>
              <c:layout>
                <c:manualLayout>
                  <c:x val="5.7712490459829952E-3"/>
                  <c:y val="-6.19410505525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B0-41E6-A2CF-F87E3FD142E5}"/>
                </c:ext>
              </c:extLst>
            </c:dLbl>
            <c:dLbl>
              <c:idx val="23"/>
              <c:layout>
                <c:manualLayout>
                  <c:x val="5.7712490459828894E-3"/>
                  <c:y val="-3.417437271862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B0-41E6-A2CF-F87E3FD142E5}"/>
                </c:ext>
              </c:extLst>
            </c:dLbl>
            <c:dLbl>
              <c:idx val="24"/>
              <c:layout>
                <c:manualLayout>
                  <c:x val="-1.0580501024118124E-16"/>
                  <c:y val="-7.902823691182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B0-41E6-A2CF-F87E3FD142E5}"/>
                </c:ext>
              </c:extLst>
            </c:dLbl>
            <c:dLbl>
              <c:idx val="25"/>
              <c:layout>
                <c:manualLayout>
                  <c:x val="4.3284367844872457E-3"/>
                  <c:y val="-5.12615590779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B0-41E6-A2CF-F87E3FD142E5}"/>
                </c:ext>
              </c:extLst>
            </c:dLbl>
            <c:dLbl>
              <c:idx val="26"/>
              <c:layout>
                <c:manualLayout>
                  <c:x val="2.8856245229914976E-3"/>
                  <c:y val="-2.349488124405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B0-41E6-A2CF-F87E3FD142E5}"/>
                </c:ext>
              </c:extLst>
            </c:dLbl>
            <c:dLbl>
              <c:idx val="27"/>
              <c:layout>
                <c:manualLayout>
                  <c:x val="-4.3284367844873516E-3"/>
                  <c:y val="-5.553335566776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B0-41E6-A2CF-F87E3FD14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Netherlands</c:v>
                </c:pt>
                <c:pt idx="3">
                  <c:v>Ireland</c:v>
                </c:pt>
                <c:pt idx="4">
                  <c:v>Sweden</c:v>
                </c:pt>
                <c:pt idx="5">
                  <c:v>Denmark</c:v>
                </c:pt>
                <c:pt idx="6">
                  <c:v>Luxembourg</c:v>
                </c:pt>
                <c:pt idx="7">
                  <c:v>Belgium</c:v>
                </c:pt>
                <c:pt idx="8">
                  <c:v>Italy</c:v>
                </c:pt>
                <c:pt idx="9">
                  <c:v>Malta</c:v>
                </c:pt>
                <c:pt idx="10">
                  <c:v>Spain</c:v>
                </c:pt>
                <c:pt idx="11">
                  <c:v>Finland</c:v>
                </c:pt>
                <c:pt idx="12">
                  <c:v>Austria</c:v>
                </c:pt>
                <c:pt idx="13">
                  <c:v>Portugal</c:v>
                </c:pt>
                <c:pt idx="14">
                  <c:v>Romania</c:v>
                </c:pt>
                <c:pt idx="15">
                  <c:v>Poland</c:v>
                </c:pt>
                <c:pt idx="16">
                  <c:v>Croatia</c:v>
                </c:pt>
                <c:pt idx="17">
                  <c:v>Czech Republic</c:v>
                </c:pt>
                <c:pt idx="18">
                  <c:v>Cyprus</c:v>
                </c:pt>
                <c:pt idx="19">
                  <c:v>Greece</c:v>
                </c:pt>
                <c:pt idx="20">
                  <c:v>Hungary</c:v>
                </c:pt>
                <c:pt idx="21">
                  <c:v>Bulgaria</c:v>
                </c:pt>
                <c:pt idx="22">
                  <c:v>Slovakia</c:v>
                </c:pt>
                <c:pt idx="23">
                  <c:v>Lithuania</c:v>
                </c:pt>
                <c:pt idx="24">
                  <c:v>Slovenia</c:v>
                </c:pt>
                <c:pt idx="25">
                  <c:v>Estonia</c:v>
                </c:pt>
                <c:pt idx="26">
                  <c:v>Latvia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3196</c:v>
                </c:pt>
                <c:pt idx="1">
                  <c:v>2932</c:v>
                </c:pt>
                <c:pt idx="2">
                  <c:v>2010</c:v>
                </c:pt>
                <c:pt idx="3">
                  <c:v>976</c:v>
                </c:pt>
                <c:pt idx="4">
                  <c:v>769</c:v>
                </c:pt>
                <c:pt idx="5">
                  <c:v>624</c:v>
                </c:pt>
                <c:pt idx="6">
                  <c:v>475</c:v>
                </c:pt>
                <c:pt idx="7">
                  <c:v>436</c:v>
                </c:pt>
                <c:pt idx="8">
                  <c:v>411</c:v>
                </c:pt>
                <c:pt idx="9">
                  <c:v>340</c:v>
                </c:pt>
                <c:pt idx="10">
                  <c:v>276</c:v>
                </c:pt>
                <c:pt idx="11">
                  <c:v>245</c:v>
                </c:pt>
                <c:pt idx="12">
                  <c:v>215</c:v>
                </c:pt>
                <c:pt idx="13">
                  <c:v>150</c:v>
                </c:pt>
                <c:pt idx="14">
                  <c:v>141</c:v>
                </c:pt>
                <c:pt idx="15">
                  <c:v>131</c:v>
                </c:pt>
                <c:pt idx="16">
                  <c:v>60</c:v>
                </c:pt>
                <c:pt idx="17">
                  <c:v>56</c:v>
                </c:pt>
                <c:pt idx="18">
                  <c:v>52</c:v>
                </c:pt>
                <c:pt idx="19">
                  <c:v>48</c:v>
                </c:pt>
                <c:pt idx="20">
                  <c:v>39</c:v>
                </c:pt>
                <c:pt idx="21">
                  <c:v>25</c:v>
                </c:pt>
                <c:pt idx="22">
                  <c:v>18</c:v>
                </c:pt>
                <c:pt idx="23">
                  <c:v>14</c:v>
                </c:pt>
                <c:pt idx="24">
                  <c:v>14</c:v>
                </c:pt>
                <c:pt idx="25">
                  <c:v>13</c:v>
                </c:pt>
                <c:pt idx="2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5-44E3-9EA7-79C612AF8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749944"/>
        <c:axId val="367748304"/>
      </c:barChart>
      <c:dateAx>
        <c:axId val="36774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8304"/>
        <c:crossesAt val="0"/>
        <c:auto val="0"/>
        <c:lblOffset val="100"/>
        <c:baseTimeUnit val="days"/>
      </c:dateAx>
      <c:valAx>
        <c:axId val="367748304"/>
        <c:scaling>
          <c:orientation val="minMax"/>
          <c:max val="3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49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75E-2"/>
                  <c:y val="-5.465566742409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4.0478198232983223E-2"/>
                  <c:y val="-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3249948548521931E-2"/>
                  <c:y val="-6.416100088916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4.9152097854336767E-2"/>
                  <c:y val="-4.7526667325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5"/>
              <c:layout>
                <c:manualLayout>
                  <c:x val="-5.0597747791228921E-2"/>
                  <c:y val="-4.515033395903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2.1684749053383974E-2"/>
                  <c:y val="-5.94083341566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1.1565199495138168E-2"/>
                  <c:y val="-5.70320007903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5.7825997475690312E-3"/>
                  <c:y val="-4.752666732530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222525</c:v>
                </c:pt>
                <c:pt idx="1">
                  <c:v>249936</c:v>
                </c:pt>
                <c:pt idx="2">
                  <c:v>263224</c:v>
                </c:pt>
                <c:pt idx="3">
                  <c:v>291584</c:v>
                </c:pt>
                <c:pt idx="4">
                  <c:v>273307</c:v>
                </c:pt>
                <c:pt idx="5">
                  <c:v>366359</c:v>
                </c:pt>
                <c:pt idx="6">
                  <c:v>332031</c:v>
                </c:pt>
                <c:pt idx="7">
                  <c:v>278533</c:v>
                </c:pt>
                <c:pt idx="8">
                  <c:v>270501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 Inward FDI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3369498106767736E-3"/>
                  <c:y val="2.613966702891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CE8-BDA7-C091427BD1A5}"/>
                </c:ext>
              </c:extLst>
            </c:dLbl>
            <c:dLbl>
              <c:idx val="1"/>
              <c:layout>
                <c:manualLayout>
                  <c:x val="7.2282496844612897E-3"/>
                  <c:y val="1.90106669301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CE8-BDA7-C091427BD1A5}"/>
                </c:ext>
              </c:extLst>
            </c:dLbl>
            <c:dLbl>
              <c:idx val="3"/>
              <c:layout>
                <c:manualLayout>
                  <c:x val="-1.3010849432030321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CE8-BDA7-C091427BD1A5}"/>
                </c:ext>
              </c:extLst>
            </c:dLbl>
            <c:dLbl>
              <c:idx val="4"/>
              <c:layout>
                <c:manualLayout>
                  <c:x val="-5.4934697601905801E-2"/>
                  <c:y val="-8.317166781928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CE8-BDA7-C091427BD1A5}"/>
                </c:ext>
              </c:extLst>
            </c:dLbl>
            <c:dLbl>
              <c:idx val="5"/>
              <c:layout>
                <c:manualLayout>
                  <c:x val="-1.8793449179599353E-2"/>
                  <c:y val="9.267700128434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2-4CE8-BDA7-C091427BD1A5}"/>
                </c:ext>
              </c:extLst>
            </c:dLbl>
            <c:dLbl>
              <c:idx val="6"/>
              <c:layout>
                <c:manualLayout>
                  <c:x val="-3.6141248422306448E-2"/>
                  <c:y val="5.465566742409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CE8-BDA7-C091427BD1A5}"/>
                </c:ext>
              </c:extLst>
            </c:dLbl>
            <c:dLbl>
              <c:idx val="7"/>
              <c:layout>
                <c:manualLayout>
                  <c:x val="-2.7467348800953004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0-4847-8C61-3D1283C020B3}"/>
                </c:ext>
              </c:extLst>
            </c:dLbl>
            <c:dLbl>
              <c:idx val="8"/>
              <c:layout>
                <c:manualLayout>
                  <c:x val="-1.0601310403300801E-16"/>
                  <c:y val="4.27740005927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166118</c:v>
                </c:pt>
                <c:pt idx="1">
                  <c:v>213904</c:v>
                </c:pt>
                <c:pt idx="2">
                  <c:v>224629</c:v>
                </c:pt>
                <c:pt idx="3">
                  <c:v>289237</c:v>
                </c:pt>
                <c:pt idx="4">
                  <c:v>295426</c:v>
                </c:pt>
                <c:pt idx="5">
                  <c:v>366082</c:v>
                </c:pt>
                <c:pt idx="6">
                  <c:v>263534</c:v>
                </c:pt>
                <c:pt idx="7">
                  <c:v>257724</c:v>
                </c:pt>
                <c:pt idx="8">
                  <c:v>267864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45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 of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69498106767736E-3"/>
                  <c:y val="2.613966702891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CE8-BDA7-C091427BD1A5}"/>
                </c:ext>
              </c:extLst>
            </c:dLbl>
            <c:dLbl>
              <c:idx val="1"/>
              <c:layout>
                <c:manualLayout>
                  <c:x val="7.2282496844612897E-3"/>
                  <c:y val="1.90106669301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CE8-BDA7-C091427BD1A5}"/>
                </c:ext>
              </c:extLst>
            </c:dLbl>
            <c:dLbl>
              <c:idx val="3"/>
              <c:layout>
                <c:manualLayout>
                  <c:x val="5.7825997475690312E-3"/>
                  <c:y val="4.7526667325303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CE8-BDA7-C091427BD1A5}"/>
                </c:ext>
              </c:extLst>
            </c:dLbl>
            <c:dLbl>
              <c:idx val="4"/>
              <c:layout>
                <c:manualLayout>
                  <c:x val="-1.4456499368922579E-2"/>
                  <c:y val="-3.326866712771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CE8-BDA7-C091427BD1A5}"/>
                </c:ext>
              </c:extLst>
            </c:dLbl>
            <c:dLbl>
              <c:idx val="5"/>
              <c:layout>
                <c:manualLayout>
                  <c:x val="2.1684749053383762E-2"/>
                  <c:y val="-2.851600039518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2-4CE8-BDA7-C091427BD1A5}"/>
                </c:ext>
              </c:extLst>
            </c:dLbl>
            <c:dLbl>
              <c:idx val="6"/>
              <c:layout>
                <c:manualLayout>
                  <c:x val="1.3010849432030321E-2"/>
                  <c:y val="-2.138700029638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CE8-BDA7-C091427BD1A5}"/>
                </c:ext>
              </c:extLst>
            </c:dLbl>
            <c:dLbl>
              <c:idx val="7"/>
              <c:layout>
                <c:manualLayout>
                  <c:x val="-2.7467348800953004E-2"/>
                  <c:y val="6.65373342554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0-4847-8C61-3D1283C020B3}"/>
                </c:ext>
              </c:extLst>
            </c:dLbl>
            <c:dLbl>
              <c:idx val="8"/>
              <c:layout>
                <c:manualLayout>
                  <c:x val="-1.0601310403300801E-16"/>
                  <c:y val="4.27740005927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2" formatCode="#,##0">
                  <c:v>141511</c:v>
                </c:pt>
                <c:pt idx="3" formatCode="#,##0">
                  <c:v>152777</c:v>
                </c:pt>
                <c:pt idx="4" formatCode="#,##0">
                  <c:v>166178</c:v>
                </c:pt>
                <c:pt idx="5" formatCode="#,##0">
                  <c:v>265798</c:v>
                </c:pt>
                <c:pt idx="6" formatCode="#,##0">
                  <c:v>204580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19519"/>
        <c:axId val="1975191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75E-2"/>
                  <c:y val="-5.465566742409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4.0478198232983223E-2"/>
                  <c:y val="-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3249948548521931E-2"/>
                  <c:y val="-6.416100088916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4.9152097854336767E-2"/>
                  <c:y val="-4.7526667325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4"/>
              <c:layout>
                <c:manualLayout>
                  <c:x val="-4.9152097854336767E-2"/>
                  <c:y val="-0.13545100187711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CD-4866-8C72-EEE2D15ECE5D}"/>
                </c:ext>
              </c:extLst>
            </c:dLbl>
            <c:dLbl>
              <c:idx val="5"/>
              <c:layout>
                <c:manualLayout>
                  <c:x val="-1.5902149305814836E-2"/>
                  <c:y val="-3.802133386024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2.1684749053383974E-2"/>
                  <c:y val="-5.94083341566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1.1565199495138168E-2"/>
                  <c:y val="-5.70320007903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5.7825997475690312E-3"/>
                  <c:y val="-4.752666732530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222525</c:v>
                </c:pt>
                <c:pt idx="1">
                  <c:v>249936</c:v>
                </c:pt>
                <c:pt idx="2">
                  <c:v>263224</c:v>
                </c:pt>
                <c:pt idx="3">
                  <c:v>291584</c:v>
                </c:pt>
                <c:pt idx="4">
                  <c:v>273307</c:v>
                </c:pt>
                <c:pt idx="5">
                  <c:v>366359</c:v>
                </c:pt>
                <c:pt idx="6">
                  <c:v>332031</c:v>
                </c:pt>
                <c:pt idx="7">
                  <c:v>278533</c:v>
                </c:pt>
                <c:pt idx="8">
                  <c:v>270501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38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 of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505424716015161E-2"/>
                  <c:y val="0.21149366959760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A-4A33-9C06-016B070FE70D}"/>
                </c:ext>
              </c:extLst>
            </c:dLbl>
            <c:dLbl>
              <c:idx val="3"/>
              <c:layout>
                <c:manualLayout>
                  <c:x val="6.7945547033936127E-2"/>
                  <c:y val="9.742966801687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A-4A33-9C06-016B070FE70D}"/>
                </c:ext>
              </c:extLst>
            </c:dLbl>
            <c:dLbl>
              <c:idx val="5"/>
              <c:layout>
                <c:manualLayout>
                  <c:x val="7.2282496844612895E-2"/>
                  <c:y val="0.11168766821446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A-4A33-9C06-016B070FE70D}"/>
                </c:ext>
              </c:extLst>
            </c:dLbl>
            <c:dLbl>
              <c:idx val="6"/>
              <c:layout>
                <c:manualLayout>
                  <c:x val="7.0836846907720533E-2"/>
                  <c:y val="0.13782733524338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FA-4A33-9C06-016B070F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2">
                  <c:v>218280</c:v>
                </c:pt>
                <c:pt idx="3">
                  <c:v>285692</c:v>
                </c:pt>
                <c:pt idx="5">
                  <c:v>362682</c:v>
                </c:pt>
                <c:pt idx="6">
                  <c:v>258211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A-4A33-9C06-016B070F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19519"/>
        <c:axId val="1975191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Inward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41248422306475E-2"/>
                  <c:y val="-5.465566742409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CE8-BDA7-C091427BD1A5}"/>
                </c:ext>
              </c:extLst>
            </c:dLbl>
            <c:dLbl>
              <c:idx val="1"/>
              <c:layout>
                <c:manualLayout>
                  <c:x val="-4.0478198232983223E-2"/>
                  <c:y val="-4.990300069156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CE8-BDA7-C091427BD1A5}"/>
                </c:ext>
              </c:extLst>
            </c:dLbl>
            <c:dLbl>
              <c:idx val="2"/>
              <c:layout>
                <c:manualLayout>
                  <c:x val="-3.3249948548521931E-2"/>
                  <c:y val="-6.416100088916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CE8-BDA7-C091427BD1A5}"/>
                </c:ext>
              </c:extLst>
            </c:dLbl>
            <c:dLbl>
              <c:idx val="3"/>
              <c:layout>
                <c:manualLayout>
                  <c:x val="-4.9152097854336767E-2"/>
                  <c:y val="-4.7526667325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CE8-BDA7-C091427BD1A5}"/>
                </c:ext>
              </c:extLst>
            </c:dLbl>
            <c:dLbl>
              <c:idx val="5"/>
              <c:layout>
                <c:manualLayout>
                  <c:x val="-5.0597747791228921E-2"/>
                  <c:y val="-4.515033395903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2-4CE8-BDA7-C091427BD1A5}"/>
                </c:ext>
              </c:extLst>
            </c:dLbl>
            <c:dLbl>
              <c:idx val="6"/>
              <c:layout>
                <c:manualLayout>
                  <c:x val="-2.1684749053383974E-2"/>
                  <c:y val="-5.94083341566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CE8-BDA7-C091427BD1A5}"/>
                </c:ext>
              </c:extLst>
            </c:dLbl>
            <c:dLbl>
              <c:idx val="7"/>
              <c:layout>
                <c:manualLayout>
                  <c:x val="-1.1565199495138168E-2"/>
                  <c:y val="-5.70320007903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847-8C61-3D1283C020B3}"/>
                </c:ext>
              </c:extLst>
            </c:dLbl>
            <c:dLbl>
              <c:idx val="8"/>
              <c:layout>
                <c:manualLayout>
                  <c:x val="-5.7825997475690312E-3"/>
                  <c:y val="-4.752666732530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847-8C61-3D1283C02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166118</c:v>
                </c:pt>
                <c:pt idx="1">
                  <c:v>213904</c:v>
                </c:pt>
                <c:pt idx="2">
                  <c:v>224629</c:v>
                </c:pt>
                <c:pt idx="3">
                  <c:v>289237</c:v>
                </c:pt>
                <c:pt idx="4">
                  <c:v>295426</c:v>
                </c:pt>
                <c:pt idx="5">
                  <c:v>366082</c:v>
                </c:pt>
                <c:pt idx="6">
                  <c:v>263534</c:v>
                </c:pt>
                <c:pt idx="7">
                  <c:v>257724</c:v>
                </c:pt>
                <c:pt idx="8">
                  <c:v>267864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38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  <c:majorUnit val="2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EU Exports in BOP - 2022 – Bio$</a:t>
            </a:r>
          </a:p>
        </c:rich>
      </c:tx>
      <c:layout>
        <c:manualLayout>
          <c:xMode val="edge"/>
          <c:yMode val="edge"/>
          <c:x val="0.13246046680199813"/>
          <c:y val="5.1426988558331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 in BOP - 2020 -Bio$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B-4FFA-8C95-3F51E5E1B09D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B-4FFA-8C95-3F51E5E1B09D}"/>
              </c:ext>
            </c:extLst>
          </c:dPt>
          <c:dLbls>
            <c:dLbl>
              <c:idx val="0"/>
              <c:layout>
                <c:manualLayout>
                  <c:x val="-0.28228735175622777"/>
                  <c:y val="-8.601735881030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B-4FFA-8C95-3F51E5E1B09D}"/>
                </c:ext>
              </c:extLst>
            </c:dLbl>
            <c:dLbl>
              <c:idx val="1"/>
              <c:layout>
                <c:manualLayout>
                  <c:x val="0.18885396283815323"/>
                  <c:y val="9.841049567116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B-4FFA-8C95-3F51E5E1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2704</c:v>
                </c:pt>
                <c:pt idx="1">
                  <c:v>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4B-4FFA-8C95-3F51E5E1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843981380637113E-2"/>
          <c:y val="0.83385603760076044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EU Exports in </a:t>
            </a:r>
            <a:r>
              <a:rPr lang="en-US" sz="2000" dirty="0" err="1"/>
              <a:t>TiVA</a:t>
            </a:r>
            <a:r>
              <a:rPr lang="en-US" sz="2000" dirty="0"/>
              <a:t> - 2016 - %</a:t>
            </a:r>
          </a:p>
        </c:rich>
      </c:tx>
      <c:layout>
        <c:manualLayout>
          <c:xMode val="edge"/>
          <c:yMode val="edge"/>
          <c:x val="0.13379147907152128"/>
          <c:y val="4.4343644232843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907263958211"/>
          <c:y val="0.18710263361674986"/>
          <c:w val="0.66265821878149533"/>
          <c:h val="0.55633272242818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0-44F8-86CA-B68E0B1684E6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0-44F8-86CA-B68E0B1684E6}"/>
              </c:ext>
            </c:extLst>
          </c:dPt>
          <c:dLbls>
            <c:dLbl>
              <c:idx val="0"/>
              <c:layout>
                <c:manualLayout>
                  <c:x val="-0.20529197375431663"/>
                  <c:y val="1.9999643078279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0-44F8-86CA-B68E0B1684E6}"/>
                </c:ext>
              </c:extLst>
            </c:dLbl>
            <c:dLbl>
              <c:idx val="1"/>
              <c:layout>
                <c:manualLayout>
                  <c:x val="0.24486983211283844"/>
                  <c:y val="-5.3699066882474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0-44F8-86CA-B68E0B168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41.1</c:v>
                </c:pt>
                <c:pt idx="1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0-44F8-86CA-B68E0B168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08351798256291E-2"/>
          <c:y val="0.86436567251035445"/>
          <c:w val="0.86181413882448954"/>
          <c:h val="8.802387961495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Canada Exports in BOP - 2022 – Bio - US$</a:t>
            </a:r>
          </a:p>
        </c:rich>
      </c:tx>
      <c:layout>
        <c:manualLayout>
          <c:xMode val="edge"/>
          <c:yMode val="edge"/>
          <c:x val="0.13536631015553355"/>
          <c:y val="1.9401023279055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 Exports in BOP - 2022 -%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B-4FFA-8C95-3F51E5E1B09D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B-4FFA-8C95-3F51E5E1B09D}"/>
              </c:ext>
            </c:extLst>
          </c:dPt>
          <c:dLbls>
            <c:dLbl>
              <c:idx val="0"/>
              <c:layout>
                <c:manualLayout>
                  <c:x val="-0.16605361761481066"/>
                  <c:y val="-0.17224111148527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B-4FFA-8C95-3F51E5E1B09D}"/>
                </c:ext>
              </c:extLst>
            </c:dLbl>
            <c:dLbl>
              <c:idx val="1"/>
              <c:layout>
                <c:manualLayout>
                  <c:x val="0.11039619229269662"/>
                  <c:y val="0.1328999967411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B-4FFA-8C95-3F51E5E1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597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4B-4FFA-8C95-3F51E5E1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843981380637113E-2"/>
          <c:y val="0.83385603760076044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Canada Exports in </a:t>
            </a:r>
            <a:r>
              <a:rPr lang="en-US" sz="2000" dirty="0" err="1"/>
              <a:t>TiVA</a:t>
            </a:r>
            <a:r>
              <a:rPr lang="en-US" sz="2000" dirty="0"/>
              <a:t> - 2016 - %</a:t>
            </a:r>
          </a:p>
        </c:rich>
      </c:tx>
      <c:layout>
        <c:manualLayout>
          <c:xMode val="edge"/>
          <c:yMode val="edge"/>
          <c:x val="0.13379147907152128"/>
          <c:y val="4.4343644232843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907263958211"/>
          <c:y val="0.18710263361674986"/>
          <c:w val="0.66265821878149533"/>
          <c:h val="0.55633272242818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0-44F8-86CA-B68E0B1684E6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0-44F8-86CA-B68E0B1684E6}"/>
              </c:ext>
            </c:extLst>
          </c:dPt>
          <c:dLbls>
            <c:dLbl>
              <c:idx val="0"/>
              <c:layout>
                <c:manualLayout>
                  <c:x val="-0.25517614727822813"/>
                  <c:y val="4.21714651947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0-44F8-86CA-B68E0B1684E6}"/>
                </c:ext>
              </c:extLst>
            </c:dLbl>
            <c:dLbl>
              <c:idx val="1"/>
              <c:layout>
                <c:manualLayout>
                  <c:x val="0.24486983211283844"/>
                  <c:y val="-5.3699066882474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0-44F8-86CA-B68E0B168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54.9</c:v>
                </c:pt>
                <c:pt idx="1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A0-44F8-86CA-B68E0B168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08351798256291E-2"/>
          <c:y val="0.86436567251035445"/>
          <c:w val="0.86181413882448954"/>
          <c:h val="8.802387961495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EU</a:t>
            </a:r>
            <a:r>
              <a:rPr lang="en-US" sz="1600" dirty="0">
                <a:solidFill>
                  <a:srgbClr val="FF0000"/>
                </a:solidFill>
              </a:rPr>
              <a:t>27</a:t>
            </a:r>
            <a:r>
              <a:rPr lang="en-US" sz="1600" dirty="0"/>
              <a:t> Exports to Canada  – 2022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92445275051162"/>
          <c:y val="0.2634711883864756"/>
          <c:w val="0.77954156431185107"/>
          <c:h val="0.528100581416879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 to 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6F-4C2D-9A4A-B6CC1B237C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6F-4C2D-9A4A-B6CC1B237CE6}"/>
              </c:ext>
            </c:extLst>
          </c:dPt>
          <c:dLbls>
            <c:dLbl>
              <c:idx val="0"/>
              <c:layout>
                <c:manualLayout>
                  <c:x val="-0.17341671689962757"/>
                  <c:y val="-4.82935305513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2878872257776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6F-4C2D-9A4A-B6CC1B237CE6}"/>
                </c:ext>
              </c:extLst>
            </c:dLbl>
            <c:dLbl>
              <c:idx val="1"/>
              <c:layout>
                <c:manualLayout>
                  <c:x val="0.22139408674679162"/>
                  <c:y val="7.421892240283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4308400326624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E6F-4C2D-9A4A-B6CC1B237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47373</c:v>
                </c:pt>
                <c:pt idx="1">
                  <c:v>23855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F-4C2D-9A4A-B6CC1B237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36707312489963"/>
          <c:y val="0.84322343813650336"/>
          <c:w val="0.67462204167535045"/>
          <c:h val="7.447089212309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Canada Exports to EU</a:t>
            </a:r>
            <a:r>
              <a:rPr lang="en-US" sz="1600" dirty="0">
                <a:solidFill>
                  <a:srgbClr val="FF0000"/>
                </a:solidFill>
              </a:rPr>
              <a:t>27</a:t>
            </a:r>
            <a:r>
              <a:rPr lang="en-US" sz="1600" dirty="0"/>
              <a:t> – 2022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9387845794911"/>
          <c:y val="0.26524969447839125"/>
          <c:w val="0.77799688923452948"/>
          <c:h val="0.518664592823019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 Exports to 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0-437A-86A7-9064E2B2EA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0-437A-86A7-9064E2B2EA6F}"/>
              </c:ext>
            </c:extLst>
          </c:dPt>
          <c:dLbls>
            <c:dLbl>
              <c:idx val="0"/>
              <c:layout>
                <c:manualLayout>
                  <c:x val="-0.15455157760248869"/>
                  <c:y val="-4.829347665074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1156815909342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60-437A-86A7-9064E2B2EA6F}"/>
                </c:ext>
              </c:extLst>
            </c:dLbl>
            <c:dLbl>
              <c:idx val="1"/>
              <c:layout>
                <c:manualLayout>
                  <c:x val="0.21107285924032768"/>
                  <c:y val="7.421892240283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1156815909342"/>
                      <c:h val="0.1092901714624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60-437A-86A7-9064E2B2E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29644</c:v>
                </c:pt>
                <c:pt idx="1">
                  <c:v>17576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0-437A-86A7-9064E2B2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05134151760914"/>
          <c:y val="0.84028394993148914"/>
          <c:w val="0.68553424619486725"/>
          <c:h val="7.447089212309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EU27 &amp; Canada Total volume of trade – 2022 – Mio€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5252194200645"/>
          <c:y val="0.25494296929970744"/>
          <c:w val="0.8316631594911752"/>
          <c:h val="0.5538450273201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&amp; US total trade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3B-4E37-AB58-5E483D5985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3B-4E37-AB58-5E483D59856F}"/>
              </c:ext>
            </c:extLst>
          </c:dPt>
          <c:dLbls>
            <c:dLbl>
              <c:idx val="0"/>
              <c:layout>
                <c:manualLayout>
                  <c:x val="-0.16116542606377077"/>
                  <c:y val="-3.3596035625671219E-2"/>
                </c:manualLayout>
              </c:layout>
              <c:tx>
                <c:rich>
                  <a:bodyPr/>
                  <a:lstStyle/>
                  <a:p>
                    <a:fld id="{9CBFC391-9504-4473-966A-5D29BA6725A8}" type="VALUE">
                      <a:rPr lang="en-US" sz="14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5005277191427"/>
                      <c:h val="0.10929017146243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3B-4E37-AB58-5E483D59856F}"/>
                </c:ext>
              </c:extLst>
            </c:dLbl>
            <c:dLbl>
              <c:idx val="1"/>
              <c:layout>
                <c:manualLayout>
                  <c:x val="0.20886828546828129"/>
                  <c:y val="7.4219068251675638E-2"/>
                </c:manualLayout>
              </c:layout>
              <c:tx>
                <c:rich>
                  <a:bodyPr/>
                  <a:lstStyle/>
                  <a:p>
                    <a:fld id="{1F4D42E1-5025-4F7C-BD66-0E8144E55656}" type="VALUE">
                      <a:rPr lang="en-US" sz="14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39962226419284"/>
                      <c:h val="5.1881966818501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3B-4E37-AB58-5E483D598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77017</c:v>
                </c:pt>
                <c:pt idx="1">
                  <c:v>41431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B-4E37-AB58-5E483D598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38640151094329E-2"/>
          <c:y val="0.81917032366774067"/>
          <c:w val="0.89827901950747868"/>
          <c:h val="7.2068605280416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0.0509</cdr:x>
      <cdr:y>0.18363</cdr:y>
    </cdr:from>
    <cdr:to>
      <cdr:x>0.29692</cdr:x>
      <cdr:y>0.25636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163BB4FF-60CC-48D1-95E6-B6D3FD1F337F}"/>
            </a:ext>
          </a:extLst>
        </cdr:cNvPr>
        <cdr:cNvSpPr/>
      </cdr:nvSpPr>
      <cdr:spPr>
        <a:xfrm xmlns:a="http://schemas.openxmlformats.org/drawingml/2006/main">
          <a:off x="148992" y="793382"/>
          <a:ext cx="720080" cy="314217"/>
        </a:xfrm>
        <a:prstGeom xmlns:a="http://schemas.openxmlformats.org/drawingml/2006/main" prst="wedgeRectCallout">
          <a:avLst>
            <a:gd name="adj1" fmla="val 32170"/>
            <a:gd name="adj2" fmla="val 139188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  <a:latin typeface="Calibri Light" panose="020F0302020204030204" pitchFamily="34" charset="0"/>
            </a:rPr>
            <a:t>33.5%</a:t>
          </a:r>
        </a:p>
      </cdr:txBody>
    </cdr:sp>
  </cdr:relSizeAnchor>
  <cdr:relSizeAnchor xmlns:cdr="http://schemas.openxmlformats.org/drawingml/2006/chartDrawing">
    <cdr:from>
      <cdr:x>0.32153</cdr:x>
      <cdr:y>0.91667</cdr:y>
    </cdr:from>
    <cdr:to>
      <cdr:x>0.93658</cdr:x>
      <cdr:y>0.9879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6834C18-1583-43E7-AB00-6463D8DD4DDD}"/>
            </a:ext>
          </a:extLst>
        </cdr:cNvPr>
        <cdr:cNvSpPr txBox="1"/>
      </cdr:nvSpPr>
      <cdr:spPr>
        <a:xfrm xmlns:a="http://schemas.openxmlformats.org/drawingml/2006/main">
          <a:off x="941080" y="3960440"/>
          <a:ext cx="1800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GB" sz="1400" b="1" dirty="0">
              <a:solidFill>
                <a:schemeClr val="tx1"/>
              </a:solidFill>
              <a:latin typeface="+mj-lt"/>
            </a:rPr>
            <a:t>Total: 71 228 Mio€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0.52622</cdr:x>
      <cdr:y>0.75529</cdr:y>
    </cdr:from>
    <cdr:to>
      <cdr:x>0.59589</cdr:x>
      <cdr:y>0.81288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4622796" y="4036536"/>
          <a:ext cx="61206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0.56353</cdr:x>
      <cdr:y>0.02765</cdr:y>
    </cdr:from>
    <cdr:to>
      <cdr:x>0.6332</cdr:x>
      <cdr:y>0.08524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4950559" y="147784"/>
          <a:ext cx="612049" cy="307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0.52622</cdr:x>
      <cdr:y>0.75529</cdr:y>
    </cdr:from>
    <cdr:to>
      <cdr:x>0.59589</cdr:x>
      <cdr:y>0.81288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E2E5D6-E63B-71F0-E1AE-7DF3356F0255}"/>
            </a:ext>
          </a:extLst>
        </cdr:cNvPr>
        <cdr:cNvSpPr txBox="1"/>
      </cdr:nvSpPr>
      <cdr:spPr>
        <a:xfrm xmlns:a="http://schemas.openxmlformats.org/drawingml/2006/main">
          <a:off x="4622796" y="4036536"/>
          <a:ext cx="61206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B05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B050"/>
              </a:solidFill>
              <a:latin typeface="+mj-lt"/>
            </a:rPr>
            <a:t>CETA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0.09562</cdr:x>
      <cdr:y>0</cdr:y>
    </cdr:from>
    <cdr:to>
      <cdr:x>0.94826</cdr:x>
      <cdr:y>0.11989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864096" y="0"/>
          <a:ext cx="7704851" cy="7079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Volume with the World </a:t>
          </a:r>
        </a:p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2022 = 2.4 Trillion € ! – 6.6 Billion €/day !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0.25499</cdr:x>
      <cdr:y>0</cdr:y>
    </cdr:from>
    <cdr:to>
      <cdr:x>0.94826</cdr:x>
      <cdr:y>0.11989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2304216" y="0"/>
          <a:ext cx="626473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Canada Trade in Services Volume with the World </a:t>
          </a:r>
        </a:p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2021 = 207 Billion US$ !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  <cdr:relSizeAnchor xmlns:cdr="http://schemas.openxmlformats.org/drawingml/2006/chartDrawing">
    <cdr:from>
      <cdr:x>0.79142</cdr:x>
      <cdr:y>0.53659</cdr:y>
    </cdr:from>
    <cdr:to>
      <cdr:x>0.87111</cdr:x>
      <cdr:y>0.59393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2E129A-8687-A4CE-3E52-96C401CD28B2}"/>
            </a:ext>
          </a:extLst>
        </cdr:cNvPr>
        <cdr:cNvSpPr txBox="1"/>
      </cdr:nvSpPr>
      <cdr:spPr>
        <a:xfrm xmlns:a="http://schemas.openxmlformats.org/drawingml/2006/main">
          <a:off x="7151691" y="3168352"/>
          <a:ext cx="720118" cy="3385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accent1"/>
              </a:solidFill>
              <a:latin typeface="+mj-lt"/>
            </a:rPr>
            <a:t>-412%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  <cdr:relSizeAnchor xmlns:cdr="http://schemas.openxmlformats.org/drawingml/2006/chartDrawing">
    <cdr:from>
      <cdr:x>0.58171</cdr:x>
      <cdr:y>0.15244</cdr:y>
    </cdr:from>
    <cdr:to>
      <cdr:x>0.5857</cdr:x>
      <cdr:y>0.84756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FF4861C-71BD-E5DC-9B6C-FCB49F2B93F7}"/>
            </a:ext>
          </a:extLst>
        </cdr:cNvPr>
        <cdr:cNvCxnSpPr/>
      </cdr:nvCxnSpPr>
      <cdr:spPr>
        <a:xfrm xmlns:a="http://schemas.openxmlformats.org/drawingml/2006/main">
          <a:off x="5256584" y="900105"/>
          <a:ext cx="36055" cy="410444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0.17531</cdr:x>
      <cdr:y>0</cdr:y>
    </cdr:from>
    <cdr:to>
      <cdr:x>0.94826</cdr:x>
      <cdr:y>0.06776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925734-A19C-4CB9-A091-E4AA03233F16}"/>
            </a:ext>
          </a:extLst>
        </cdr:cNvPr>
        <cdr:cNvSpPr txBox="1"/>
      </cdr:nvSpPr>
      <cdr:spPr>
        <a:xfrm xmlns:a="http://schemas.openxmlformats.org/drawingml/2006/main">
          <a:off x="1584176" y="0"/>
          <a:ext cx="69847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rgbClr val="FF0000"/>
              </a:solidFill>
              <a:latin typeface="+mj-lt"/>
            </a:rPr>
            <a:t>EU27 Trade in Services with Canada - Million € !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66E1-8871-46EA-AB08-7E0E73670B3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9887F-13A7-4FA3-A53E-090E15F2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81E2-95A2-42ED-B5FC-86C77149703D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2B68-1CDF-42EC-8662-4B44ADE810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8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2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7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0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1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5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9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7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8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4C00-FE5E-406C-83AC-433D558845A0}" type="datetimeFigureOut">
              <a:rPr lang="en-US"/>
              <a:pPr>
                <a:defRPr/>
              </a:pPr>
              <a:t>7/17/2023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4285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2783-A0A9-4328-A6B3-C6BA3237C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6436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8C9D-035C-42CC-A9A9-847D2DDF516D}" type="datetimeFigureOut">
              <a:rPr lang="es-ES" altLang="en-US"/>
              <a:pPr>
                <a:defRPr/>
              </a:pPr>
              <a:t>17/07/2023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8980-1736-4266-91C9-318FF9D39F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824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BC2-627A-426E-89C6-E7B2BA95E36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5808-6BC3-413F-A891-25E28D5AD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9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F PP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61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4678" y="214290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66FF"/>
                </a:solidFill>
              </a:rPr>
              <a:t>«  The voice of the European Service Industries for International Trade Negotiations</a:t>
            </a:r>
            <a:r>
              <a:rPr lang="fr-FR" sz="1800" dirty="0">
                <a:solidFill>
                  <a:srgbClr val="0066FF"/>
                </a:solidFill>
              </a:rPr>
              <a:t> in Services</a:t>
            </a:r>
            <a:r>
              <a:rPr lang="en-GB" sz="1800" dirty="0"/>
              <a:t> </a:t>
            </a:r>
            <a:r>
              <a:rPr lang="fr-FR" sz="1800" dirty="0">
                <a:solidFill>
                  <a:srgbClr val="0066FF"/>
                </a:solidFill>
              </a:rPr>
              <a:t> »</a:t>
            </a:r>
            <a:endParaRPr lang="en-GB" sz="1800" dirty="0">
              <a:solidFill>
                <a:srgbClr val="0066FF"/>
              </a:solidFill>
            </a:endParaRPr>
          </a:p>
        </p:txBody>
      </p:sp>
      <p:pic>
        <p:nvPicPr>
          <p:cNvPr id="9" name="Picture 12" descr="K:\ESF Logo\ESF logo variations IM\ESF logo only transp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0"/>
            <a:ext cx="19097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404" y="6357958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554005-5CE4-451B-B2EF-6551A9D7F0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71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A93ED-A6EC-4306-B4FB-3F6629D98A8C}" type="datetimeFigureOut">
              <a:rPr lang="en-US"/>
              <a:pPr>
                <a:defRPr/>
              </a:pPr>
              <a:t>7/17/2023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oecd.org/Index.aspx?DataSetCode=TIVA_2018_C1" TargetMode="External"/><Relationship Id="rId5" Type="http://schemas.openxmlformats.org/officeDocument/2006/relationships/hyperlink" Target="https://www.wto.org/english/res_e/statis_e/wts2020_e/wts20_toc_e.htm" TargetMode="Externa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AF1E9-1250-4D0C-8CE4-75AEA08033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437" y="3264147"/>
            <a:ext cx="8423563" cy="35279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9"/>
            <a:ext cx="8715436" cy="1728192"/>
          </a:xfrm>
        </p:spPr>
        <p:txBody>
          <a:bodyPr/>
          <a:lstStyle/>
          <a:p>
            <a:pPr algn="ctr"/>
            <a:r>
              <a:rPr lang="en-GB" dirty="0"/>
              <a:t>“The importance of Trade in Services </a:t>
            </a:r>
          </a:p>
          <a:p>
            <a:pPr algn="ctr"/>
            <a:r>
              <a:rPr lang="en-GB" dirty="0"/>
              <a:t>in Trade between EU &amp; Canada”</a:t>
            </a:r>
          </a:p>
          <a:p>
            <a:pPr algn="ctr"/>
            <a:r>
              <a:rPr lang="en-GB" dirty="0"/>
              <a:t>June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A835-A59E-431F-9F3A-E0155A0A0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10693"/>
            <a:ext cx="2092970" cy="1275307"/>
          </a:xfrm>
          <a:prstGeom prst="rect">
            <a:avLst/>
          </a:prstGeom>
        </p:spPr>
      </p:pic>
      <p:pic>
        <p:nvPicPr>
          <p:cNvPr id="9" name="Picture 8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9E34DA6D-4DBE-4298-BF81-671F5B13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92" y="1010692"/>
            <a:ext cx="2221878" cy="12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/>
          <a:lstStyle/>
          <a:p>
            <a:r>
              <a:rPr lang="en-GB" sz="2400" b="1" u="sng" dirty="0"/>
              <a:t>EU27-Canada Trade</a:t>
            </a:r>
            <a:br>
              <a:rPr lang="en-GB" sz="3200" b="1" u="sng" dirty="0"/>
            </a:br>
            <a:r>
              <a:rPr lang="en-GB" sz="2000" dirty="0"/>
              <a:t>(Imports and exports of goods &amp; services)</a:t>
            </a:r>
            <a:endParaRPr lang="en-GB" sz="2000" b="1" u="sng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1573011"/>
              </p:ext>
            </p:extLst>
          </p:nvPr>
        </p:nvGraphicFramePr>
        <p:xfrm>
          <a:off x="155848" y="1508520"/>
          <a:ext cx="4200128" cy="50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21132584"/>
              </p:ext>
            </p:extLst>
          </p:nvPr>
        </p:nvGraphicFramePr>
        <p:xfrm>
          <a:off x="4544868" y="1508519"/>
          <a:ext cx="4443284" cy="50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221A65-00BA-43C7-AB7D-AB618CAE3B6F}"/>
              </a:ext>
            </a:extLst>
          </p:cNvPr>
          <p:cNvSpPr/>
          <p:nvPr/>
        </p:nvSpPr>
        <p:spPr>
          <a:xfrm>
            <a:off x="4716016" y="6550223"/>
            <a:ext cx="398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Source: Eurostat - </a:t>
            </a:r>
            <a:r>
              <a:rPr lang="en-GB" sz="1400" dirty="0" err="1">
                <a:latin typeface="Calibri Light" panose="020F0302020204030204" pitchFamily="34" charset="0"/>
              </a:rPr>
              <a:t>ext_lt_maineu</a:t>
            </a:r>
            <a:r>
              <a:rPr lang="en-GB" sz="1400" dirty="0">
                <a:latin typeface="Calibri Light" panose="020F0302020204030204" pitchFamily="34" charset="0"/>
              </a:rPr>
              <a:t> </a:t>
            </a:r>
            <a:r>
              <a:rPr lang="en-GB" sz="1400" dirty="0"/>
              <a:t>+ </a:t>
            </a:r>
            <a:r>
              <a:rPr lang="en-GB" sz="1400" dirty="0">
                <a:latin typeface="Calibri Light" panose="020F0302020204030204" pitchFamily="34" charset="0"/>
              </a:rPr>
              <a:t>bop_its6_det. </a:t>
            </a:r>
          </a:p>
        </p:txBody>
      </p:sp>
    </p:spTree>
    <p:extLst>
      <p:ext uri="{BB962C8B-B14F-4D97-AF65-F5344CB8AC3E}">
        <p14:creationId xmlns:p14="http://schemas.microsoft.com/office/powerpoint/2010/main" val="208908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0300528"/>
              </p:ext>
            </p:extLst>
          </p:nvPr>
        </p:nvGraphicFramePr>
        <p:xfrm>
          <a:off x="143508" y="1397000"/>
          <a:ext cx="8820980" cy="539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to/from Canada per sectors</a:t>
            </a:r>
            <a:br>
              <a:rPr lang="en-GB" altLang="en-US" b="1" u="sng" dirty="0"/>
            </a:br>
            <a:r>
              <a:rPr lang="en-GB" altLang="en-US" b="1" dirty="0"/>
              <a:t>		</a:t>
            </a:r>
            <a:r>
              <a:rPr lang="en-GB" altLang="en-US" dirty="0"/>
              <a:t>(2022 - € Million)</a:t>
            </a:r>
            <a:endParaRPr lang="en-GB" alt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2021 – Note: Other business services comprise mainly: research and development, professional and management consulting services, technical, trade-related services.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91" y="1057450"/>
            <a:ext cx="41815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23 855 –         Imports - Total: 17 576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22062" y="1397000"/>
            <a:ext cx="2398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25.3% of EU27 Exports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38381" y="2412663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17.2%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351632" y="2810417"/>
            <a:ext cx="78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11.3%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611723" y="1856501"/>
            <a:ext cx="1147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31.5% of Canada Exports !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745966" y="1948834"/>
            <a:ext cx="78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19.4%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3508" y="1118669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07384" y="1118669"/>
            <a:ext cx="199996" cy="199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FB07924-C5C5-49C8-9106-F4BDE064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302668"/>
            <a:ext cx="668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5.5%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C455EDC-4490-95D9-602C-9D8BB5FF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2163229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24.3%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1A89764-9BAF-8A45-5754-C48BC136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95" y="3243660"/>
            <a:ext cx="91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14.3%</a:t>
            </a:r>
          </a:p>
        </p:txBody>
      </p:sp>
    </p:spTree>
    <p:extLst>
      <p:ext uri="{BB962C8B-B14F-4D97-AF65-F5344CB8AC3E}">
        <p14:creationId xmlns:p14="http://schemas.microsoft.com/office/powerpoint/2010/main" val="69539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012234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5364088" y="1691640"/>
            <a:ext cx="10304" cy="43296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4752019" y="5517232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3107884-7ED0-9154-46FD-AC6AF3638110}"/>
              </a:ext>
            </a:extLst>
          </p:cNvPr>
          <p:cNvSpPr txBox="1"/>
          <p:nvPr/>
        </p:nvSpPr>
        <p:spPr>
          <a:xfrm>
            <a:off x="6539115" y="5501843"/>
            <a:ext cx="720080" cy="33855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  <a:latin typeface="+mj-lt"/>
              </a:rPr>
              <a:t>-263%</a:t>
            </a:r>
          </a:p>
        </p:txBody>
      </p:sp>
    </p:spTree>
    <p:extLst>
      <p:ext uri="{BB962C8B-B14F-4D97-AF65-F5344CB8AC3E}">
        <p14:creationId xmlns:p14="http://schemas.microsoft.com/office/powerpoint/2010/main" val="392053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550481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4788024" y="5445224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87861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278950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5364088" y="1940703"/>
            <a:ext cx="36004" cy="414046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5220072" y="3275111"/>
            <a:ext cx="594066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81889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800132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5406062" y="1898830"/>
            <a:ext cx="0" cy="378042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4793994" y="2132856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205457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61614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5796136" y="1700808"/>
            <a:ext cx="0" cy="4068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5176193" y="5373216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38731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60896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5364088" y="1955759"/>
            <a:ext cx="0" cy="4068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4752020" y="5517232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199325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849813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>
            <a:off x="5724128" y="1988840"/>
            <a:ext cx="0" cy="4068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1F01E6D-1AFB-8300-36EB-1F945C671A3C}"/>
              </a:ext>
            </a:extLst>
          </p:cNvPr>
          <p:cNvSpPr txBox="1"/>
          <p:nvPr/>
        </p:nvSpPr>
        <p:spPr>
          <a:xfrm>
            <a:off x="5076056" y="5517232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</p:spTree>
    <p:extLst>
      <p:ext uri="{BB962C8B-B14F-4D97-AF65-F5344CB8AC3E}">
        <p14:creationId xmlns:p14="http://schemas.microsoft.com/office/powerpoint/2010/main" val="164877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746AB0-F7DE-4126-ABFD-9CD46EB18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997375"/>
              </p:ext>
            </p:extLst>
          </p:nvPr>
        </p:nvGraphicFramePr>
        <p:xfrm>
          <a:off x="240145" y="764704"/>
          <a:ext cx="8796351" cy="597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98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7F41B0-6FFB-449B-B976-CE44E0E9D642}"/>
              </a:ext>
            </a:extLst>
          </p:cNvPr>
          <p:cNvSpPr txBox="1"/>
          <p:nvPr/>
        </p:nvSpPr>
        <p:spPr>
          <a:xfrm>
            <a:off x="928255" y="766445"/>
            <a:ext cx="727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share of Trade in Services in the EU GDP is higher than in other high income countries! 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	</a:t>
            </a:r>
            <a:r>
              <a:rPr lang="en-GB" dirty="0">
                <a:solidFill>
                  <a:srgbClr val="FF0000"/>
                </a:solidFill>
              </a:rPr>
              <a:t>27.4% in 2019! (Canada= 10.7%)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B1B6E61-9B7E-427C-9305-AB5134D2A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264925"/>
              </p:ext>
            </p:extLst>
          </p:nvPr>
        </p:nvGraphicFramePr>
        <p:xfrm>
          <a:off x="179512" y="1349119"/>
          <a:ext cx="8856984" cy="532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1">
            <a:extLst>
              <a:ext uri="{FF2B5EF4-FFF2-40B4-BE49-F238E27FC236}">
                <a16:creationId xmlns:a16="http://schemas.microsoft.com/office/drawing/2014/main" id="{8F097E15-D8B5-4899-BF5C-32205C30F020}"/>
              </a:ext>
            </a:extLst>
          </p:cNvPr>
          <p:cNvSpPr txBox="1"/>
          <p:nvPr/>
        </p:nvSpPr>
        <p:spPr>
          <a:xfrm>
            <a:off x="7668344" y="6408237"/>
            <a:ext cx="1699150" cy="23235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9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World Bank</a:t>
            </a:r>
            <a:endParaRPr lang="en-GB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C64C-4097-4949-9095-D079520D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785"/>
            <a:ext cx="8247494" cy="43296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/>
              <a:t>EU27 Exports of services to Canada per countries (Extra EU) - €Mio – </a:t>
            </a:r>
            <a:r>
              <a:rPr lang="en-US" sz="2000" b="1" u="sng" dirty="0">
                <a:solidFill>
                  <a:srgbClr val="FF0000"/>
                </a:solidFill>
              </a:rPr>
              <a:t>2021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6662F5-BE86-4512-93EA-EB62C73F0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84812"/>
              </p:ext>
            </p:extLst>
          </p:nvPr>
        </p:nvGraphicFramePr>
        <p:xfrm>
          <a:off x="147783" y="1196752"/>
          <a:ext cx="880225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CB972D-2386-4E21-A5B7-0AE53B8400E3}"/>
              </a:ext>
            </a:extLst>
          </p:cNvPr>
          <p:cNvSpPr txBox="1"/>
          <p:nvPr/>
        </p:nvSpPr>
        <p:spPr>
          <a:xfrm>
            <a:off x="7228701" y="6532918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F590D-9D90-4797-F7B2-E7B0CCA18E5D}"/>
              </a:ext>
            </a:extLst>
          </p:cNvPr>
          <p:cNvSpPr txBox="1"/>
          <p:nvPr/>
        </p:nvSpPr>
        <p:spPr>
          <a:xfrm>
            <a:off x="2627784" y="1844824"/>
            <a:ext cx="367240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j-lt"/>
              </a:rPr>
              <a:t>Top 5 countries = 83% of total EU exports to Canada </a:t>
            </a:r>
          </a:p>
        </p:txBody>
      </p:sp>
    </p:spTree>
    <p:extLst>
      <p:ext uri="{BB962C8B-B14F-4D97-AF65-F5344CB8AC3E}">
        <p14:creationId xmlns:p14="http://schemas.microsoft.com/office/powerpoint/2010/main" val="65567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C64C-4097-4949-9095-D079520D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785"/>
            <a:ext cx="8247494" cy="43296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/>
              <a:t>EU27 Imports of services from Canada per countries (Extra EU) - €Mio – </a:t>
            </a:r>
            <a:r>
              <a:rPr lang="en-US" sz="2000" b="1" u="sng" dirty="0">
                <a:solidFill>
                  <a:srgbClr val="FF0000"/>
                </a:solidFill>
              </a:rPr>
              <a:t>2021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6662F5-BE86-4512-93EA-EB62C73F0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61720"/>
              </p:ext>
            </p:extLst>
          </p:nvPr>
        </p:nvGraphicFramePr>
        <p:xfrm>
          <a:off x="147783" y="1196752"/>
          <a:ext cx="880225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CB972D-2386-4E21-A5B7-0AE53B8400E3}"/>
              </a:ext>
            </a:extLst>
          </p:cNvPr>
          <p:cNvSpPr txBox="1"/>
          <p:nvPr/>
        </p:nvSpPr>
        <p:spPr>
          <a:xfrm>
            <a:off x="7228701" y="6532918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F590D-9D90-4797-F7B2-E7B0CCA18E5D}"/>
              </a:ext>
            </a:extLst>
          </p:cNvPr>
          <p:cNvSpPr txBox="1"/>
          <p:nvPr/>
        </p:nvSpPr>
        <p:spPr>
          <a:xfrm>
            <a:off x="2627784" y="1844824"/>
            <a:ext cx="367240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j-lt"/>
              </a:rPr>
              <a:t>Top 5 countries = 72.2% of total EU imports from Canada </a:t>
            </a:r>
          </a:p>
        </p:txBody>
      </p:sp>
    </p:spTree>
    <p:extLst>
      <p:ext uri="{BB962C8B-B14F-4D97-AF65-F5344CB8AC3E}">
        <p14:creationId xmlns:p14="http://schemas.microsoft.com/office/powerpoint/2010/main" val="376263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1043608" y="8122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EU 27 FDI with Canada – 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331281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5436096" y="1924574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7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287524" y="812225"/>
            <a:ext cx="867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EU 27 Outward FDI with Canada – Share of Services - 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20380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5436096" y="1924574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0B8480-628F-4A90-AE44-53EFE900AA98}"/>
              </a:ext>
            </a:extLst>
          </p:cNvPr>
          <p:cNvSpPr txBox="1"/>
          <p:nvPr/>
        </p:nvSpPr>
        <p:spPr>
          <a:xfrm>
            <a:off x="5724127" y="2564904"/>
            <a:ext cx="792089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72.6%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86F60-25E7-674D-4727-223E375626C0}"/>
              </a:ext>
            </a:extLst>
          </p:cNvPr>
          <p:cNvSpPr txBox="1"/>
          <p:nvPr/>
        </p:nvSpPr>
        <p:spPr>
          <a:xfrm>
            <a:off x="3779911" y="4437112"/>
            <a:ext cx="792089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52.4%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15F4D-E13E-D7E4-242E-21A91644EFB9}"/>
              </a:ext>
            </a:extLst>
          </p:cNvPr>
          <p:cNvSpPr txBox="1"/>
          <p:nvPr/>
        </p:nvSpPr>
        <p:spPr>
          <a:xfrm>
            <a:off x="4571999" y="4005064"/>
            <a:ext cx="792089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60.8%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26CFA-3660-4CC5-264E-B23FF1F34E6A}"/>
              </a:ext>
            </a:extLst>
          </p:cNvPr>
          <p:cNvSpPr txBox="1"/>
          <p:nvPr/>
        </p:nvSpPr>
        <p:spPr>
          <a:xfrm>
            <a:off x="2915815" y="4581128"/>
            <a:ext cx="792089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53.8%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880B8-020E-7479-A7D5-FDDA4929E7F2}"/>
              </a:ext>
            </a:extLst>
          </p:cNvPr>
          <p:cNvSpPr txBox="1"/>
          <p:nvPr/>
        </p:nvSpPr>
        <p:spPr>
          <a:xfrm>
            <a:off x="6402729" y="3573016"/>
            <a:ext cx="792089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61.6%</a:t>
            </a:r>
          </a:p>
        </p:txBody>
      </p:sp>
    </p:spTree>
    <p:extLst>
      <p:ext uri="{BB962C8B-B14F-4D97-AF65-F5344CB8AC3E}">
        <p14:creationId xmlns:p14="http://schemas.microsoft.com/office/powerpoint/2010/main" val="41393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351998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798774" y="65363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B3DFD6-BB9C-390B-56F4-50FFBF75423D}"/>
              </a:ext>
            </a:extLst>
          </p:cNvPr>
          <p:cNvCxnSpPr>
            <a:cxnSpLocks/>
          </p:cNvCxnSpPr>
          <p:nvPr/>
        </p:nvCxnSpPr>
        <p:spPr>
          <a:xfrm flipH="1">
            <a:off x="5436096" y="1924574"/>
            <a:ext cx="36004" cy="40842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51B6F-A16E-A3B4-2061-27C28F159610}"/>
              </a:ext>
            </a:extLst>
          </p:cNvPr>
          <p:cNvSpPr txBox="1"/>
          <p:nvPr/>
        </p:nvSpPr>
        <p:spPr>
          <a:xfrm>
            <a:off x="1079612" y="877424"/>
            <a:ext cx="78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EU 27 Inward FDI from Canada – Share of Services - Million 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E0135-0EB7-2F70-AE16-BE978D529C4A}"/>
              </a:ext>
            </a:extLst>
          </p:cNvPr>
          <p:cNvSpPr txBox="1"/>
          <p:nvPr/>
        </p:nvSpPr>
        <p:spPr>
          <a:xfrm>
            <a:off x="2267745" y="4581128"/>
            <a:ext cx="720080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97.1%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579C7-7EFE-3FD2-6B98-88564E9811D7}"/>
              </a:ext>
            </a:extLst>
          </p:cNvPr>
          <p:cNvSpPr txBox="1"/>
          <p:nvPr/>
        </p:nvSpPr>
        <p:spPr>
          <a:xfrm>
            <a:off x="4294097" y="3628134"/>
            <a:ext cx="720080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98.8%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B5D67-1FBA-9A4F-DE4E-D5CC5F32EB49}"/>
              </a:ext>
            </a:extLst>
          </p:cNvPr>
          <p:cNvSpPr txBox="1"/>
          <p:nvPr/>
        </p:nvSpPr>
        <p:spPr>
          <a:xfrm>
            <a:off x="6078694" y="1755297"/>
            <a:ext cx="720080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99.1%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12F68A-5774-558F-21FC-D6BCE18DCDF7}"/>
              </a:ext>
            </a:extLst>
          </p:cNvPr>
          <p:cNvSpPr txBox="1"/>
          <p:nvPr/>
        </p:nvSpPr>
        <p:spPr>
          <a:xfrm>
            <a:off x="7020271" y="3544751"/>
            <a:ext cx="720080" cy="338554"/>
          </a:xfrm>
          <a:prstGeom prst="rect">
            <a:avLst/>
          </a:prstGeom>
          <a:noFill/>
          <a:ln>
            <a:solidFill>
              <a:srgbClr val="205A2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05A23"/>
                </a:solidFill>
                <a:latin typeface="+mj-lt"/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324828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5A9DDA-4ABB-4E75-9382-55B25AF68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764102"/>
              </p:ext>
            </p:extLst>
          </p:nvPr>
        </p:nvGraphicFramePr>
        <p:xfrm>
          <a:off x="0" y="6686"/>
          <a:ext cx="9144000" cy="68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25">
            <a:extLst>
              <a:ext uri="{FF2B5EF4-FFF2-40B4-BE49-F238E27FC236}">
                <a16:creationId xmlns:a16="http://schemas.microsoft.com/office/drawing/2014/main" id="{1DAF6B2F-0DF1-4EB2-A9D4-4B94A3CF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328"/>
            <a:ext cx="9180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/>
              <a:t>Total World Export of services 2022 (</a:t>
            </a:r>
            <a:r>
              <a:rPr lang="fr-BE" sz="1400" dirty="0" err="1"/>
              <a:t>excl</a:t>
            </a:r>
            <a:r>
              <a:rPr lang="fr-BE" sz="1400" dirty="0"/>
              <a:t>. Intra EU) = 5833 Bio US$ - 	Source: WTO Trade </a:t>
            </a:r>
            <a:r>
              <a:rPr lang="en-GB" sz="1400" dirty="0"/>
              <a:t>Statistical</a:t>
            </a:r>
            <a:r>
              <a:rPr lang="fr-BE" sz="1400" dirty="0"/>
              <a:t> </a:t>
            </a:r>
            <a:r>
              <a:rPr lang="en-GB" sz="1400" dirty="0"/>
              <a:t>Review</a:t>
            </a:r>
            <a:r>
              <a:rPr lang="fr-BE" sz="1400" dirty="0"/>
              <a:t> &amp; Global </a:t>
            </a:r>
            <a:r>
              <a:rPr lang="fr-BE" sz="1400" dirty="0" err="1"/>
              <a:t>trade</a:t>
            </a:r>
            <a:r>
              <a:rPr lang="fr-BE" sz="1400" dirty="0"/>
              <a:t> </a:t>
            </a:r>
            <a:r>
              <a:rPr lang="fr-BE" sz="1400" dirty="0" err="1"/>
              <a:t>outlook</a:t>
            </a:r>
            <a:r>
              <a:rPr lang="fr-BE" sz="1400" dirty="0"/>
              <a:t> 2022 – Bio US$ 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85374-B6DE-4B85-AF2E-091FF6EEDCD2}"/>
              </a:ext>
            </a:extLst>
          </p:cNvPr>
          <p:cNvSpPr txBox="1"/>
          <p:nvPr/>
        </p:nvSpPr>
        <p:spPr>
          <a:xfrm>
            <a:off x="2510175" y="6687"/>
            <a:ext cx="520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TOP 20 WORLD EXPORTERS OF TRADE IN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A2D03E-7200-4E1B-B986-89D5D1ABDBB1}"/>
              </a:ext>
            </a:extLst>
          </p:cNvPr>
          <p:cNvCxnSpPr>
            <a:cxnSpLocks/>
          </p:cNvCxnSpPr>
          <p:nvPr/>
        </p:nvCxnSpPr>
        <p:spPr>
          <a:xfrm flipH="1">
            <a:off x="1115616" y="94478"/>
            <a:ext cx="92363" cy="6844628"/>
          </a:xfrm>
          <a:prstGeom prst="line">
            <a:avLst/>
          </a:prstGeom>
          <a:ln w="190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B2A2E00-5332-40D6-BCB3-A5E9CBA80946}"/>
              </a:ext>
            </a:extLst>
          </p:cNvPr>
          <p:cNvSpPr/>
          <p:nvPr/>
        </p:nvSpPr>
        <p:spPr>
          <a:xfrm>
            <a:off x="2510175" y="1645256"/>
            <a:ext cx="3024336" cy="675462"/>
          </a:xfrm>
          <a:prstGeom prst="wedgeRectCallout">
            <a:avLst>
              <a:gd name="adj1" fmla="val -73488"/>
              <a:gd name="adj2" fmla="val 162645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EU is the first largest global exporter of services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FBDD02-CDEF-7929-FF0F-5005CF650257}"/>
              </a:ext>
            </a:extLst>
          </p:cNvPr>
          <p:cNvSpPr/>
          <p:nvPr/>
        </p:nvSpPr>
        <p:spPr>
          <a:xfrm>
            <a:off x="4139952" y="3039739"/>
            <a:ext cx="3024336" cy="954107"/>
          </a:xfrm>
          <a:prstGeom prst="wedgeRectCallout">
            <a:avLst>
              <a:gd name="adj1" fmla="val 8931"/>
              <a:gd name="adj2" fmla="val 173854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Canada is the 11</a:t>
            </a:r>
            <a:r>
              <a:rPr lang="en-GB" baseline="30000" dirty="0">
                <a:solidFill>
                  <a:srgbClr val="FF0000"/>
                </a:solidFill>
              </a:rPr>
              <a:t>nd</a:t>
            </a:r>
            <a:r>
              <a:rPr lang="en-GB" dirty="0">
                <a:solidFill>
                  <a:srgbClr val="FF0000"/>
                </a:solidFill>
              </a:rPr>
              <a:t> largest global exporter of services</a:t>
            </a:r>
          </a:p>
        </p:txBody>
      </p:sp>
    </p:spTree>
    <p:extLst>
      <p:ext uri="{BB962C8B-B14F-4D97-AF65-F5344CB8AC3E}">
        <p14:creationId xmlns:p14="http://schemas.microsoft.com/office/powerpoint/2010/main" val="26596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9108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IMPORTANCE OF TRADE IN SERVICES EU27 (Extra EU)</a:t>
            </a:r>
            <a:br>
              <a:rPr lang="en-GB" altLang="en-US" b="1" dirty="0"/>
            </a:br>
            <a:r>
              <a:rPr lang="en-GB" altLang="en-US" b="1" dirty="0"/>
              <a:t>Comparison between Balance of Payment (</a:t>
            </a:r>
            <a:r>
              <a:rPr lang="en-GB" altLang="en-US" b="1" dirty="0" err="1"/>
              <a:t>BoP</a:t>
            </a:r>
            <a:r>
              <a:rPr lang="en-GB" altLang="en-US" b="1" dirty="0"/>
              <a:t>) &amp; Trade in Value Added </a:t>
            </a:r>
            <a:r>
              <a:rPr lang="en-GB" altLang="en-US" b="1" dirty="0" err="1"/>
              <a:t>TiVA</a:t>
            </a:r>
            <a:r>
              <a:rPr lang="en-GB" altLang="en-US" b="1" dirty="0"/>
              <a:t> </a:t>
            </a:r>
            <a:br>
              <a:rPr lang="en-GB" altLang="en-US" b="1" dirty="0"/>
            </a:br>
            <a:endParaRPr lang="en-GB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2E009CD-D6E3-4645-9AE6-22126CF17084}"/>
              </a:ext>
            </a:extLst>
          </p:cNvPr>
          <p:cNvGraphicFramePr/>
          <p:nvPr/>
        </p:nvGraphicFramePr>
        <p:xfrm>
          <a:off x="245283" y="1514168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16DD8A-FD9F-496F-BD74-EEE088C3AAE0}"/>
              </a:ext>
            </a:extLst>
          </p:cNvPr>
          <p:cNvGraphicFramePr/>
          <p:nvPr/>
        </p:nvGraphicFramePr>
        <p:xfrm>
          <a:off x="4725316" y="1514168"/>
          <a:ext cx="4418683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3B4114-AF53-40F6-9A46-F1D656D1F97C}"/>
              </a:ext>
            </a:extLst>
          </p:cNvPr>
          <p:cNvSpPr txBox="1"/>
          <p:nvPr/>
        </p:nvSpPr>
        <p:spPr>
          <a:xfrm>
            <a:off x="308586" y="6237312"/>
            <a:ext cx="318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Extra EU27= 4029 $Bio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3F9-508E-4DA1-9CDD-A5B7E4535EDB}"/>
              </a:ext>
            </a:extLst>
          </p:cNvPr>
          <p:cNvSpPr txBox="1"/>
          <p:nvPr/>
        </p:nvSpPr>
        <p:spPr>
          <a:xfrm>
            <a:off x="5400600" y="6597352"/>
            <a:ext cx="370790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 Light" panose="020F0302020204030204" pitchFamily="34" charset="0"/>
              </a:rPr>
              <a:t>Source: </a:t>
            </a:r>
            <a:r>
              <a:rPr lang="en-GB" sz="1100" dirty="0">
                <a:latin typeface="Calibri Light" panose="020F0302020204030204" pitchFamily="34" charset="0"/>
                <a:hlinkClick r:id="rId5"/>
              </a:rPr>
              <a:t>WTO WTS2020 </a:t>
            </a:r>
            <a:r>
              <a:rPr lang="en-GB" sz="1100" dirty="0">
                <a:latin typeface="Calibri Light" panose="020F0302020204030204" pitchFamily="34" charset="0"/>
              </a:rPr>
              <a:t>&amp; </a:t>
            </a:r>
            <a:r>
              <a:rPr lang="en-GB" sz="1100" dirty="0">
                <a:latin typeface="Calibri Light" panose="020F0302020204030204" pitchFamily="34" charset="0"/>
                <a:hlinkClick r:id="rId6"/>
              </a:rPr>
              <a:t>OECD/WTO </a:t>
            </a:r>
            <a:r>
              <a:rPr lang="en-GB" sz="1100" dirty="0" err="1">
                <a:latin typeface="Calibri Light" panose="020F0302020204030204" pitchFamily="34" charset="0"/>
                <a:hlinkClick r:id="rId6"/>
              </a:rPr>
              <a:t>TiVA</a:t>
            </a:r>
            <a:endParaRPr lang="en-GB" sz="1100" dirty="0">
              <a:latin typeface="Calibri Light" panose="020F03020202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B4969C-DA9C-4904-A677-2E29E5BE7823}"/>
              </a:ext>
            </a:extLst>
          </p:cNvPr>
          <p:cNvSpPr/>
          <p:nvPr/>
        </p:nvSpPr>
        <p:spPr>
          <a:xfrm>
            <a:off x="395536" y="2406720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32.9%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41AA0E-26AF-4901-9497-C5F956E4F03F}"/>
              </a:ext>
            </a:extLst>
          </p:cNvPr>
          <p:cNvSpPr/>
          <p:nvPr/>
        </p:nvSpPr>
        <p:spPr>
          <a:xfrm>
            <a:off x="3564778" y="2406720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67.1%</a:t>
            </a:r>
          </a:p>
        </p:txBody>
      </p:sp>
    </p:spTree>
    <p:extLst>
      <p:ext uri="{BB962C8B-B14F-4D97-AF65-F5344CB8AC3E}">
        <p14:creationId xmlns:p14="http://schemas.microsoft.com/office/powerpoint/2010/main" val="380346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87" y="885771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IMPORTANCE OF TRADE IN SERVICES in CANADA</a:t>
            </a:r>
            <a:br>
              <a:rPr lang="en-GB" altLang="en-US" b="1" dirty="0"/>
            </a:br>
            <a:r>
              <a:rPr lang="en-GB" altLang="en-US" b="1" dirty="0"/>
              <a:t>Comparison between </a:t>
            </a:r>
            <a:r>
              <a:rPr lang="en-GB" altLang="en-US" b="1" dirty="0" err="1"/>
              <a:t>BoP</a:t>
            </a:r>
            <a:r>
              <a:rPr lang="en-GB" altLang="en-US" b="1" dirty="0"/>
              <a:t> &amp; </a:t>
            </a:r>
            <a:r>
              <a:rPr lang="en-GB" altLang="en-US" b="1" dirty="0" err="1"/>
              <a:t>TiVA</a:t>
            </a:r>
            <a:r>
              <a:rPr lang="en-GB" altLang="en-US" b="1" dirty="0"/>
              <a:t> </a:t>
            </a:r>
            <a:br>
              <a:rPr lang="en-GB" altLang="en-US" b="1" dirty="0"/>
            </a:br>
            <a:endParaRPr lang="en-GB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2E009CD-D6E3-4645-9AE6-22126CF17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378147"/>
              </p:ext>
            </p:extLst>
          </p:nvPr>
        </p:nvGraphicFramePr>
        <p:xfrm>
          <a:off x="201496" y="1531700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16DD8A-FD9F-496F-BD74-EEE088C3A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687255"/>
              </p:ext>
            </p:extLst>
          </p:nvPr>
        </p:nvGraphicFramePr>
        <p:xfrm>
          <a:off x="4725317" y="1514168"/>
          <a:ext cx="4328026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3B4114-AF53-40F6-9A46-F1D656D1F97C}"/>
              </a:ext>
            </a:extLst>
          </p:cNvPr>
          <p:cNvSpPr txBox="1"/>
          <p:nvPr/>
        </p:nvSpPr>
        <p:spPr>
          <a:xfrm>
            <a:off x="308587" y="62373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EU= 719 $Bio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3F9-508E-4DA1-9CDD-A5B7E4535EDB}"/>
              </a:ext>
            </a:extLst>
          </p:cNvPr>
          <p:cNvSpPr txBox="1"/>
          <p:nvPr/>
        </p:nvSpPr>
        <p:spPr>
          <a:xfrm>
            <a:off x="7096052" y="6669360"/>
            <a:ext cx="3020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 Light" panose="020F0302020204030204" pitchFamily="34" charset="0"/>
              </a:rPr>
              <a:t>Source: WTO WTS2018 &amp; </a:t>
            </a:r>
            <a:r>
              <a:rPr lang="en-GB" sz="1000" dirty="0" err="1">
                <a:latin typeface="Calibri Light" panose="020F0302020204030204" pitchFamily="34" charset="0"/>
              </a:rPr>
              <a:t>TiVA</a:t>
            </a:r>
            <a:endParaRPr lang="en-GB" sz="1000" dirty="0">
              <a:latin typeface="Calibri Light" panose="020F03020202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B4969C-DA9C-4904-A677-2E29E5BE7823}"/>
              </a:ext>
            </a:extLst>
          </p:cNvPr>
          <p:cNvSpPr/>
          <p:nvPr/>
        </p:nvSpPr>
        <p:spPr>
          <a:xfrm>
            <a:off x="395536" y="2406720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16.9%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41AA0E-26AF-4901-9497-C5F956E4F03F}"/>
              </a:ext>
            </a:extLst>
          </p:cNvPr>
          <p:cNvSpPr/>
          <p:nvPr/>
        </p:nvSpPr>
        <p:spPr>
          <a:xfrm>
            <a:off x="3564778" y="2406720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83,1%</a:t>
            </a:r>
          </a:p>
        </p:txBody>
      </p:sp>
    </p:spTree>
    <p:extLst>
      <p:ext uri="{BB962C8B-B14F-4D97-AF65-F5344CB8AC3E}">
        <p14:creationId xmlns:p14="http://schemas.microsoft.com/office/powerpoint/2010/main" val="202148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FF2C2F-74EA-4ABC-86B0-AF2326500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132669"/>
              </p:ext>
            </p:extLst>
          </p:nvPr>
        </p:nvGraphicFramePr>
        <p:xfrm>
          <a:off x="142512" y="2179273"/>
          <a:ext cx="292691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139F45A-ACD6-42CE-BA72-125D59E56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699422"/>
              </p:ext>
            </p:extLst>
          </p:nvPr>
        </p:nvGraphicFramePr>
        <p:xfrm>
          <a:off x="3162236" y="2204864"/>
          <a:ext cx="28803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5A4273-E9FE-474F-A14C-DD366CC3C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44527"/>
              </p:ext>
            </p:extLst>
          </p:nvPr>
        </p:nvGraphicFramePr>
        <p:xfrm>
          <a:off x="6138961" y="2204864"/>
          <a:ext cx="28803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328F16-7DDB-4466-8E0F-0EBF6BAF5B2D}"/>
              </a:ext>
            </a:extLst>
          </p:cNvPr>
          <p:cNvSpPr txBox="1"/>
          <p:nvPr/>
        </p:nvSpPr>
        <p:spPr>
          <a:xfrm>
            <a:off x="539552" y="956381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latin typeface="Calibri Light" panose="020F0302020204030204" pitchFamily="34" charset="0"/>
              </a:rPr>
              <a:t>Importance of trade in services in the EU-Canada trade relationship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5240EAB-849E-4E91-959E-6DE01F1E9651}"/>
              </a:ext>
            </a:extLst>
          </p:cNvPr>
          <p:cNvSpPr txBox="1"/>
          <p:nvPr/>
        </p:nvSpPr>
        <p:spPr>
          <a:xfrm>
            <a:off x="4219795" y="619197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dirty="0">
                <a:solidFill>
                  <a:schemeClr val="tx1"/>
                </a:solidFill>
                <a:latin typeface="+mj-lt"/>
              </a:rPr>
              <a:t>Total: 47 220 Mio€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5240EAB-849E-4E91-959E-6DE01F1E9651}"/>
              </a:ext>
            </a:extLst>
          </p:cNvPr>
          <p:cNvSpPr txBox="1"/>
          <p:nvPr/>
        </p:nvSpPr>
        <p:spPr>
          <a:xfrm>
            <a:off x="7169264" y="61919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dirty="0">
                <a:solidFill>
                  <a:schemeClr val="tx1"/>
                </a:solidFill>
                <a:latin typeface="+mj-lt"/>
              </a:rPr>
              <a:t>Total: 118 448 Mio€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3347864" y="2996952"/>
            <a:ext cx="720080" cy="314217"/>
          </a:xfrm>
          <a:prstGeom prst="wedgeRectCallout">
            <a:avLst>
              <a:gd name="adj1" fmla="val 32170"/>
              <a:gd name="adj2" fmla="val 1391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37.2%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6228470" y="2996951"/>
            <a:ext cx="720080" cy="314217"/>
          </a:xfrm>
          <a:prstGeom prst="wedgeRectCallout">
            <a:avLst>
              <a:gd name="adj1" fmla="val 32170"/>
              <a:gd name="adj2" fmla="val 1391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35%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96B6D95-FE4F-4534-A919-7C1968F53634}"/>
              </a:ext>
            </a:extLst>
          </p:cNvPr>
          <p:cNvSpPr/>
          <p:nvPr/>
        </p:nvSpPr>
        <p:spPr>
          <a:xfrm>
            <a:off x="5152860" y="2996951"/>
            <a:ext cx="720080" cy="314217"/>
          </a:xfrm>
          <a:prstGeom prst="wedgeRectCallout">
            <a:avLst>
              <a:gd name="adj1" fmla="val 6227"/>
              <a:gd name="adj2" fmla="val 21115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62.8%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FC79850-E208-4A5C-8980-53813C6D003B}"/>
              </a:ext>
            </a:extLst>
          </p:cNvPr>
          <p:cNvSpPr/>
          <p:nvPr/>
        </p:nvSpPr>
        <p:spPr>
          <a:xfrm>
            <a:off x="2262948" y="2996951"/>
            <a:ext cx="729672" cy="314216"/>
          </a:xfrm>
          <a:prstGeom prst="wedgeRectCallout">
            <a:avLst>
              <a:gd name="adj1" fmla="val 6227"/>
              <a:gd name="adj2" fmla="val 21115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66.5%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8434FEB-26D2-450D-BEB9-ACC58AD239A3}"/>
              </a:ext>
            </a:extLst>
          </p:cNvPr>
          <p:cNvSpPr/>
          <p:nvPr/>
        </p:nvSpPr>
        <p:spPr>
          <a:xfrm>
            <a:off x="8241060" y="2996950"/>
            <a:ext cx="720080" cy="314217"/>
          </a:xfrm>
          <a:prstGeom prst="wedgeRectCallout">
            <a:avLst>
              <a:gd name="adj1" fmla="val 8958"/>
              <a:gd name="adj2" fmla="val 17360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65%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93BB3-AF8A-450B-9FC9-AEE80CF65309}"/>
              </a:ext>
            </a:extLst>
          </p:cNvPr>
          <p:cNvSpPr txBox="1"/>
          <p:nvPr/>
        </p:nvSpPr>
        <p:spPr>
          <a:xfrm>
            <a:off x="1259632" y="1386101"/>
            <a:ext cx="640871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Services represents 33.8% of the total trade between EU &amp; Canada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(37.2 % of Canada exports to EU = Services)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80C65E-DE31-417B-A6F1-DC20FC209A59}"/>
              </a:ext>
            </a:extLst>
          </p:cNvPr>
          <p:cNvSpPr/>
          <p:nvPr/>
        </p:nvSpPr>
        <p:spPr>
          <a:xfrm>
            <a:off x="5152860" y="6525345"/>
            <a:ext cx="386642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Source: Eurostat - ext_lt_maineu </a:t>
            </a:r>
            <a:r>
              <a:rPr lang="en-GB" sz="1400" dirty="0"/>
              <a:t>+ </a:t>
            </a:r>
            <a:r>
              <a:rPr lang="en-GB" sz="1400" dirty="0">
                <a:latin typeface="Calibri Light" panose="020F0302020204030204" pitchFamily="34" charset="0"/>
              </a:rPr>
              <a:t>bop_its6_det. </a:t>
            </a:r>
          </a:p>
        </p:txBody>
      </p:sp>
    </p:spTree>
    <p:extLst>
      <p:ext uri="{BB962C8B-B14F-4D97-AF65-F5344CB8AC3E}">
        <p14:creationId xmlns:p14="http://schemas.microsoft.com/office/powerpoint/2010/main" val="80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778357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49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674102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6660232" y="6368557"/>
            <a:ext cx="2483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WTO – Trade Statistical reviews and Global Trade Outlook 2023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95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720855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368557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6DC0C-1148-4C73-80FC-C8D290FF20A0}"/>
              </a:ext>
            </a:extLst>
          </p:cNvPr>
          <p:cNvSpPr txBox="1"/>
          <p:nvPr/>
        </p:nvSpPr>
        <p:spPr>
          <a:xfrm>
            <a:off x="1187624" y="1916832"/>
            <a:ext cx="324036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Exports: + 106% from 2010 to 2019</a:t>
            </a:r>
          </a:p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	+40% from 2017 to 2022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EF0F934-D13C-8B8B-E3D8-3F5920CC59F1}"/>
              </a:ext>
            </a:extLst>
          </p:cNvPr>
          <p:cNvSpPr/>
          <p:nvPr/>
        </p:nvSpPr>
        <p:spPr>
          <a:xfrm>
            <a:off x="7164288" y="1666654"/>
            <a:ext cx="1152128" cy="955268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COVID</a:t>
            </a:r>
          </a:p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58B1F3-28B5-162D-C539-1BA212B5E540}"/>
              </a:ext>
            </a:extLst>
          </p:cNvPr>
          <p:cNvCxnSpPr>
            <a:cxnSpLocks/>
          </p:cNvCxnSpPr>
          <p:nvPr/>
        </p:nvCxnSpPr>
        <p:spPr>
          <a:xfrm>
            <a:off x="5490102" y="1688382"/>
            <a:ext cx="36004" cy="414046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44C65043-B03E-47BD-CC9D-464610CF7EA6}"/>
              </a:ext>
            </a:extLst>
          </p:cNvPr>
          <p:cNvSpPr txBox="1"/>
          <p:nvPr/>
        </p:nvSpPr>
        <p:spPr>
          <a:xfrm>
            <a:off x="5478070" y="1688382"/>
            <a:ext cx="61206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00B050"/>
                </a:solidFill>
                <a:latin typeface="+mj-lt"/>
              </a:rPr>
              <a:t>CETA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AD9B7-E97F-7E04-BE3B-A4D6C0F4F0BD}"/>
              </a:ext>
            </a:extLst>
          </p:cNvPr>
          <p:cNvSpPr txBox="1"/>
          <p:nvPr/>
        </p:nvSpPr>
        <p:spPr>
          <a:xfrm>
            <a:off x="1187624" y="2440052"/>
            <a:ext cx="324036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Imports: + 75% from 2010 to 2019</a:t>
            </a:r>
          </a:p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	+55% from 2017 to 2022</a:t>
            </a:r>
          </a:p>
        </p:txBody>
      </p:sp>
    </p:spTree>
    <p:extLst>
      <p:ext uri="{BB962C8B-B14F-4D97-AF65-F5344CB8AC3E}">
        <p14:creationId xmlns:p14="http://schemas.microsoft.com/office/powerpoint/2010/main" val="2186303484"/>
      </p:ext>
    </p:extLst>
  </p:cSld>
  <p:clrMapOvr>
    <a:masterClrMapping/>
  </p:clrMapOvr>
</p:sld>
</file>

<file path=ppt/theme/theme1.xml><?xml version="1.0" encoding="utf-8"?>
<a:theme xmlns:a="http://schemas.openxmlformats.org/drawingml/2006/main" name="ESF Strategy for 2020 - Oct 2013 - 60th PC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dirty="0" smtClean="0">
            <a:solidFill>
              <a:srgbClr val="FF0000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Strategy for 2020 - Oct 2013 - 60th PC Meeting</Template>
  <TotalTime>3525</TotalTime>
  <Words>1462</Words>
  <Application>Microsoft Office PowerPoint</Application>
  <PresentationFormat>On-screen Show (4:3)</PresentationFormat>
  <Paragraphs>539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ESF Strategy for 2020 - Oct 2013 - 60th PC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EU27-Canada Trade (Imports and exports of goods &amp; services)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EU27 Exports of services to Canada per countries (Extra EU) - €Mio – 2021</vt:lpstr>
      <vt:lpstr>EU27 Imports of services from Canada per countries (Extra EU) - €Mio – 2021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Kerneis Pascal  - ESF</dc:creator>
  <cp:lastModifiedBy>PASCAL KERNEIS</cp:lastModifiedBy>
  <cp:revision>240</cp:revision>
  <cp:lastPrinted>2023-03-27T12:25:40Z</cp:lastPrinted>
  <dcterms:created xsi:type="dcterms:W3CDTF">2014-06-16T08:31:04Z</dcterms:created>
  <dcterms:modified xsi:type="dcterms:W3CDTF">2023-07-17T15:29:38Z</dcterms:modified>
</cp:coreProperties>
</file>