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298" r:id="rId3"/>
    <p:sldId id="331" r:id="rId4"/>
    <p:sldId id="257" r:id="rId5"/>
    <p:sldId id="346" r:id="rId6"/>
    <p:sldId id="408" r:id="rId7"/>
    <p:sldId id="326" r:id="rId8"/>
    <p:sldId id="339" r:id="rId9"/>
    <p:sldId id="350" r:id="rId10"/>
    <p:sldId id="329" r:id="rId11"/>
    <p:sldId id="409" r:id="rId12"/>
    <p:sldId id="340" r:id="rId13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32D"/>
    <a:srgbClr val="205A23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8" d="100"/>
          <a:sy n="68" d="100"/>
        </p:scale>
        <p:origin x="5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</c:v>
                </c:pt>
                <c:pt idx="1">
                  <c:v>25.1</c:v>
                </c:pt>
                <c:pt idx="2">
                  <c:v>73.3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30-4E45-9B17-651E7184DF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0.7</c:v>
                </c:pt>
                <c:pt idx="1">
                  <c:v>20.2</c:v>
                </c:pt>
                <c:pt idx="2">
                  <c:v>79.2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30-4E45-9B17-651E7184DF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China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7.9</c:v>
                </c:pt>
                <c:pt idx="1">
                  <c:v>40.5</c:v>
                </c:pt>
                <c:pt idx="2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30-4E45-9B17-651E7184DF6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6.6</c:v>
                </c:pt>
                <c:pt idx="1">
                  <c:v>20.7</c:v>
                </c:pt>
                <c:pt idx="2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30-4E45-9B17-651E7184DF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15.4</c:v>
                </c:pt>
                <c:pt idx="1">
                  <c:v>23</c:v>
                </c:pt>
                <c:pt idx="2">
                  <c:v>61.6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A30-4E45-9B17-651E7184DF6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0.9</c:v>
                </c:pt>
                <c:pt idx="1">
                  <c:v>19.100000000000001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A30-4E45-9B17-651E7184DF62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Singapore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0</c:v>
                </c:pt>
                <c:pt idx="1">
                  <c:v>24.8</c:v>
                </c:pt>
                <c:pt idx="2">
                  <c:v>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5-4D81-A776-674F7803F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5432992"/>
        <c:axId val="565435288"/>
      </c:barChart>
      <c:catAx>
        <c:axId val="56543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5288"/>
        <c:crosses val="autoZero"/>
        <c:auto val="1"/>
        <c:lblAlgn val="ctr"/>
        <c:lblOffset val="100"/>
        <c:noMultiLvlLbl val="0"/>
      </c:catAx>
      <c:valAx>
        <c:axId val="565435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3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17604726594115"/>
          <c:y val="9.3169906178863851E-2"/>
          <c:w val="0.90394739597786311"/>
          <c:h val="0.8377928120504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1440709169164083E-2"/>
                  <c:y val="-6.6975680620578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56-4070-9A8D-0003CAFD0400}"/>
                </c:ext>
              </c:extLst>
            </c:dLbl>
            <c:dLbl>
              <c:idx val="1"/>
              <c:layout>
                <c:manualLayout>
                  <c:x val="-3.1440709169164069E-2"/>
                  <c:y val="-1.5627658811468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56-4070-9A8D-0003CAFD0400}"/>
                </c:ext>
              </c:extLst>
            </c:dLbl>
            <c:dLbl>
              <c:idx val="2"/>
              <c:layout>
                <c:manualLayout>
                  <c:x val="-1.4291231440529175E-2"/>
                  <c:y val="-2.2325226873526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56-4070-9A8D-0003CAFD0400}"/>
                </c:ext>
              </c:extLst>
            </c:dLbl>
            <c:dLbl>
              <c:idx val="3"/>
              <c:layout>
                <c:manualLayout>
                  <c:x val="-1.1432985152423402E-2"/>
                  <c:y val="4.4650453747052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56-4070-9A8D-0003CAFD04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20115</c:v>
                </c:pt>
                <c:pt idx="1">
                  <c:v>20297</c:v>
                </c:pt>
                <c:pt idx="2">
                  <c:v>23085</c:v>
                </c:pt>
                <c:pt idx="3">
                  <c:v>26266</c:v>
                </c:pt>
                <c:pt idx="4">
                  <c:v>28911</c:v>
                </c:pt>
                <c:pt idx="5">
                  <c:v>32443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706076487969016E-3"/>
                  <c:y val="-5.4471437114594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EC-4F32-B573-C78FF59E5310}"/>
                </c:ext>
              </c:extLst>
            </c:dLbl>
            <c:dLbl>
              <c:idx val="1"/>
              <c:layout>
                <c:manualLayout>
                  <c:x val="-5.5412152975938544E-3"/>
                  <c:y val="-7.3925521798378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EC-4F32-B573-C78FF59E5310}"/>
                </c:ext>
              </c:extLst>
            </c:dLbl>
            <c:dLbl>
              <c:idx val="2"/>
              <c:layout>
                <c:manualLayout>
                  <c:x val="-5.5412152975938033E-3"/>
                  <c:y val="-3.1126535494054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EC-4F32-B573-C78FF59E5310}"/>
                </c:ext>
              </c:extLst>
            </c:dLbl>
            <c:dLbl>
              <c:idx val="3"/>
              <c:layout>
                <c:manualLayout>
                  <c:x val="2.595377653105226E-3"/>
                  <c:y val="-8.44909008589790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EC-4F32-B573-C78FF59E5310}"/>
                </c:ext>
              </c:extLst>
            </c:dLbl>
            <c:dLbl>
              <c:idx val="4"/>
              <c:layout>
                <c:manualLayout>
                  <c:x val="3.4298955457269791E-2"/>
                  <c:y val="-3.1730827376423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EC-4F32-B573-C78FF59E5310}"/>
                </c:ext>
              </c:extLst>
            </c:dLbl>
            <c:dLbl>
              <c:idx val="5"/>
              <c:layout>
                <c:manualLayout>
                  <c:x val="2.0007724016740665E-2"/>
                  <c:y val="-2.2325226873526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56-4070-9A8D-0003CAFD04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20880</c:v>
                </c:pt>
                <c:pt idx="1">
                  <c:v>25655</c:v>
                </c:pt>
                <c:pt idx="2">
                  <c:v>31631</c:v>
                </c:pt>
                <c:pt idx="3">
                  <c:v>30841</c:v>
                </c:pt>
                <c:pt idx="4">
                  <c:v>21640</c:v>
                </c:pt>
                <c:pt idx="5">
                  <c:v>25149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149477728634947E-2"/>
                  <c:y val="-8.18582195697909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56-4070-9A8D-0003CAFD0400}"/>
                </c:ext>
              </c:extLst>
            </c:dLbl>
            <c:dLbl>
              <c:idx val="1"/>
              <c:layout>
                <c:manualLayout>
                  <c:x val="2.2865970304846543E-2"/>
                  <c:y val="-2.2325226873526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56-4070-9A8D-0003CAFD0400}"/>
                </c:ext>
              </c:extLst>
            </c:dLbl>
            <c:dLbl>
              <c:idx val="2"/>
              <c:layout>
                <c:manualLayout>
                  <c:x val="1.7149477728634947E-2"/>
                  <c:y val="2.232522687352600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rgbClr val="29732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81150518400355"/>
                      <c:h val="5.0566638868536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856-4070-9A8D-0003CAFD0400}"/>
                </c:ext>
              </c:extLst>
            </c:dLbl>
            <c:dLbl>
              <c:idx val="3"/>
              <c:layout>
                <c:manualLayout>
                  <c:x val="2.8407142104803565E-2"/>
                  <c:y val="8.8657519066094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EC-4F32-B573-C78FF59E5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235</c:v>
                </c:pt>
                <c:pt idx="1">
                  <c:v>5358</c:v>
                </c:pt>
                <c:pt idx="2">
                  <c:v>8546</c:v>
                </c:pt>
                <c:pt idx="3">
                  <c:v>4575</c:v>
                </c:pt>
                <c:pt idx="4">
                  <c:v>-7270</c:v>
                </c:pt>
                <c:pt idx="5">
                  <c:v>-7293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374685930496465E-2"/>
          <c:y val="0.93674226070520994"/>
          <c:w val="0.8458176429865838"/>
          <c:h val="5.65601712327322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EU27 Exports to Singapore – 2021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to Singapore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6F-4C2D-9A4A-B6CC1B237C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E6F-4C2D-9A4A-B6CC1B237CE6}"/>
              </c:ext>
            </c:extLst>
          </c:dPt>
          <c:dLbls>
            <c:dLbl>
              <c:idx val="0"/>
              <c:layout>
                <c:manualLayout>
                  <c:x val="-0.24935003907215766"/>
                  <c:y val="-4.829353055139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6F-4C2D-9A4A-B6CC1B237CE6}"/>
                </c:ext>
              </c:extLst>
            </c:dLbl>
            <c:dLbl>
              <c:idx val="1"/>
              <c:layout>
                <c:manualLayout>
                  <c:x val="0.17800361693391728"/>
                  <c:y val="7.4218922402838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6F-4C2D-9A4A-B6CC1B237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27361</c:v>
                </c:pt>
                <c:pt idx="1">
                  <c:v>25149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6F-4C2D-9A4A-B6CC1B237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36707312489963"/>
          <c:y val="0.84322343813650336"/>
          <c:w val="0.6746220416753504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Singapore Exports to EU27 – 2021 – Mio€ - %</a:t>
            </a:r>
          </a:p>
        </c:rich>
      </c:tx>
      <c:layout>
        <c:manualLayout>
          <c:xMode val="edge"/>
          <c:yMode val="edge"/>
          <c:x val="9.8583490723252967E-2"/>
          <c:y val="2.939488205014257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Singapore Exports to EU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60-437A-86A7-9064E2B2EA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60-437A-86A7-9064E2B2EA6F}"/>
              </c:ext>
            </c:extLst>
          </c:dPt>
          <c:dLbls>
            <c:dLbl>
              <c:idx val="0"/>
              <c:layout>
                <c:manualLayout>
                  <c:x val="-0.22730391067659156"/>
                  <c:y val="5.1649122319742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60-437A-86A7-9064E2B2EA6F}"/>
                </c:ext>
              </c:extLst>
            </c:dLbl>
            <c:dLbl>
              <c:idx val="1"/>
              <c:layout>
                <c:manualLayout>
                  <c:x val="0.27500659648927894"/>
                  <c:y val="-5.2179156019701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60-437A-86A7-9064E2B2E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15707</c:v>
                </c:pt>
                <c:pt idx="1">
                  <c:v>32443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0-437A-86A7-9064E2B2E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05134151760914"/>
          <c:y val="0.84028394993148914"/>
          <c:w val="0.6855342461948672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EU27 &amp; Singapore Total volume of trade – 2021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36345961559824"/>
          <c:y val="0.2696404103247787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EU27 &amp; Singapore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3B-4E37-AB58-5E483D5985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3B-4E37-AB58-5E483D59856F}"/>
              </c:ext>
            </c:extLst>
          </c:dPt>
          <c:dLbls>
            <c:dLbl>
              <c:idx val="0"/>
              <c:layout>
                <c:manualLayout>
                  <c:x val="-0.19203005221642047"/>
                  <c:y val="7.55679924452838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3B-4E37-AB58-5E483D59856F}"/>
                </c:ext>
              </c:extLst>
            </c:dLbl>
            <c:dLbl>
              <c:idx val="1"/>
              <c:layout>
                <c:manualLayout>
                  <c:x val="0.24855120264415065"/>
                  <c:y val="-5.147344739473392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3B-4E37-AB58-5E483D5985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43068</c:v>
                </c:pt>
                <c:pt idx="1">
                  <c:v>57592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3B-4E37-AB58-5E483D598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238640151094329E-2"/>
          <c:y val="0.81917032366774067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29732D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502</c:v>
                </c:pt>
                <c:pt idx="1">
                  <c:v>1474</c:v>
                </c:pt>
                <c:pt idx="2">
                  <c:v>1728</c:v>
                </c:pt>
                <c:pt idx="3">
                  <c:v>4700</c:v>
                </c:pt>
                <c:pt idx="4">
                  <c:v>1125</c:v>
                </c:pt>
                <c:pt idx="5">
                  <c:v>765</c:v>
                </c:pt>
                <c:pt idx="6">
                  <c:v>5358</c:v>
                </c:pt>
                <c:pt idx="7">
                  <c:v>8508</c:v>
                </c:pt>
                <c:pt idx="8">
                  <c:v>4192</c:v>
                </c:pt>
                <c:pt idx="9">
                  <c:v>-7270</c:v>
                </c:pt>
                <c:pt idx="10">
                  <c:v>-7293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2-4FBD-8075-76B41197B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599352486988421E-2"/>
                  <c:y val="-4.500818475611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33-4B3D-91C2-732C706BE7AD}"/>
                </c:ext>
              </c:extLst>
            </c:dLbl>
            <c:dLbl>
              <c:idx val="1"/>
              <c:layout>
                <c:manualLayout>
                  <c:x val="-4.4307194220760309E-3"/>
                  <c:y val="-5.8510640182952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33-4B3D-91C2-732C706BE7AD}"/>
                </c:ext>
              </c:extLst>
            </c:dLbl>
            <c:dLbl>
              <c:idx val="2"/>
              <c:layout>
                <c:manualLayout>
                  <c:x val="-1.1815251792202802E-2"/>
                  <c:y val="-6.3011458658564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33-4B3D-91C2-732C706BE7AD}"/>
                </c:ext>
              </c:extLst>
            </c:dLbl>
            <c:dLbl>
              <c:idx val="3"/>
              <c:layout>
                <c:manualLayout>
                  <c:x val="-2.2153597110380261E-2"/>
                  <c:y val="-4.950900323172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33-4B3D-91C2-732C706BE7AD}"/>
                </c:ext>
              </c:extLst>
            </c:dLbl>
            <c:dLbl>
              <c:idx val="4"/>
              <c:layout>
                <c:manualLayout>
                  <c:x val="-2.0676690636354918E-2"/>
                  <c:y val="-4.050736628050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33-4B3D-91C2-732C706BE7AD}"/>
                </c:ext>
              </c:extLst>
            </c:dLbl>
            <c:dLbl>
              <c:idx val="5"/>
              <c:layout>
                <c:manualLayout>
                  <c:x val="-3.6922661850633698E-2"/>
                  <c:y val="-7.201309560978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33-4B3D-91C2-732C706BE7AD}"/>
                </c:ext>
              </c:extLst>
            </c:dLbl>
            <c:dLbl>
              <c:idx val="6"/>
              <c:layout>
                <c:manualLayout>
                  <c:x val="-2.3630503584405497E-2"/>
                  <c:y val="-4.7258593993923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33-4B3D-91C2-732C706BE7AD}"/>
                </c:ext>
              </c:extLst>
            </c:dLbl>
            <c:dLbl>
              <c:idx val="7"/>
              <c:layout>
                <c:manualLayout>
                  <c:x val="-2.8251219084390676E-2"/>
                  <c:y val="-3.8057763229559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33-4B3D-91C2-732C706BE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9979</c:v>
                </c:pt>
                <c:pt idx="1">
                  <c:v>11563</c:v>
                </c:pt>
                <c:pt idx="2">
                  <c:v>14407</c:v>
                </c:pt>
                <c:pt idx="3">
                  <c:v>18109</c:v>
                </c:pt>
                <c:pt idx="4">
                  <c:v>20004</c:v>
                </c:pt>
                <c:pt idx="5">
                  <c:v>20880</c:v>
                </c:pt>
                <c:pt idx="6">
                  <c:v>25655</c:v>
                </c:pt>
                <c:pt idx="7">
                  <c:v>31605</c:v>
                </c:pt>
                <c:pt idx="8">
                  <c:v>30606</c:v>
                </c:pt>
                <c:pt idx="9">
                  <c:v>21640</c:v>
                </c:pt>
                <c:pt idx="10">
                  <c:v>25149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A33-4B3D-91C2-732C706BE7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419438067525073E-2"/>
                  <c:y val="1.3313392007933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33-4B3D-91C2-732C706BE7AD}"/>
                </c:ext>
              </c:extLst>
            </c:dLbl>
            <c:dLbl>
              <c:idx val="1"/>
              <c:layout>
                <c:manualLayout>
                  <c:x val="-1.8556309719642405E-2"/>
                  <c:y val="1.8234423817407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33-4B3D-91C2-732C706BE7AD}"/>
                </c:ext>
              </c:extLst>
            </c:dLbl>
            <c:dLbl>
              <c:idx val="2"/>
              <c:layout>
                <c:manualLayout>
                  <c:x val="-6.6940777369986926E-3"/>
                  <c:y val="1.8312159082595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33-4B3D-91C2-732C706BE7AD}"/>
                </c:ext>
              </c:extLst>
            </c:dLbl>
            <c:dLbl>
              <c:idx val="3"/>
              <c:layout>
                <c:manualLayout>
                  <c:x val="-1.548797404303333E-2"/>
                  <c:y val="2.688556285074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33-4B3D-91C2-732C706BE7AD}"/>
                </c:ext>
              </c:extLst>
            </c:dLbl>
            <c:dLbl>
              <c:idx val="4"/>
              <c:layout>
                <c:manualLayout>
                  <c:x val="-2.7538332063482577E-3"/>
                  <c:y val="1.1453334453353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33-4B3D-91C2-732C706BE7AD}"/>
                </c:ext>
              </c:extLst>
            </c:dLbl>
            <c:dLbl>
              <c:idx val="5"/>
              <c:layout>
                <c:manualLayout>
                  <c:x val="-2.4078030253986752E-2"/>
                  <c:y val="3.227249817770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A33-4B3D-91C2-732C706BE7AD}"/>
                </c:ext>
              </c:extLst>
            </c:dLbl>
            <c:dLbl>
              <c:idx val="6"/>
              <c:layout>
                <c:manualLayout>
                  <c:x val="-1.4196544124685614E-2"/>
                  <c:y val="5.2265534181838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A33-4B3D-91C2-732C706BE7AD}"/>
                </c:ext>
              </c:extLst>
            </c:dLbl>
            <c:dLbl>
              <c:idx val="7"/>
              <c:layout>
                <c:manualLayout>
                  <c:x val="1.4054121647829165E-3"/>
                  <c:y val="4.225995553339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A33-4B3D-91C2-732C706BE7AD}"/>
                </c:ext>
              </c:extLst>
            </c:dLbl>
            <c:dLbl>
              <c:idx val="10"/>
              <c:layout>
                <c:manualLayout>
                  <c:x val="-5.6216486591316658E-3"/>
                  <c:y val="-3.9773149646104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DA-406F-B0CC-3E2639ABE9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9459</c:v>
                </c:pt>
                <c:pt idx="1">
                  <c:v>10088</c:v>
                </c:pt>
                <c:pt idx="2">
                  <c:v>12677</c:v>
                </c:pt>
                <c:pt idx="3">
                  <c:v>13408</c:v>
                </c:pt>
                <c:pt idx="4">
                  <c:v>18879</c:v>
                </c:pt>
                <c:pt idx="5">
                  <c:v>20115</c:v>
                </c:pt>
                <c:pt idx="6">
                  <c:v>20297</c:v>
                </c:pt>
                <c:pt idx="7">
                  <c:v>23097</c:v>
                </c:pt>
                <c:pt idx="8">
                  <c:v>26414</c:v>
                </c:pt>
                <c:pt idx="9">
                  <c:v>28911</c:v>
                </c:pt>
                <c:pt idx="10">
                  <c:v>32443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A33-4B3D-91C2-732C706BE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37000"/>
          <c:min val="-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79207979158779"/>
          <c:y val="1.7359208796999009E-2"/>
          <c:w val="0.85320792020841218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477</c:v>
                </c:pt>
                <c:pt idx="1">
                  <c:v>366</c:v>
                </c:pt>
                <c:pt idx="2">
                  <c:v>8651</c:v>
                </c:pt>
                <c:pt idx="3">
                  <c:v>254</c:v>
                </c:pt>
                <c:pt idx="4">
                  <c:v>131</c:v>
                </c:pt>
                <c:pt idx="5">
                  <c:v>472</c:v>
                </c:pt>
                <c:pt idx="6">
                  <c:v>2167</c:v>
                </c:pt>
                <c:pt idx="7">
                  <c:v>2860</c:v>
                </c:pt>
                <c:pt idx="8">
                  <c:v>4834</c:v>
                </c:pt>
                <c:pt idx="9">
                  <c:v>5755</c:v>
                </c:pt>
                <c:pt idx="10">
                  <c:v>111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383</c:v>
                </c:pt>
                <c:pt idx="1">
                  <c:v>271</c:v>
                </c:pt>
                <c:pt idx="2">
                  <c:v>8309</c:v>
                </c:pt>
                <c:pt idx="3">
                  <c:v>87</c:v>
                </c:pt>
                <c:pt idx="4">
                  <c:v>228</c:v>
                </c:pt>
                <c:pt idx="5">
                  <c:v>466</c:v>
                </c:pt>
                <c:pt idx="6">
                  <c:v>6611</c:v>
                </c:pt>
                <c:pt idx="7">
                  <c:v>8528</c:v>
                </c:pt>
                <c:pt idx="8">
                  <c:v>1331</c:v>
                </c:pt>
                <c:pt idx="9">
                  <c:v>6132</c:v>
                </c:pt>
                <c:pt idx="10">
                  <c:v>63</c:v>
                </c:pt>
                <c:pt idx="1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740283866455642E-2"/>
          <c:y val="3.4264467690724422E-2"/>
          <c:w val="0.89447711638597527"/>
          <c:h val="0.82640050228337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Outward FDI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#,##0</c:formatCode>
                <c:ptCount val="8"/>
                <c:pt idx="0">
                  <c:v>89034</c:v>
                </c:pt>
                <c:pt idx="1">
                  <c:v>114964</c:v>
                </c:pt>
                <c:pt idx="2">
                  <c:v>183274</c:v>
                </c:pt>
                <c:pt idx="3">
                  <c:v>173648</c:v>
                </c:pt>
                <c:pt idx="4">
                  <c:v>262596</c:v>
                </c:pt>
                <c:pt idx="5">
                  <c:v>191286</c:v>
                </c:pt>
                <c:pt idx="6">
                  <c:v>221601</c:v>
                </c:pt>
                <c:pt idx="7">
                  <c:v>255610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A53-858D-B3FC74C87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Inward FDI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347799242707095E-2"/>
                  <c:y val="-1.4258000197591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9B-4147-A750-273E95794AF4}"/>
                </c:ext>
              </c:extLst>
            </c:dLbl>
            <c:dLbl>
              <c:idx val="1"/>
              <c:layout>
                <c:manualLayout>
                  <c:x val="1.4456499368922579E-2"/>
                  <c:y val="-3.5645000493977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9B-4147-A750-273E95794AF4}"/>
                </c:ext>
              </c:extLst>
            </c:dLbl>
            <c:dLbl>
              <c:idx val="2"/>
              <c:layout>
                <c:manualLayout>
                  <c:x val="2.0239099116491556E-2"/>
                  <c:y val="-3.5645000493977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9B-4147-A750-273E95794AF4}"/>
                </c:ext>
              </c:extLst>
            </c:dLbl>
            <c:dLbl>
              <c:idx val="3"/>
              <c:layout>
                <c:manualLayout>
                  <c:x val="3.1804298611629672E-2"/>
                  <c:y val="-1.9010666930121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9B-4147-A750-273E95794AF4}"/>
                </c:ext>
              </c:extLst>
            </c:dLbl>
            <c:dLbl>
              <c:idx val="4"/>
              <c:layout>
                <c:manualLayout>
                  <c:x val="3.0358648674737414E-2"/>
                  <c:y val="-3.80213338602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9B-4147-A750-273E95794AF4}"/>
                </c:ext>
              </c:extLst>
            </c:dLbl>
            <c:dLbl>
              <c:idx val="5"/>
              <c:layout>
                <c:manualLayout>
                  <c:x val="3.3249948548521827E-2"/>
                  <c:y val="-2.613966702891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9B-4147-A750-273E95794AF4}"/>
                </c:ext>
              </c:extLst>
            </c:dLbl>
            <c:dLbl>
              <c:idx val="6"/>
              <c:layout>
                <c:manualLayout>
                  <c:x val="3.3249948548521827E-2"/>
                  <c:y val="-4.7526667325303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9B-4147-A750-273E95794AF4}"/>
                </c:ext>
              </c:extLst>
            </c:dLbl>
            <c:dLbl>
              <c:idx val="7"/>
              <c:layout>
                <c:manualLayout>
                  <c:x val="1.4456499368922578E-3"/>
                  <c:y val="-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77-4C85-AC24-6419690F61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Sheet1!$C$2:$C$9</c:f>
              <c:numCache>
                <c:formatCode>#,##0</c:formatCode>
                <c:ptCount val="8"/>
                <c:pt idx="0">
                  <c:v>39785</c:v>
                </c:pt>
                <c:pt idx="1">
                  <c:v>45140</c:v>
                </c:pt>
                <c:pt idx="2">
                  <c:v>56091</c:v>
                </c:pt>
                <c:pt idx="3">
                  <c:v>115850</c:v>
                </c:pt>
                <c:pt idx="4">
                  <c:v>103392</c:v>
                </c:pt>
                <c:pt idx="5">
                  <c:v>110294</c:v>
                </c:pt>
                <c:pt idx="6">
                  <c:v>118825</c:v>
                </c:pt>
                <c:pt idx="7">
                  <c:v>150372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A53-858D-B3FC74C87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9519"/>
        <c:axId val="197519103"/>
      </c:barChart>
      <c:catAx>
        <c:axId val="1975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103"/>
        <c:crosses val="autoZero"/>
        <c:auto val="1"/>
        <c:lblAlgn val="ctr"/>
        <c:lblOffset val="100"/>
        <c:noMultiLvlLbl val="0"/>
      </c:catAx>
      <c:valAx>
        <c:axId val="197519103"/>
        <c:scaling>
          <c:orientation val="minMax"/>
          <c:max val="26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9519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292189756699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18.899999999999999</c:v>
                </c:pt>
                <c:pt idx="1">
                  <c:v>19.5</c:v>
                </c:pt>
                <c:pt idx="2">
                  <c:v>20.399999999999999</c:v>
                </c:pt>
                <c:pt idx="3">
                  <c:v>21.3</c:v>
                </c:pt>
                <c:pt idx="4">
                  <c:v>22.6</c:v>
                </c:pt>
                <c:pt idx="5">
                  <c:v>24.6</c:v>
                </c:pt>
                <c:pt idx="6">
                  <c:v>24.7</c:v>
                </c:pt>
                <c:pt idx="7">
                  <c:v>25.5</c:v>
                </c:pt>
                <c:pt idx="8">
                  <c:v>26</c:v>
                </c:pt>
                <c:pt idx="9">
                  <c:v>27.4</c:v>
                </c:pt>
                <c:pt idx="10">
                  <c:v>25.2</c:v>
                </c:pt>
                <c:pt idx="11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F8-4721-B1F6-85569092E3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Sheet1!$C$3:$C$14</c:f>
              <c:numCache>
                <c:formatCode>General</c:formatCode>
                <c:ptCount val="12"/>
                <c:pt idx="0">
                  <c:v>13</c:v>
                </c:pt>
                <c:pt idx="1">
                  <c:v>13.4</c:v>
                </c:pt>
                <c:pt idx="2">
                  <c:v>13.7</c:v>
                </c:pt>
                <c:pt idx="3">
                  <c:v>14.4</c:v>
                </c:pt>
                <c:pt idx="4">
                  <c:v>15.2</c:v>
                </c:pt>
                <c:pt idx="5">
                  <c:v>15.4</c:v>
                </c:pt>
                <c:pt idx="6">
                  <c:v>15.4</c:v>
                </c:pt>
                <c:pt idx="7">
                  <c:v>16</c:v>
                </c:pt>
                <c:pt idx="8">
                  <c:v>16.399999999999999</c:v>
                </c:pt>
                <c:pt idx="9">
                  <c:v>16.7</c:v>
                </c:pt>
                <c:pt idx="10">
                  <c:v>14.6</c:v>
                </c:pt>
                <c:pt idx="11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1F8-4721-B1F6-85569092E3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F8-4721-B1F6-85569092E3DD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FB-4EB7-8C58-3D23E666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Sheet1!$D$3:$D$14</c:f>
              <c:numCache>
                <c:formatCode>General</c:formatCode>
                <c:ptCount val="12"/>
                <c:pt idx="0">
                  <c:v>7.7</c:v>
                </c:pt>
                <c:pt idx="1">
                  <c:v>8.1</c:v>
                </c:pt>
                <c:pt idx="2">
                  <c:v>8</c:v>
                </c:pt>
                <c:pt idx="3">
                  <c:v>8.1999999999999993</c:v>
                </c:pt>
                <c:pt idx="4">
                  <c:v>8.4</c:v>
                </c:pt>
                <c:pt idx="5">
                  <c:v>8.5</c:v>
                </c:pt>
                <c:pt idx="6">
                  <c:v>8.3000000000000007</c:v>
                </c:pt>
                <c:pt idx="7">
                  <c:v>8.3000000000000007</c:v>
                </c:pt>
                <c:pt idx="8">
                  <c:v>8.5</c:v>
                </c:pt>
                <c:pt idx="9">
                  <c:v>8.5</c:v>
                </c:pt>
                <c:pt idx="10">
                  <c:v>6.5</c:v>
                </c:pt>
                <c:pt idx="11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1F8-4721-B1F6-85569092E3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Sheet1!$E$3:$E$14</c:f>
              <c:numCache>
                <c:formatCode>General</c:formatCode>
                <c:ptCount val="12"/>
                <c:pt idx="0">
                  <c:v>7.9</c:v>
                </c:pt>
                <c:pt idx="1">
                  <c:v>12.4</c:v>
                </c:pt>
                <c:pt idx="2">
                  <c:v>12.8</c:v>
                </c:pt>
                <c:pt idx="3">
                  <c:v>12.1</c:v>
                </c:pt>
                <c:pt idx="4">
                  <c:v>11.7</c:v>
                </c:pt>
                <c:pt idx="5">
                  <c:v>10.1</c:v>
                </c:pt>
                <c:pt idx="6">
                  <c:v>9.6999999999999993</c:v>
                </c:pt>
                <c:pt idx="7">
                  <c:v>9</c:v>
                </c:pt>
                <c:pt idx="8">
                  <c:v>13</c:v>
                </c:pt>
                <c:pt idx="9">
                  <c:v>11.9</c:v>
                </c:pt>
                <c:pt idx="10">
                  <c:v>11.2</c:v>
                </c:pt>
                <c:pt idx="11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1F8-4721-B1F6-85569092E3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Singapore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F8-4721-B1F6-85569092E3DD}"/>
                </c:ext>
              </c:extLst>
            </c:dLbl>
            <c:dLbl>
              <c:idx val="11"/>
              <c:layout>
                <c:manualLayout>
                  <c:x val="-1.4109543384070507E-3"/>
                  <c:y val="-3.9180019269936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B2-4AAF-A0B4-7D0CCF6E3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Sheet1!$F$3:$F$14</c:f>
              <c:numCache>
                <c:formatCode>General</c:formatCode>
                <c:ptCount val="12"/>
                <c:pt idx="0">
                  <c:v>88.7</c:v>
                </c:pt>
                <c:pt idx="1">
                  <c:v>84.8</c:v>
                </c:pt>
                <c:pt idx="2">
                  <c:v>88.9</c:v>
                </c:pt>
                <c:pt idx="3">
                  <c:v>94.8</c:v>
                </c:pt>
                <c:pt idx="4">
                  <c:v>101.7</c:v>
                </c:pt>
                <c:pt idx="5">
                  <c:v>102.2</c:v>
                </c:pt>
                <c:pt idx="6">
                  <c:v>97.3</c:v>
                </c:pt>
                <c:pt idx="7">
                  <c:v>102.7</c:v>
                </c:pt>
                <c:pt idx="8">
                  <c:v>107.6</c:v>
                </c:pt>
                <c:pt idx="9">
                  <c:v>112.2</c:v>
                </c:pt>
                <c:pt idx="10">
                  <c:v>119.8</c:v>
                </c:pt>
                <c:pt idx="11">
                  <c:v>114.2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1F8-4721-B1F6-85569092E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174978127734029E-2"/>
          <c:y val="7.7144629065990705E-2"/>
          <c:w val="0.89952110673665797"/>
          <c:h val="0.73736099927123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EU (Intra&amp;Extra)</c:v>
                </c:pt>
                <c:pt idx="1">
                  <c:v>Extra EU 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South Korea</c:v>
                </c:pt>
                <c:pt idx="10">
                  <c:v>Canada</c:v>
                </c:pt>
                <c:pt idx="11">
                  <c:v>UAE</c:v>
                </c:pt>
                <c:pt idx="12">
                  <c:v>Hong-Kong</c:v>
                </c:pt>
                <c:pt idx="13">
                  <c:v>Israel</c:v>
                </c:pt>
                <c:pt idx="14">
                  <c:v>Turkey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  <c:pt idx="20">
                  <c:v>Brazil</c:v>
                </c:pt>
              </c:strCache>
            </c:strRef>
          </c:cat>
          <c:val>
            <c:numRef>
              <c:f>Sheet1!$B$2:$B$22</c:f>
              <c:numCache>
                <c:formatCode>0</c:formatCode>
                <c:ptCount val="21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164</c:v>
                </c:pt>
                <c:pt idx="7">
                  <c:v>183</c:v>
                </c:pt>
                <c:pt idx="8">
                  <c:v>119</c:v>
                </c:pt>
                <c:pt idx="9">
                  <c:v>86</c:v>
                </c:pt>
                <c:pt idx="10">
                  <c:v>86</c:v>
                </c:pt>
                <c:pt idx="11">
                  <c:v>70</c:v>
                </c:pt>
                <c:pt idx="12">
                  <c:v>104</c:v>
                </c:pt>
                <c:pt idx="13">
                  <c:v>44</c:v>
                </c:pt>
                <c:pt idx="14">
                  <c:v>43</c:v>
                </c:pt>
                <c:pt idx="15">
                  <c:v>45</c:v>
                </c:pt>
                <c:pt idx="16">
                  <c:v>57</c:v>
                </c:pt>
                <c:pt idx="17">
                  <c:v>64</c:v>
                </c:pt>
                <c:pt idx="18">
                  <c:v>37</c:v>
                </c:pt>
                <c:pt idx="19">
                  <c:v>36</c:v>
                </c:pt>
                <c:pt idx="2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EU (Intra&amp;Extra)</c:v>
                </c:pt>
                <c:pt idx="1">
                  <c:v>Extra EU 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South Korea</c:v>
                </c:pt>
                <c:pt idx="10">
                  <c:v>Canada</c:v>
                </c:pt>
                <c:pt idx="11">
                  <c:v>UAE</c:v>
                </c:pt>
                <c:pt idx="12">
                  <c:v>Hong-Kong</c:v>
                </c:pt>
                <c:pt idx="13">
                  <c:v>Israel</c:v>
                </c:pt>
                <c:pt idx="14">
                  <c:v>Turkey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  <c:pt idx="20">
                  <c:v>Brazil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184</c:v>
                </c:pt>
                <c:pt idx="7">
                  <c:v>187</c:v>
                </c:pt>
                <c:pt idx="8">
                  <c:v>123</c:v>
                </c:pt>
                <c:pt idx="9">
                  <c:v>95</c:v>
                </c:pt>
                <c:pt idx="10">
                  <c:v>92</c:v>
                </c:pt>
                <c:pt idx="11">
                  <c:v>71</c:v>
                </c:pt>
                <c:pt idx="12">
                  <c:v>114</c:v>
                </c:pt>
                <c:pt idx="13">
                  <c:v>50</c:v>
                </c:pt>
                <c:pt idx="14">
                  <c:v>48</c:v>
                </c:pt>
                <c:pt idx="15">
                  <c:v>50</c:v>
                </c:pt>
                <c:pt idx="16">
                  <c:v>64</c:v>
                </c:pt>
                <c:pt idx="17">
                  <c:v>68</c:v>
                </c:pt>
                <c:pt idx="18">
                  <c:v>43</c:v>
                </c:pt>
                <c:pt idx="19">
                  <c:v>37</c:v>
                </c:pt>
                <c:pt idx="2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EU (Intra&amp;Extra)</c:v>
                </c:pt>
                <c:pt idx="1">
                  <c:v>Extra EU 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South Korea</c:v>
                </c:pt>
                <c:pt idx="10">
                  <c:v>Canada</c:v>
                </c:pt>
                <c:pt idx="11">
                  <c:v>UAE</c:v>
                </c:pt>
                <c:pt idx="12">
                  <c:v>Hong-Kong</c:v>
                </c:pt>
                <c:pt idx="13">
                  <c:v>Israel</c:v>
                </c:pt>
                <c:pt idx="14">
                  <c:v>Turkey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  <c:pt idx="20">
                  <c:v>Brazil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205</c:v>
                </c:pt>
                <c:pt idx="7">
                  <c:v>201</c:v>
                </c:pt>
                <c:pt idx="8">
                  <c:v>120</c:v>
                </c:pt>
                <c:pt idx="9">
                  <c:v>101</c:v>
                </c:pt>
                <c:pt idx="10">
                  <c:v>99</c:v>
                </c:pt>
                <c:pt idx="11">
                  <c:v>72</c:v>
                </c:pt>
                <c:pt idx="12">
                  <c:v>101</c:v>
                </c:pt>
                <c:pt idx="13">
                  <c:v>55</c:v>
                </c:pt>
                <c:pt idx="14">
                  <c:v>64</c:v>
                </c:pt>
                <c:pt idx="15">
                  <c:v>51</c:v>
                </c:pt>
                <c:pt idx="16">
                  <c:v>62</c:v>
                </c:pt>
                <c:pt idx="17">
                  <c:v>69</c:v>
                </c:pt>
                <c:pt idx="18">
                  <c:v>45</c:v>
                </c:pt>
                <c:pt idx="19">
                  <c:v>41</c:v>
                </c:pt>
                <c:pt idx="2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EU (Intra&amp;Extra)</c:v>
                </c:pt>
                <c:pt idx="1">
                  <c:v>Extra EU 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South Korea</c:v>
                </c:pt>
                <c:pt idx="10">
                  <c:v>Canada</c:v>
                </c:pt>
                <c:pt idx="11">
                  <c:v>UAE</c:v>
                </c:pt>
                <c:pt idx="12">
                  <c:v>Hong-Kong</c:v>
                </c:pt>
                <c:pt idx="13">
                  <c:v>Israel</c:v>
                </c:pt>
                <c:pt idx="14">
                  <c:v>Turkey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  <c:pt idx="20">
                  <c:v>Brazil</c:v>
                </c:pt>
              </c:strCache>
            </c:strRef>
          </c:cat>
          <c:val>
            <c:numRef>
              <c:f>Sheet1!$E$2:$E$22</c:f>
              <c:numCache>
                <c:formatCode>General</c:formatCode>
                <c:ptCount val="21"/>
                <c:pt idx="0">
                  <c:v>1920</c:v>
                </c:pt>
                <c:pt idx="1">
                  <c:v>983</c:v>
                </c:pt>
                <c:pt idx="2">
                  <c:v>684</c:v>
                </c:pt>
                <c:pt idx="3">
                  <c:v>339</c:v>
                </c:pt>
                <c:pt idx="4">
                  <c:v>278</c:v>
                </c:pt>
                <c:pt idx="5">
                  <c:v>203</c:v>
                </c:pt>
                <c:pt idx="6">
                  <c:v>187</c:v>
                </c:pt>
                <c:pt idx="7">
                  <c:v>156</c:v>
                </c:pt>
                <c:pt idx="8">
                  <c:v>113</c:v>
                </c:pt>
                <c:pt idx="9">
                  <c:v>86</c:v>
                </c:pt>
                <c:pt idx="10">
                  <c:v>84</c:v>
                </c:pt>
                <c:pt idx="11">
                  <c:v>61</c:v>
                </c:pt>
                <c:pt idx="12">
                  <c:v>64</c:v>
                </c:pt>
                <c:pt idx="13">
                  <c:v>53</c:v>
                </c:pt>
                <c:pt idx="14">
                  <c:v>35</c:v>
                </c:pt>
                <c:pt idx="15">
                  <c:v>41</c:v>
                </c:pt>
                <c:pt idx="16">
                  <c:v>47</c:v>
                </c:pt>
                <c:pt idx="17">
                  <c:v>48</c:v>
                </c:pt>
                <c:pt idx="18">
                  <c:v>35</c:v>
                </c:pt>
                <c:pt idx="19">
                  <c:v>31</c:v>
                </c:pt>
                <c:pt idx="2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5555555555555558E-3"/>
                  <c:y val="-5.19024601561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31-409D-BC82-02836B0BC3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EU (Intra&amp;Extra)</c:v>
                </c:pt>
                <c:pt idx="1">
                  <c:v>Extra EU 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Singapore</c:v>
                </c:pt>
                <c:pt idx="7">
                  <c:v>Japan</c:v>
                </c:pt>
                <c:pt idx="8">
                  <c:v>Switzerland</c:v>
                </c:pt>
                <c:pt idx="9">
                  <c:v>South Korea</c:v>
                </c:pt>
                <c:pt idx="10">
                  <c:v>Canada</c:v>
                </c:pt>
                <c:pt idx="11">
                  <c:v>UAE</c:v>
                </c:pt>
                <c:pt idx="12">
                  <c:v>Hong-Kong</c:v>
                </c:pt>
                <c:pt idx="13">
                  <c:v>Israel</c:v>
                </c:pt>
                <c:pt idx="14">
                  <c:v>Turkey</c:v>
                </c:pt>
                <c:pt idx="15">
                  <c:v>Taiwan</c:v>
                </c:pt>
                <c:pt idx="16">
                  <c:v>Russia</c:v>
                </c:pt>
                <c:pt idx="17">
                  <c:v>Australia</c:v>
                </c:pt>
                <c:pt idx="18">
                  <c:v>Norway</c:v>
                </c:pt>
                <c:pt idx="19">
                  <c:v>Philippines</c:v>
                </c:pt>
                <c:pt idx="20">
                  <c:v>Brazil</c:v>
                </c:pt>
              </c:strCache>
            </c:strRef>
          </c:cat>
          <c:val>
            <c:numRef>
              <c:f>Sheet1!$F$2:$F$22</c:f>
              <c:numCache>
                <c:formatCode>General</c:formatCode>
                <c:ptCount val="21"/>
                <c:pt idx="0">
                  <c:v>2370</c:v>
                </c:pt>
                <c:pt idx="1">
                  <c:v>1232</c:v>
                </c:pt>
                <c:pt idx="2">
                  <c:v>772</c:v>
                </c:pt>
                <c:pt idx="3">
                  <c:v>415</c:v>
                </c:pt>
                <c:pt idx="4">
                  <c:v>391</c:v>
                </c:pt>
                <c:pt idx="5">
                  <c:v>240</c:v>
                </c:pt>
                <c:pt idx="6">
                  <c:v>230</c:v>
                </c:pt>
                <c:pt idx="7">
                  <c:v>164</c:v>
                </c:pt>
                <c:pt idx="8">
                  <c:v>133</c:v>
                </c:pt>
                <c:pt idx="9">
                  <c:v>122</c:v>
                </c:pt>
                <c:pt idx="10">
                  <c:v>103</c:v>
                </c:pt>
                <c:pt idx="11">
                  <c:v>101</c:v>
                </c:pt>
                <c:pt idx="12">
                  <c:v>77</c:v>
                </c:pt>
                <c:pt idx="13">
                  <c:v>72</c:v>
                </c:pt>
                <c:pt idx="14">
                  <c:v>58</c:v>
                </c:pt>
                <c:pt idx="15">
                  <c:v>52</c:v>
                </c:pt>
                <c:pt idx="16">
                  <c:v>56</c:v>
                </c:pt>
                <c:pt idx="17">
                  <c:v>45</c:v>
                </c:pt>
                <c:pt idx="18">
                  <c:v>40</c:v>
                </c:pt>
                <c:pt idx="19">
                  <c:v>34</c:v>
                </c:pt>
                <c:pt idx="2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6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0604779090113736"/>
          <c:y val="0.15244158309509434"/>
          <c:w val="0.35228554243219595"/>
          <c:h val="4.6961801336473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24146981627292E-2"/>
          <c:y val="0.14771305740931137"/>
          <c:w val="0.90526546178064693"/>
          <c:h val="0.729537872490211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388888888888838E-3"/>
                  <c:y val="-1.481481697503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AF-4DA5-82CC-0A415B10BC12}"/>
                </c:ext>
              </c:extLst>
            </c:dLbl>
            <c:dLbl>
              <c:idx val="6"/>
              <c:layout>
                <c:manualLayout>
                  <c:x val="-1.11111111111111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AF-4DA5-82CC-0A415B10BC12}"/>
                </c:ext>
              </c:extLst>
            </c:dLbl>
            <c:dLbl>
              <c:idx val="8"/>
              <c:layout>
                <c:manualLayout>
                  <c:x val="-1.3888888888889906E-3"/>
                  <c:y val="-1.481481697503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AF-4DA5-82CC-0A415B10BC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India</c:v>
                </c:pt>
                <c:pt idx="7">
                  <c:v>Norway</c:v>
                </c:pt>
                <c:pt idx="8">
                  <c:v>Russia</c:v>
                </c:pt>
                <c:pt idx="9">
                  <c:v>Hong Kong</c:v>
                </c:pt>
                <c:pt idx="10">
                  <c:v>Canada</c:v>
                </c:pt>
                <c:pt idx="11">
                  <c:v>UAE</c:v>
                </c:pt>
                <c:pt idx="12">
                  <c:v>Australia</c:v>
                </c:pt>
                <c:pt idx="13">
                  <c:v>Turkey</c:v>
                </c:pt>
                <c:pt idx="14">
                  <c:v>Korea</c:v>
                </c:pt>
              </c:strCache>
            </c:strRef>
          </c:cat>
          <c:val>
            <c:numRef>
              <c:f>Sheet1!$B$2:$B$16</c:f>
              <c:numCache>
                <c:formatCode>#,##0</c:formatCode>
                <c:ptCount val="15"/>
                <c:pt idx="0">
                  <c:v>220815</c:v>
                </c:pt>
                <c:pt idx="1">
                  <c:v>200092</c:v>
                </c:pt>
                <c:pt idx="2">
                  <c:v>113895</c:v>
                </c:pt>
                <c:pt idx="3">
                  <c:v>57098</c:v>
                </c:pt>
                <c:pt idx="4">
                  <c:v>25149</c:v>
                </c:pt>
                <c:pt idx="5">
                  <c:v>28735</c:v>
                </c:pt>
                <c:pt idx="6">
                  <c:v>18074</c:v>
                </c:pt>
                <c:pt idx="7">
                  <c:v>22601</c:v>
                </c:pt>
                <c:pt idx="8">
                  <c:v>24352</c:v>
                </c:pt>
                <c:pt idx="9">
                  <c:v>21814</c:v>
                </c:pt>
                <c:pt idx="10">
                  <c:v>16152</c:v>
                </c:pt>
                <c:pt idx="11">
                  <c:v>15050</c:v>
                </c:pt>
                <c:pt idx="12">
                  <c:v>18870</c:v>
                </c:pt>
                <c:pt idx="13">
                  <c:v>12775</c:v>
                </c:pt>
                <c:pt idx="14">
                  <c:v>13398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704615048118986E-2"/>
                  <c:y val="5.5555563656395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2.6236754226573514E-2"/>
                  <c:y val="-6.97057648314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3.9355131339860308E-2"/>
                  <c:y val="-7.6676341314551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1.1660779656254906E-2"/>
                  <c:y val="4.647050988760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0478018372703412E-2"/>
                  <c:y val="-5.0000007290756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3.1242672790901087E-2"/>
                  <c:y val="-6.916434371016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2.2771872265966754E-2"/>
                  <c:y val="-3.7945616498340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layout>
                <c:manualLayout>
                  <c:x val="1.7284995625546806E-2"/>
                  <c:y val="-9.2364842864514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layout>
                <c:manualLayout>
                  <c:x val="1.2568678915135608E-2"/>
                  <c:y val="-7.889531625770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layout>
                <c:manualLayout>
                  <c:x val="1.7491169484382358E-2"/>
                  <c:y val="1.3941152966282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layout>
                <c:manualLayout>
                  <c:x val="1.0409339457567703E-2"/>
                  <c:y val="-5.185185941263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layout>
                <c:manualLayout>
                  <c:x val="1.9719269466316608E-2"/>
                  <c:y val="-4.5457428617297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layout>
                <c:manualLayout>
                  <c:x val="1.4575678040243951E-3"/>
                  <c:y val="-0.107075110392987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dLbl>
              <c:idx val="13"/>
              <c:layout>
                <c:manualLayout>
                  <c:x val="5.5555555555556572E-3"/>
                  <c:y val="-5.18517865050723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472222222222228E-2"/>
                      <c:h val="3.61666719403137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FA1-40C0-B481-B6A8F721EC26}"/>
                </c:ext>
              </c:extLst>
            </c:dLbl>
            <c:dLbl>
              <c:idx val="14"/>
              <c:layout>
                <c:manualLayout>
                  <c:x val="-3.4722222222222203E-3"/>
                  <c:y val="-0.125925871380267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29615048119E-2"/>
                      <c:h val="4.17222283059533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FA1-40C0-B481-B6A8F721EC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United States</c:v>
                </c:pt>
                <c:pt idx="1">
                  <c:v>U.K.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India</c:v>
                </c:pt>
                <c:pt idx="7">
                  <c:v>Norway</c:v>
                </c:pt>
                <c:pt idx="8">
                  <c:v>Russia</c:v>
                </c:pt>
                <c:pt idx="9">
                  <c:v>Hong Kong</c:v>
                </c:pt>
                <c:pt idx="10">
                  <c:v>Canada</c:v>
                </c:pt>
                <c:pt idx="11">
                  <c:v>UAE</c:v>
                </c:pt>
                <c:pt idx="12">
                  <c:v>Australia</c:v>
                </c:pt>
                <c:pt idx="13">
                  <c:v>Turkey</c:v>
                </c:pt>
                <c:pt idx="14">
                  <c:v>Korea</c:v>
                </c:pt>
              </c:strCache>
            </c:strRef>
          </c:cat>
          <c:val>
            <c:numRef>
              <c:f>Sheet1!$C$2:$C$16</c:f>
              <c:numCache>
                <c:formatCode>#,##0</c:formatCode>
                <c:ptCount val="15"/>
                <c:pt idx="0">
                  <c:v>305383</c:v>
                </c:pt>
                <c:pt idx="1">
                  <c:v>166208</c:v>
                </c:pt>
                <c:pt idx="2">
                  <c:v>60913</c:v>
                </c:pt>
                <c:pt idx="3">
                  <c:v>36467</c:v>
                </c:pt>
                <c:pt idx="4">
                  <c:v>32443</c:v>
                </c:pt>
                <c:pt idx="5">
                  <c:v>14542</c:v>
                </c:pt>
                <c:pt idx="6">
                  <c:v>18488</c:v>
                </c:pt>
                <c:pt idx="7">
                  <c:v>13327</c:v>
                </c:pt>
                <c:pt idx="8">
                  <c:v>10136</c:v>
                </c:pt>
                <c:pt idx="9">
                  <c:v>12271</c:v>
                </c:pt>
                <c:pt idx="10">
                  <c:v>12292</c:v>
                </c:pt>
                <c:pt idx="11">
                  <c:v>10980</c:v>
                </c:pt>
                <c:pt idx="12">
                  <c:v>6956</c:v>
                </c:pt>
                <c:pt idx="13">
                  <c:v>11428</c:v>
                </c:pt>
                <c:pt idx="14">
                  <c:v>7963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3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1568983374607124"/>
          <c:h val="3.9305759370870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global Exports in BOP - 2021 – Bio$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- 2021 -Bio$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5419665558022597"/>
                  <c:y val="-6.6886548551440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2578</c:v>
                </c:pt>
                <c:pt idx="1">
                  <c:v>1283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Singapore global </a:t>
            </a:r>
            <a:r>
              <a:rPr lang="en-US" sz="2000" dirty="0">
                <a:solidFill>
                  <a:srgbClr val="FF0000"/>
                </a:solidFill>
              </a:rPr>
              <a:t>Exports</a:t>
            </a:r>
            <a:r>
              <a:rPr lang="en-US" sz="2000" dirty="0"/>
              <a:t> in BOP - 2021 – US$ - Bio - 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- 2021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457</c:v>
                </c:pt>
                <c:pt idx="1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Singapore Exports in </a:t>
            </a:r>
            <a:r>
              <a:rPr lang="en-US" sz="2000" dirty="0" err="1">
                <a:solidFill>
                  <a:srgbClr val="FF0000"/>
                </a:solidFill>
              </a:rPr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6.927035889254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6541037415209606"/>
                  <c:y val="-0.120214533231739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30.1</c:v>
                </c:pt>
                <c:pt idx="1">
                  <c:v>69.900000000000006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305E-2"/>
          <c:y val="0.778141919835381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701735756624557"/>
          <c:y val="6.7470295737803887E-2"/>
          <c:w val="0.82181662082679385"/>
          <c:h val="0.721592892042810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16647</c:v>
                </c:pt>
                <c:pt idx="1">
                  <c:v>17672</c:v>
                </c:pt>
                <c:pt idx="2">
                  <c:v>19421</c:v>
                </c:pt>
                <c:pt idx="3">
                  <c:v>17993</c:v>
                </c:pt>
                <c:pt idx="4">
                  <c:v>16935</c:v>
                </c:pt>
                <c:pt idx="5">
                  <c:v>15707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25960</c:v>
                </c:pt>
                <c:pt idx="1">
                  <c:v>27721</c:v>
                </c:pt>
                <c:pt idx="2">
                  <c:v>31245</c:v>
                </c:pt>
                <c:pt idx="3">
                  <c:v>28894</c:v>
                </c:pt>
                <c:pt idx="4">
                  <c:v>24123</c:v>
                </c:pt>
                <c:pt idx="5">
                  <c:v>27361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9312</c:v>
                </c:pt>
                <c:pt idx="1">
                  <c:v>10049</c:v>
                </c:pt>
                <c:pt idx="2">
                  <c:v>11823</c:v>
                </c:pt>
                <c:pt idx="3">
                  <c:v>10900</c:v>
                </c:pt>
                <c:pt idx="4">
                  <c:v>7202</c:v>
                </c:pt>
                <c:pt idx="5">
                  <c:v>11653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0.0644</cdr:x>
      <cdr:y>0.82263</cdr:y>
    </cdr:from>
    <cdr:to>
      <cdr:x>0.10708</cdr:x>
      <cdr:y>0.88233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66BAA7E-F7A7-47A1-991C-11FA563E7B46}"/>
            </a:ext>
          </a:extLst>
        </cdr:cNvPr>
        <cdr:cNvSpPr txBox="1"/>
      </cdr:nvSpPr>
      <cdr:spPr>
        <a:xfrm xmlns:a="http://schemas.openxmlformats.org/drawingml/2006/main">
          <a:off x="278731" y="4240792"/>
          <a:ext cx="184731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endParaRPr lang="en-GB" sz="1400" b="1" dirty="0">
            <a:solidFill>
              <a:srgbClr val="FF0000"/>
            </a:solidFill>
            <a:latin typeface="+mj-lt"/>
          </a:endParaRPr>
        </a:p>
      </cdr:txBody>
    </cdr:sp>
  </cdr:relSizeAnchor>
  <cdr:relSizeAnchor xmlns:cdr="http://schemas.openxmlformats.org/drawingml/2006/chartDrawing">
    <cdr:from>
      <cdr:x>0.00092</cdr:x>
      <cdr:y>0.93433</cdr:y>
    </cdr:from>
    <cdr:to>
      <cdr:x>0.74962</cdr:x>
      <cdr:y>0.99403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2DF4906-97A5-4E45-9ADD-8F64D281E3D0}"/>
            </a:ext>
          </a:extLst>
        </cdr:cNvPr>
        <cdr:cNvSpPr txBox="1"/>
      </cdr:nvSpPr>
      <cdr:spPr>
        <a:xfrm xmlns:a="http://schemas.openxmlformats.org/drawingml/2006/main">
          <a:off x="4000" y="4816637"/>
          <a:ext cx="324036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en-GB" sz="1400" dirty="0" err="1">
              <a:solidFill>
                <a:schemeClr val="tx1"/>
              </a:solidFill>
              <a:latin typeface="+mj-lt"/>
            </a:rPr>
            <a:t>TiVA</a:t>
          </a:r>
          <a:r>
            <a:rPr lang="en-GB" sz="1400" dirty="0">
              <a:solidFill>
                <a:schemeClr val="tx1"/>
              </a:solidFill>
              <a:latin typeface="+mj-lt"/>
            </a:rPr>
            <a:t>: Trade in Value Added - OECD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0.0509</cdr:x>
      <cdr:y>0.18363</cdr:y>
    </cdr:from>
    <cdr:to>
      <cdr:x>0.29692</cdr:x>
      <cdr:y>0.25636</cdr:y>
    </cdr:to>
    <cdr:sp macro="" textlink="">
      <cdr:nvSpPr>
        <cdr:cNvPr id="2" name="Speech Bubble: Rectangle 1">
          <a:extLst xmlns:a="http://schemas.openxmlformats.org/drawingml/2006/main">
            <a:ext uri="{FF2B5EF4-FFF2-40B4-BE49-F238E27FC236}">
              <a16:creationId xmlns:a16="http://schemas.microsoft.com/office/drawing/2014/main" id="{163BB4FF-60CC-48D1-95E6-B6D3FD1F337F}"/>
            </a:ext>
          </a:extLst>
        </cdr:cNvPr>
        <cdr:cNvSpPr/>
      </cdr:nvSpPr>
      <cdr:spPr>
        <a:xfrm xmlns:a="http://schemas.openxmlformats.org/drawingml/2006/main">
          <a:off x="148992" y="793382"/>
          <a:ext cx="720080" cy="314217"/>
        </a:xfrm>
        <a:prstGeom xmlns:a="http://schemas.openxmlformats.org/drawingml/2006/main" prst="wedgeRectCallout">
          <a:avLst>
            <a:gd name="adj1" fmla="val 32170"/>
            <a:gd name="adj2" fmla="val 139188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C00000"/>
              </a:solidFill>
              <a:latin typeface="Calibri Light" panose="020F0302020204030204" pitchFamily="34" charset="0"/>
            </a:rPr>
            <a:t>47.9%</a:t>
          </a:r>
        </a:p>
      </cdr:txBody>
    </cdr:sp>
  </cdr:relSizeAnchor>
  <cdr:relSizeAnchor xmlns:cdr="http://schemas.openxmlformats.org/drawingml/2006/chartDrawing">
    <cdr:from>
      <cdr:x>0.32153</cdr:x>
      <cdr:y>0.91667</cdr:y>
    </cdr:from>
    <cdr:to>
      <cdr:x>0.93658</cdr:x>
      <cdr:y>0.9879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6834C18-1583-43E7-AB00-6463D8DD4DDD}"/>
            </a:ext>
          </a:extLst>
        </cdr:cNvPr>
        <cdr:cNvSpPr txBox="1"/>
      </cdr:nvSpPr>
      <cdr:spPr>
        <a:xfrm xmlns:a="http://schemas.openxmlformats.org/drawingml/2006/main">
          <a:off x="941080" y="3960440"/>
          <a:ext cx="1800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r"/>
          <a:r>
            <a:rPr lang="en-GB" sz="1400" b="1" dirty="0">
              <a:solidFill>
                <a:schemeClr val="tx1"/>
              </a:solidFill>
              <a:latin typeface="+mj-lt"/>
            </a:rPr>
            <a:t>Total: 52 510 Mio€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0.0119</cdr:x>
      <cdr:y>0.00749</cdr:y>
    </cdr:from>
    <cdr:to>
      <cdr:x>0.75297</cdr:x>
      <cdr:y>0.08183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07504" y="45454"/>
          <a:ext cx="6696701" cy="450998"/>
        </a:xfrm>
        <a:solidFill xmlns:a="http://schemas.openxmlformats.org/drawingml/2006/main">
          <a:schemeClr val="bg1"/>
        </a:solidFill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EU28 Trade in Services with Singapore (€ Mio)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00" cy="49696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100" cy="49696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547"/>
            <a:ext cx="2949100" cy="49696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7"/>
            <a:ext cx="2949100" cy="49696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00" cy="49720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100" cy="49720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23/03/2023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100" cy="49720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100" cy="49720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98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234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067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54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658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39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26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3/23/2023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23/03/2023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1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3/23/2023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a.gov/the-world-factbook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ts.oecd.org/Index.aspx?DataSetCode=TIVA_2018_C1" TargetMode="External"/><Relationship Id="rId5" Type="http://schemas.openxmlformats.org/officeDocument/2006/relationships/hyperlink" Target="https://www.wto.org/english/res_e/statis_e/wts2020_e/wts20_toc_e.htm" TargetMode="Externa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20437" y="3264147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20"/>
            <a:ext cx="8715436" cy="1728192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Singapore”</a:t>
            </a:r>
          </a:p>
          <a:p>
            <a:pPr algn="ctr"/>
            <a:r>
              <a:rPr lang="en-GB" dirty="0"/>
              <a:t>January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7852"/>
            <a:ext cx="1876946" cy="12753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8F49E7-BDF9-460F-8DE8-69C688600D5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307853"/>
            <a:ext cx="1700409" cy="127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04C7-8AFE-4C65-A620-CAD6B88E4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D98F3-7945-4931-A775-FCBE97256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861" y="-1144489"/>
            <a:ext cx="7560835" cy="70888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DA21DC-8D08-4FE8-90DC-92D75A0B1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1572873"/>
              </p:ext>
            </p:extLst>
          </p:nvPr>
        </p:nvGraphicFramePr>
        <p:xfrm>
          <a:off x="52030" y="772308"/>
          <a:ext cx="9036495" cy="6066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F70D510-33AE-4388-BFB7-3971603D43A9}"/>
              </a:ext>
            </a:extLst>
          </p:cNvPr>
          <p:cNvSpPr txBox="1"/>
          <p:nvPr/>
        </p:nvSpPr>
        <p:spPr>
          <a:xfrm>
            <a:off x="6948264" y="6577606"/>
            <a:ext cx="2304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effectLst/>
              </a:rPr>
              <a:t>Source: Eurostat [bop_its6_det]</a:t>
            </a:r>
            <a:endParaRPr lang="en-GB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388F04-330F-7A28-E794-972FD527663C}"/>
              </a:ext>
            </a:extLst>
          </p:cNvPr>
          <p:cNvSpPr txBox="1"/>
          <p:nvPr/>
        </p:nvSpPr>
        <p:spPr>
          <a:xfrm>
            <a:off x="1043608" y="1372580"/>
            <a:ext cx="3960440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EU Imports from Singapore = +242% in 11 years</a:t>
            </a:r>
          </a:p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EU Exports to Singapore = +152% in 11 Years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F4713A-B379-5EF1-75A0-93253265CB91}"/>
              </a:ext>
            </a:extLst>
          </p:cNvPr>
          <p:cNvCxnSpPr>
            <a:cxnSpLocks/>
          </p:cNvCxnSpPr>
          <p:nvPr/>
        </p:nvCxnSpPr>
        <p:spPr>
          <a:xfrm flipH="1">
            <a:off x="7524328" y="1412776"/>
            <a:ext cx="72008" cy="4968552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06F3FC5-3D3D-6644-8C66-15608C90B190}"/>
              </a:ext>
            </a:extLst>
          </p:cNvPr>
          <p:cNvSpPr txBox="1"/>
          <p:nvPr/>
        </p:nvSpPr>
        <p:spPr>
          <a:xfrm>
            <a:off x="7380312" y="110499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+mj-lt"/>
              </a:rPr>
              <a:t>FTA</a:t>
            </a:r>
          </a:p>
        </p:txBody>
      </p:sp>
    </p:spTree>
    <p:extLst>
      <p:ext uri="{BB962C8B-B14F-4D97-AF65-F5344CB8AC3E}">
        <p14:creationId xmlns:p14="http://schemas.microsoft.com/office/powerpoint/2010/main" val="180793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85991807"/>
              </p:ext>
            </p:extLst>
          </p:nvPr>
        </p:nvGraphicFramePr>
        <p:xfrm>
          <a:off x="143508" y="1397000"/>
          <a:ext cx="8820980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EU27 Services Exports and Imports to Singapore per sectors</a:t>
            </a:r>
            <a:br>
              <a:rPr lang="en-GB" altLang="en-US" b="1" u="sng" dirty="0"/>
            </a:br>
            <a:r>
              <a:rPr lang="en-GB" altLang="en-US" dirty="0"/>
              <a:t>(2021 -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2019 – Note: Other business services comprise mainly: research and development, professional and management consulting services, technical, trade-related services.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1340768"/>
            <a:ext cx="446449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25 149 –         Imports - Total: 32 443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5582100" y="3172545"/>
            <a:ext cx="8366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/>
                </a:solidFill>
              </a:rPr>
              <a:t>11.3%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399540" y="1577358"/>
            <a:ext cx="2172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/>
                </a:solidFill>
              </a:rPr>
              <a:t>34.4 % of Exports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5004048" y="3645604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/>
                </a:solidFill>
              </a:rPr>
              <a:t>8.6%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6871967" y="2220771"/>
            <a:ext cx="8099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/>
                </a:solidFill>
              </a:rPr>
              <a:t>22.8%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444208" y="2708920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1"/>
                </a:solidFill>
              </a:rPr>
              <a:t>19.2%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691680" y="1411953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51922" y="1423651"/>
            <a:ext cx="199996" cy="1654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5">
            <a:extLst>
              <a:ext uri="{FF2B5EF4-FFF2-40B4-BE49-F238E27FC236}">
                <a16:creationId xmlns:a16="http://schemas.microsoft.com/office/drawing/2014/main" id="{6B17264D-1A77-49F4-8EC9-E584C8745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3318" y="2441541"/>
            <a:ext cx="9422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18.9 %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0410DCCA-C03E-4195-84C2-05FD60DA8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974" y="1555605"/>
            <a:ext cx="19544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26.3 % of Imports</a:t>
            </a:r>
          </a:p>
        </p:txBody>
      </p:sp>
      <p:sp>
        <p:nvSpPr>
          <p:cNvPr id="20" name="TextBox 5">
            <a:extLst>
              <a:ext uri="{FF2B5EF4-FFF2-40B4-BE49-F238E27FC236}">
                <a16:creationId xmlns:a16="http://schemas.microsoft.com/office/drawing/2014/main" id="{9B0DA573-2FEE-48F6-BDE9-2D04F5BE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499" y="2036105"/>
            <a:ext cx="8099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20.3 %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4FB54122-B844-4C14-AAD8-1FA7FE7E4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3449" y="1942382"/>
            <a:ext cx="8099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</a:rPr>
              <a:t>25.6 %</a:t>
            </a:r>
          </a:p>
        </p:txBody>
      </p:sp>
    </p:spTree>
    <p:extLst>
      <p:ext uri="{BB962C8B-B14F-4D97-AF65-F5344CB8AC3E}">
        <p14:creationId xmlns:p14="http://schemas.microsoft.com/office/powerpoint/2010/main" val="4282743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B6863F-3F34-4DAB-9AF5-C5E7CCFB45DD}"/>
              </a:ext>
            </a:extLst>
          </p:cNvPr>
          <p:cNvSpPr txBox="1"/>
          <p:nvPr/>
        </p:nvSpPr>
        <p:spPr>
          <a:xfrm>
            <a:off x="1043608" y="812225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+mj-lt"/>
              </a:rPr>
              <a:t>EU 27 FDI with Singapore – Million €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B27EC8-15A9-4406-AEBD-5014E53732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4186788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69AC344-9FF0-4B7C-B8A3-AD41FF38432C}"/>
              </a:ext>
            </a:extLst>
          </p:cNvPr>
          <p:cNvSpPr txBox="1"/>
          <p:nvPr/>
        </p:nvSpPr>
        <p:spPr>
          <a:xfrm>
            <a:off x="6798774" y="6536377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Source: Eurostat [bop_fdi6_pos]</a:t>
            </a:r>
            <a:endParaRPr lang="en-GB" sz="12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7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2495-9231-4591-BFE9-E914AFABE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18" y="764704"/>
            <a:ext cx="7886700" cy="508474"/>
          </a:xfrm>
        </p:spPr>
        <p:txBody>
          <a:bodyPr>
            <a:normAutofit/>
          </a:bodyPr>
          <a:lstStyle/>
          <a:p>
            <a:pPr algn="ctr"/>
            <a:r>
              <a:rPr lang="en-GB" sz="2700" u="sng" dirty="0">
                <a:latin typeface="Calibri Light" panose="020F0302020204030204" pitchFamily="34" charset="0"/>
                <a:cs typeface="Times New Roman" pitchFamily="18" charset="0"/>
              </a:rPr>
              <a:t>EU Economy per sectors – GDP – (est. 2017)</a:t>
            </a:r>
            <a:endParaRPr lang="en-GB" sz="2700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CC58090-92BF-41FE-BE73-809D98653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706016"/>
              </p:ext>
            </p:extLst>
          </p:nvPr>
        </p:nvGraphicFramePr>
        <p:xfrm>
          <a:off x="323528" y="1397000"/>
          <a:ext cx="864096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FCBE1D-92D3-4D45-AC17-E4426EAA3F86}"/>
              </a:ext>
            </a:extLst>
          </p:cNvPr>
          <p:cNvSpPr txBox="1"/>
          <p:nvPr/>
        </p:nvSpPr>
        <p:spPr>
          <a:xfrm>
            <a:off x="755576" y="1781652"/>
            <a:ext cx="4752528" cy="830997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Services = 73% of EU GDP</a:t>
            </a:r>
          </a:p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	      75.2% of Singapore GDP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E343B-01B6-4075-9970-90CE4C2E8A53}"/>
              </a:ext>
            </a:extLst>
          </p:cNvPr>
          <p:cNvSpPr txBox="1"/>
          <p:nvPr/>
        </p:nvSpPr>
        <p:spPr>
          <a:xfrm>
            <a:off x="6984776" y="6597352"/>
            <a:ext cx="1979712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CIA </a:t>
            </a:r>
            <a:r>
              <a:rPr lang="en-GB" sz="1100" dirty="0" err="1">
                <a:latin typeface="Calibri Light" panose="020F0302020204030204" pitchFamily="34" charset="0"/>
                <a:hlinkClick r:id="rId3"/>
              </a:rPr>
              <a:t>FactBook</a:t>
            </a:r>
            <a:r>
              <a:rPr lang="en-GB" sz="1100" dirty="0">
                <a:latin typeface="Calibri Light" panose="020F0302020204030204" pitchFamily="34" charset="0"/>
                <a:hlinkClick r:id="rId3"/>
              </a:rPr>
              <a:t> </a:t>
            </a:r>
            <a:r>
              <a:rPr lang="en-GB" sz="1100" dirty="0">
                <a:latin typeface="Calibri Light" panose="020F0302020204030204" pitchFamily="34" charset="0"/>
              </a:rPr>
              <a:t>- 2021</a:t>
            </a:r>
          </a:p>
        </p:txBody>
      </p:sp>
    </p:spTree>
    <p:extLst>
      <p:ext uri="{BB962C8B-B14F-4D97-AF65-F5344CB8AC3E}">
        <p14:creationId xmlns:p14="http://schemas.microsoft.com/office/powerpoint/2010/main" val="98486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 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</a:t>
            </a:r>
            <a:r>
              <a:rPr lang="en-GB" dirty="0">
                <a:solidFill>
                  <a:srgbClr val="FF0000"/>
                </a:solidFill>
              </a:rPr>
              <a:t>27.3% (</a:t>
            </a:r>
            <a:r>
              <a:rPr lang="en-GB" b="1" dirty="0">
                <a:solidFill>
                  <a:srgbClr val="FF0000"/>
                </a:solidFill>
              </a:rPr>
              <a:t>114.2% in Singapore </a:t>
            </a:r>
            <a:r>
              <a:rPr lang="en-GB" dirty="0">
                <a:solidFill>
                  <a:srgbClr val="FF0000"/>
                </a:solidFill>
              </a:rPr>
              <a:t>!)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86A424-8B02-4459-BE24-B6DC9484B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1478713"/>
              </p:ext>
            </p:extLst>
          </p:nvPr>
        </p:nvGraphicFramePr>
        <p:xfrm>
          <a:off x="35496" y="1483043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9518A2-EE58-4771-97DC-3B60909D7A30}"/>
              </a:ext>
            </a:extLst>
          </p:cNvPr>
          <p:cNvSpPr txBox="1"/>
          <p:nvPr/>
        </p:nvSpPr>
        <p:spPr>
          <a:xfrm>
            <a:off x="6525485" y="6644032"/>
            <a:ext cx="1853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World Bank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B8DC16-6266-E1A1-79BB-11A681819834}"/>
              </a:ext>
            </a:extLst>
          </p:cNvPr>
          <p:cNvSpPr txBox="1"/>
          <p:nvPr/>
        </p:nvSpPr>
        <p:spPr>
          <a:xfrm>
            <a:off x="2987824" y="4076201"/>
            <a:ext cx="5688632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+mj-lt"/>
              </a:rPr>
              <a:t>Share of Trade in Services in the Singapore GDP =+100% </a:t>
            </a:r>
          </a:p>
        </p:txBody>
      </p:sp>
    </p:spTree>
    <p:extLst>
      <p:ext uri="{BB962C8B-B14F-4D97-AF65-F5344CB8AC3E}">
        <p14:creationId xmlns:p14="http://schemas.microsoft.com/office/powerpoint/2010/main" val="194024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7532773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91805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2019= 5007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2020 &amp; 2021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20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259632" y="-27384"/>
            <a:ext cx="92363" cy="6844628"/>
          </a:xfrm>
          <a:prstGeom prst="line">
            <a:avLst/>
          </a:prstGeom>
          <a:ln w="1905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1009652"/>
            <a:ext cx="3024336" cy="675462"/>
          </a:xfrm>
          <a:prstGeom prst="wedgeRectCallout">
            <a:avLst>
              <a:gd name="adj1" fmla="val -70683"/>
              <a:gd name="adj2" fmla="val 249173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04D8A118-E267-6F0C-9F08-BF0E45754B3B}"/>
              </a:ext>
            </a:extLst>
          </p:cNvPr>
          <p:cNvSpPr/>
          <p:nvPr/>
        </p:nvSpPr>
        <p:spPr>
          <a:xfrm>
            <a:off x="5114829" y="2060848"/>
            <a:ext cx="3528396" cy="954114"/>
          </a:xfrm>
          <a:prstGeom prst="wedgeRectCallout">
            <a:avLst>
              <a:gd name="adj1" fmla="val -90885"/>
              <a:gd name="adj2" fmla="val 239522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FF0000"/>
                </a:solidFill>
                <a:latin typeface="+mj-lt"/>
              </a:rPr>
              <a:t>Singapore is the sixth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380906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8932E8-8088-436C-A76B-508FBAAD9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4241686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15 EU Trading partners in Services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(Extra-EU27) – 2021 - €Bio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59D2F2-EF96-4989-90E7-07987AA10712}"/>
              </a:ext>
            </a:extLst>
          </p:cNvPr>
          <p:cNvSpPr txBox="1"/>
          <p:nvPr/>
        </p:nvSpPr>
        <p:spPr>
          <a:xfrm>
            <a:off x="3285347" y="1889509"/>
            <a:ext cx="5544616" cy="1354217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Singapore is the EU 5</a:t>
            </a:r>
            <a:r>
              <a:rPr lang="en-GB" sz="3200" cap="all" baseline="30000" dirty="0">
                <a:solidFill>
                  <a:schemeClr val="accent1"/>
                </a:solidFill>
                <a:latin typeface="+mj-lt"/>
              </a:rPr>
              <a:t>th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Trading partner = 57.5 Bio €</a:t>
            </a:r>
          </a:p>
          <a:p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A13A4D0-2047-600F-36F6-3FD4CE5D1992}"/>
              </a:ext>
            </a:extLst>
          </p:cNvPr>
          <p:cNvSpPr/>
          <p:nvPr/>
        </p:nvSpPr>
        <p:spPr>
          <a:xfrm rot="2609825">
            <a:off x="2796214" y="5592423"/>
            <a:ext cx="574748" cy="14175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588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9000"/>
    </mc:Choice>
    <mc:Fallback>
      <p:transition advClick="0" advTm="9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08720"/>
            <a:ext cx="91085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Balance of Payment (</a:t>
            </a:r>
            <a:r>
              <a:rPr lang="en-GB" altLang="en-US" b="1" dirty="0" err="1"/>
              <a:t>BoP</a:t>
            </a:r>
            <a:r>
              <a:rPr lang="en-GB" altLang="en-US" b="1" dirty="0"/>
              <a:t>) &amp; Trade in Value Added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0847949"/>
              </p:ext>
            </p:extLst>
          </p:nvPr>
        </p:nvGraphicFramePr>
        <p:xfrm>
          <a:off x="245283" y="151416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/>
        </p:nvGraphicFramePr>
        <p:xfrm>
          <a:off x="4725316" y="1514168"/>
          <a:ext cx="4418683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EU27= 3,861 $Bio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5400600" y="6597352"/>
            <a:ext cx="37079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</a:t>
            </a:r>
            <a:r>
              <a:rPr lang="en-GB" sz="1100" dirty="0">
                <a:latin typeface="Calibri Light" panose="020F0302020204030204" pitchFamily="34" charset="0"/>
                <a:hlinkClick r:id="rId5"/>
              </a:rPr>
              <a:t>WTO WTS2020 </a:t>
            </a:r>
            <a:r>
              <a:rPr lang="en-GB" sz="1100" dirty="0">
                <a:latin typeface="Calibri Light" panose="020F0302020204030204" pitchFamily="34" charset="0"/>
              </a:rPr>
              <a:t>&amp; </a:t>
            </a:r>
            <a:r>
              <a:rPr lang="en-GB" sz="1100" dirty="0">
                <a:latin typeface="Calibri Light" panose="020F0302020204030204" pitchFamily="34" charset="0"/>
                <a:hlinkClick r:id="rId6"/>
              </a:rPr>
              <a:t>OECD/WTO </a:t>
            </a:r>
            <a:r>
              <a:rPr lang="en-GB" sz="1100" dirty="0" err="1">
                <a:latin typeface="Calibri Light" panose="020F0302020204030204" pitchFamily="34" charset="0"/>
                <a:hlinkClick r:id="rId6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33.2%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66.8%</a:t>
            </a:r>
          </a:p>
        </p:txBody>
      </p:sp>
    </p:spTree>
    <p:extLst>
      <p:ext uri="{BB962C8B-B14F-4D97-AF65-F5344CB8AC3E}">
        <p14:creationId xmlns:p14="http://schemas.microsoft.com/office/powerpoint/2010/main" val="169502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Singapore </a:t>
            </a:r>
            <a:br>
              <a:rPr lang="en-GB" altLang="en-US" b="1" dirty="0"/>
            </a:br>
            <a:r>
              <a:rPr lang="en-GB" altLang="en-US" b="1" dirty="0"/>
              <a:t>Comparison between </a:t>
            </a:r>
            <a:r>
              <a:rPr lang="en-GB" altLang="en-US" b="1" dirty="0" err="1"/>
              <a:t>BoP</a:t>
            </a:r>
            <a:r>
              <a:rPr lang="en-GB" altLang="en-US" b="1" dirty="0"/>
              <a:t>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7399374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4814680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353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Singapore = 687 $ 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WTS2021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33.5%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66.5%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42" y="641578"/>
            <a:ext cx="5542384" cy="483166"/>
          </a:xfrm>
        </p:spPr>
        <p:txBody>
          <a:bodyPr/>
          <a:lstStyle/>
          <a:p>
            <a:r>
              <a:rPr lang="en-GB" sz="1600" b="1" u="sng" dirty="0"/>
              <a:t>EU27-Singapore Trade</a:t>
            </a:r>
            <a:br>
              <a:rPr lang="en-GB" sz="1600" b="1" u="sng" dirty="0"/>
            </a:br>
            <a:r>
              <a:rPr lang="en-GB" sz="1600" dirty="0"/>
              <a:t>(Imports and exports of goods &amp; services)</a:t>
            </a:r>
            <a:endParaRPr lang="en-GB" sz="16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674972831"/>
              </p:ext>
            </p:extLst>
          </p:nvPr>
        </p:nvGraphicFramePr>
        <p:xfrm>
          <a:off x="155848" y="1257527"/>
          <a:ext cx="4200128" cy="508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084914782"/>
              </p:ext>
            </p:extLst>
          </p:nvPr>
        </p:nvGraphicFramePr>
        <p:xfrm>
          <a:off x="4544868" y="1052736"/>
          <a:ext cx="444328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221A65-00BA-43C7-AB7D-AB618CAE3B6F}"/>
              </a:ext>
            </a:extLst>
          </p:cNvPr>
          <p:cNvSpPr/>
          <p:nvPr/>
        </p:nvSpPr>
        <p:spPr>
          <a:xfrm>
            <a:off x="107504" y="6550223"/>
            <a:ext cx="3985637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</a:t>
            </a:r>
            <a:r>
              <a:rPr lang="en-GB" sz="1400" dirty="0" err="1">
                <a:latin typeface="Calibri Light" panose="020F0302020204030204" pitchFamily="34" charset="0"/>
              </a:rPr>
              <a:t>ext_lt_maineu</a:t>
            </a:r>
            <a:r>
              <a:rPr lang="en-GB" sz="1400" dirty="0">
                <a:latin typeface="Calibri Light" panose="020F0302020204030204" pitchFamily="34" charset="0"/>
              </a:rPr>
              <a:t>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</p:spTree>
    <p:extLst>
      <p:ext uri="{BB962C8B-B14F-4D97-AF65-F5344CB8AC3E}">
        <p14:creationId xmlns:p14="http://schemas.microsoft.com/office/powerpoint/2010/main" val="4000490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FF2C2F-74EA-4ABC-86B0-AF23265005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745789"/>
              </p:ext>
            </p:extLst>
          </p:nvPr>
        </p:nvGraphicFramePr>
        <p:xfrm>
          <a:off x="174536" y="2204864"/>
          <a:ext cx="292691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139F45A-ACD6-42CE-BA72-125D59E56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4878981"/>
              </p:ext>
            </p:extLst>
          </p:nvPr>
        </p:nvGraphicFramePr>
        <p:xfrm>
          <a:off x="3162236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5A4273-E9FE-474F-A14C-DD366CC3CF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3907812"/>
              </p:ext>
            </p:extLst>
          </p:nvPr>
        </p:nvGraphicFramePr>
        <p:xfrm>
          <a:off x="6138961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5328F16-7DDB-4466-8E0F-0EBF6BAF5B2D}"/>
              </a:ext>
            </a:extLst>
          </p:cNvPr>
          <p:cNvSpPr txBox="1"/>
          <p:nvPr/>
        </p:nvSpPr>
        <p:spPr>
          <a:xfrm>
            <a:off x="251521" y="956381"/>
            <a:ext cx="8767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EU27-Singapore trade relationship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4219795" y="619197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</a:t>
            </a:r>
            <a:r>
              <a:rPr lang="en-GB" sz="1400" b="1" dirty="0">
                <a:latin typeface="+mj-lt"/>
              </a:rPr>
              <a:t>48 150</a:t>
            </a:r>
            <a:r>
              <a:rPr lang="en-GB" sz="1400" b="1" dirty="0">
                <a:solidFill>
                  <a:schemeClr val="tx1"/>
                </a:solidFill>
                <a:latin typeface="+mj-lt"/>
              </a:rPr>
              <a:t> Mio€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7169264" y="619197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100 660 Mio€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3347864" y="2996952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67.4%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6228470" y="2996951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57.2%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5152860" y="2996951"/>
            <a:ext cx="720080" cy="314217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32.6%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1FC79850-E208-4A5C-8980-53813C6D003B}"/>
              </a:ext>
            </a:extLst>
          </p:cNvPr>
          <p:cNvSpPr/>
          <p:nvPr/>
        </p:nvSpPr>
        <p:spPr>
          <a:xfrm>
            <a:off x="2262948" y="2996951"/>
            <a:ext cx="729672" cy="314216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52.1%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F8434FEB-26D2-450D-BEB9-ACC58AD239A3}"/>
              </a:ext>
            </a:extLst>
          </p:cNvPr>
          <p:cNvSpPr/>
          <p:nvPr/>
        </p:nvSpPr>
        <p:spPr>
          <a:xfrm>
            <a:off x="8241060" y="2996950"/>
            <a:ext cx="720080" cy="314217"/>
          </a:xfrm>
          <a:prstGeom prst="wedgeRectCallout">
            <a:avLst>
              <a:gd name="adj1" fmla="val 8958"/>
              <a:gd name="adj2" fmla="val 173609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42.8%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93BB3-AF8A-450B-9FC9-AEE80CF65309}"/>
              </a:ext>
            </a:extLst>
          </p:cNvPr>
          <p:cNvSpPr txBox="1"/>
          <p:nvPr/>
        </p:nvSpPr>
        <p:spPr>
          <a:xfrm>
            <a:off x="1259632" y="1386101"/>
            <a:ext cx="6696744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Services represents 57.2% of the total trade between EU27 &amp; Singapore 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(47.9% of EU exports to Singapore = Services)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80C65E-DE31-417B-A6F1-DC20FC209A59}"/>
              </a:ext>
            </a:extLst>
          </p:cNvPr>
          <p:cNvSpPr/>
          <p:nvPr/>
        </p:nvSpPr>
        <p:spPr>
          <a:xfrm>
            <a:off x="5152860" y="6525345"/>
            <a:ext cx="3866421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ext_lt_maineu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</p:spTree>
    <p:extLst>
      <p:ext uri="{BB962C8B-B14F-4D97-AF65-F5344CB8AC3E}">
        <p14:creationId xmlns:p14="http://schemas.microsoft.com/office/powerpoint/2010/main" val="2479245905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3748</TotalTime>
  <Words>699</Words>
  <Application>Microsoft Office PowerPoint</Application>
  <PresentationFormat>On-screen Show (4:3)</PresentationFormat>
  <Paragraphs>160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ESF Strategy for 2020 - Oct 2013 - 60th PC Meeting</vt:lpstr>
      <vt:lpstr>PowerPoint Presentation</vt:lpstr>
      <vt:lpstr>EU Economy per sectors – GDP – (est. 2017)</vt:lpstr>
      <vt:lpstr>PowerPoint Presentation</vt:lpstr>
      <vt:lpstr>PowerPoint Presentation</vt:lpstr>
      <vt:lpstr>Top 15 EU Trading partners in Services  (Extra-EU27) – 2021 - €Bio</vt:lpstr>
      <vt:lpstr>PowerPoint Presentation</vt:lpstr>
      <vt:lpstr>PowerPoint Presentation</vt:lpstr>
      <vt:lpstr>EU27-Singapore Trade (Imports and exports of goods &amp; services)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</cp:lastModifiedBy>
  <cp:revision>274</cp:revision>
  <cp:lastPrinted>2023-02-01T11:20:26Z</cp:lastPrinted>
  <dcterms:created xsi:type="dcterms:W3CDTF">2014-06-16T08:31:04Z</dcterms:created>
  <dcterms:modified xsi:type="dcterms:W3CDTF">2023-03-23T17:16:46Z</dcterms:modified>
</cp:coreProperties>
</file>