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8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2" r:id="rId2"/>
    <p:sldId id="298" r:id="rId3"/>
    <p:sldId id="331" r:id="rId4"/>
    <p:sldId id="344" r:id="rId5"/>
    <p:sldId id="411" r:id="rId6"/>
    <p:sldId id="413" r:id="rId7"/>
    <p:sldId id="326" r:id="rId8"/>
    <p:sldId id="329" r:id="rId9"/>
    <p:sldId id="338" r:id="rId10"/>
    <p:sldId id="335" r:id="rId11"/>
    <p:sldId id="336" r:id="rId12"/>
    <p:sldId id="412" r:id="rId13"/>
    <p:sldId id="334" r:id="rId14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205A23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54" d="100"/>
          <a:sy n="54" d="100"/>
        </p:scale>
        <p:origin x="9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</c:v>
                </c:pt>
                <c:pt idx="1">
                  <c:v>25.1</c:v>
                </c:pt>
                <c:pt idx="2">
                  <c:v>73.3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30-4E45-9B17-651E7184DF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0.7</c:v>
                </c:pt>
                <c:pt idx="1">
                  <c:v>20.2</c:v>
                </c:pt>
                <c:pt idx="2">
                  <c:v>79.2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30-4E45-9B17-651E7184DF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China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7.9</c:v>
                </c:pt>
                <c:pt idx="1">
                  <c:v>40.5</c:v>
                </c:pt>
                <c:pt idx="2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30-4E45-9B17-651E7184DF6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6.6</c:v>
                </c:pt>
                <c:pt idx="1">
                  <c:v>20.7</c:v>
                </c:pt>
                <c:pt idx="2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30-4E45-9B17-651E7184DF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15.4</c:v>
                </c:pt>
                <c:pt idx="1">
                  <c:v>23</c:v>
                </c:pt>
                <c:pt idx="2">
                  <c:v>61.6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30-4E45-9B17-651E7184DF6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0.9</c:v>
                </c:pt>
                <c:pt idx="1">
                  <c:v>19.100000000000001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30-4E45-9B17-651E7184DF62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Thailand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36.200000000000003</c:v>
                </c:pt>
                <c:pt idx="2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75-4FC6-8DAD-76FC643F8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5432992"/>
        <c:axId val="565435288"/>
      </c:barChart>
      <c:catAx>
        <c:axId val="56543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5288"/>
        <c:crosses val="autoZero"/>
        <c:auto val="1"/>
        <c:lblAlgn val="ctr"/>
        <c:lblOffset val="100"/>
        <c:noMultiLvlLbl val="0"/>
      </c:catAx>
      <c:valAx>
        <c:axId val="565435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1"/>
              <c:layout>
                <c:manualLayout>
                  <c:x val="6.0474347448458993E-3"/>
                  <c:y val="-4.8782995742789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8-4C41-BCD8-88F3ED7F4203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6.0474347448458716E-3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0"/>
                  <c:y val="-5.6288072010911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-4.1277919474668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#,##0</c:formatCode>
                <c:ptCount val="5"/>
                <c:pt idx="0">
                  <c:v>18922</c:v>
                </c:pt>
                <c:pt idx="1">
                  <c:v>19635</c:v>
                </c:pt>
                <c:pt idx="2">
                  <c:v>19635</c:v>
                </c:pt>
                <c:pt idx="3">
                  <c:v>17938</c:v>
                </c:pt>
                <c:pt idx="4">
                  <c:v>22205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474347448459271E-3"/>
                  <c:y val="-4.5030457608729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Sheet1!$C$2:$C$6</c:f>
              <c:numCache>
                <c:formatCode>#,##0</c:formatCode>
                <c:ptCount val="5"/>
                <c:pt idx="0">
                  <c:v>13598</c:v>
                </c:pt>
                <c:pt idx="1">
                  <c:v>13500</c:v>
                </c:pt>
                <c:pt idx="2">
                  <c:v>13551</c:v>
                </c:pt>
                <c:pt idx="3">
                  <c:v>11422</c:v>
                </c:pt>
                <c:pt idx="4">
                  <c:v>13322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118586862114678E-2"/>
                  <c:y val="1.125790987762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-9.0711521172688065E-3"/>
                  <c:y val="-1.1257023451294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-1.5118586862114678E-2"/>
                  <c:y val="1.8763281621191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1.2094869489691743E-2"/>
                  <c:y val="2.2515524279808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3.0237173724229358E-3"/>
                  <c:y val="3.7525676816051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3.7525676816051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Sheet1!$D$2:$D$6</c:f>
              <c:numCache>
                <c:formatCode>#,##0</c:formatCode>
                <c:ptCount val="5"/>
                <c:pt idx="0">
                  <c:v>-5324</c:v>
                </c:pt>
                <c:pt idx="1">
                  <c:v>-6135</c:v>
                </c:pt>
                <c:pt idx="2">
                  <c:v>-6133</c:v>
                </c:pt>
                <c:pt idx="3">
                  <c:v>-6516</c:v>
                </c:pt>
                <c:pt idx="4">
                  <c:v>-8883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8051813687368071"/>
          <c:w val="0.90394739597786311"/>
          <c:h val="0.602344373352455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5448</c:v>
                </c:pt>
                <c:pt idx="1">
                  <c:v>5766</c:v>
                </c:pt>
                <c:pt idx="2">
                  <c:v>5548</c:v>
                </c:pt>
                <c:pt idx="3">
                  <c:v>3268</c:v>
                </c:pt>
                <c:pt idx="4">
                  <c:v>2507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3250</c:v>
                </c:pt>
                <c:pt idx="1">
                  <c:v>4590</c:v>
                </c:pt>
                <c:pt idx="2">
                  <c:v>511</c:v>
                </c:pt>
                <c:pt idx="3">
                  <c:v>4953</c:v>
                </c:pt>
                <c:pt idx="4">
                  <c:v>5650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7706076487969016E-3"/>
                  <c:y val="-1.9454084683783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5A-4A17-BDA7-C12BE4DD48A3}"/>
                </c:ext>
              </c:extLst>
            </c:dLbl>
            <c:dLbl>
              <c:idx val="2"/>
              <c:layout>
                <c:manualLayout>
                  <c:x val="2.7706076487969016E-3"/>
                  <c:y val="-8.559797260864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5A-4A17-BDA7-C12BE4DD48A3}"/>
                </c:ext>
              </c:extLst>
            </c:dLbl>
            <c:dLbl>
              <c:idx val="3"/>
              <c:layout>
                <c:manualLayout>
                  <c:x val="2.7706076487969019E-2"/>
                  <c:y val="-2.334490162054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5A-4A17-BDA7-C12BE4DD48A3}"/>
                </c:ext>
              </c:extLst>
            </c:dLbl>
            <c:dLbl>
              <c:idx val="4"/>
              <c:layout>
                <c:manualLayout>
                  <c:x val="-8.3118229463908077E-3"/>
                  <c:y val="-0.252903100889189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5A-4A17-BDA7-C12BE4DD48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-2198</c:v>
                </c:pt>
                <c:pt idx="1">
                  <c:v>-1175</c:v>
                </c:pt>
                <c:pt idx="2">
                  <c:v>-433</c:v>
                </c:pt>
                <c:pt idx="3">
                  <c:v>2685</c:v>
                </c:pt>
                <c:pt idx="4">
                  <c:v>3142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EU27 Total</a:t>
            </a:r>
            <a:r>
              <a:rPr lang="en-GB" baseline="0" dirty="0"/>
              <a:t> trade balance with Thailand </a:t>
            </a:r>
            <a:r>
              <a:rPr lang="en-GB" dirty="0"/>
              <a:t>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215715223097109E-2"/>
          <c:y val="0.22177714485743377"/>
          <c:w val="0.87723228346456694"/>
          <c:h val="0.550479912947158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Balance Goods &amp; Services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535231231659411E-2"/>
                  <c:y val="3.87324759799543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668253257666227E-2"/>
                      <c:h val="0.13641470626985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42E-4521-A24A-D974DD322814}"/>
                </c:ext>
              </c:extLst>
            </c:dLbl>
            <c:dLbl>
              <c:idx val="1"/>
              <c:layout>
                <c:manualLayout>
                  <c:x val="-8.5490321035959342E-4"/>
                  <c:y val="2.3239302601338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DF-4770-A53B-0EB03861A4E4}"/>
                </c:ext>
              </c:extLst>
            </c:dLbl>
            <c:dLbl>
              <c:idx val="2"/>
              <c:layout>
                <c:manualLayout>
                  <c:x val="4.9455104898091474E-3"/>
                  <c:y val="2.96471895692738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8319716889518E-2"/>
                      <c:h val="0.190020030936940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B96-423D-973E-8CC006C91BB6}"/>
                </c:ext>
              </c:extLst>
            </c:dLbl>
            <c:dLbl>
              <c:idx val="3"/>
              <c:layout>
                <c:manualLayout>
                  <c:x val="2.8259424184192703E-3"/>
                  <c:y val="6.32249320509629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96-423D-973E-8CC006C91BB6}"/>
                </c:ext>
              </c:extLst>
            </c:dLbl>
            <c:dLbl>
              <c:idx val="4"/>
              <c:layout>
                <c:manualLayout>
                  <c:x val="2.8259424184191666E-3"/>
                  <c:y val="6.6077083729804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91-4952-850C-413B4B0A8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-7522</c:v>
                </c:pt>
                <c:pt idx="1">
                  <c:v>-7310</c:v>
                </c:pt>
                <c:pt idx="2">
                  <c:v>-6566</c:v>
                </c:pt>
                <c:pt idx="3">
                  <c:v>-3831</c:v>
                </c:pt>
                <c:pt idx="4">
                  <c:v>-5741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E-4521-A24A-D974DD3228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16069904"/>
        <c:axId val="616070560"/>
      </c:barChart>
      <c:catAx>
        <c:axId val="61606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070560"/>
        <c:crosses val="autoZero"/>
        <c:auto val="1"/>
        <c:lblAlgn val="ctr"/>
        <c:lblOffset val="100"/>
        <c:noMultiLvlLbl val="0"/>
      </c:catAx>
      <c:valAx>
        <c:axId val="61607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06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2154311587075964"/>
          <c:y val="0.82598459008554015"/>
          <c:w val="0.3612818296797829"/>
          <c:h val="0.158522541513567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EU Exports to Thailand - 2021 -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17963673460336"/>
          <c:y val="0.239382217320999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Thailand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24934855120511482"/>
                  <c:y val="-0.14638185975626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97091621127225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22447635318563086"/>
                  <c:y val="0.124794240041131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7847291254432"/>
                      <c:h val="0.11528508425041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13322</c:v>
                </c:pt>
                <c:pt idx="1">
                  <c:v>5650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Thailand Exports to EU - 2021 -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Thailand Exports to EU27 - 2021 -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C3-4803-A6C6-0B72B71CAD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C3-4803-A6C6-0B72B71CAD7B}"/>
              </c:ext>
            </c:extLst>
          </c:dPt>
          <c:dLbls>
            <c:dLbl>
              <c:idx val="0"/>
              <c:layout>
                <c:manualLayout>
                  <c:x val="-0.23473921742356607"/>
                  <c:y val="-0.15761012688467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9028886242314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6C3-4803-A6C6-0B72B71CAD7B}"/>
                </c:ext>
              </c:extLst>
            </c:dLbl>
            <c:dLbl>
              <c:idx val="1"/>
              <c:layout>
                <c:manualLayout>
                  <c:x val="0.17101380528934523"/>
                  <c:y val="0.123127495113370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2968179561937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6C3-4803-A6C6-0B72B71CA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22205</c:v>
                </c:pt>
                <c:pt idx="1">
                  <c:v>2507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C3-4803-A6C6-0B72B71CA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chemeClr val="tx1"/>
                </a:solidFill>
              </a:rPr>
              <a:t>EU &amp; Thailand Total volume of trade – 2021 – €Bio - %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Thailand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6651186171673702"/>
                  <c:y val="-0.16646412555471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3377934771115133"/>
                  <c:y val="0.15116729463066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75131931046201"/>
                      <c:h val="0.14243682058925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35527</c:v>
                </c:pt>
                <c:pt idx="1">
                  <c:v>8157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665192617463025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- 2010-2019)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6752153351496"/>
          <c:y val="7.334974298248704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873058636119431E-2"/>
          <c:y val="0.10961248208193669"/>
          <c:w val="0.90707281971605136"/>
          <c:h val="0.756536536590785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599352486988421E-2"/>
                  <c:y val="-4.500818475611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4.4307194220760309E-3"/>
                  <c:y val="-5.8510640182952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1815251792202802E-2"/>
                  <c:y val="-6.3011458658564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2.2153597110380261E-2"/>
                  <c:y val="-4.950900323172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2.0676690636354918E-2"/>
                  <c:y val="-4.050736628050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6922661850633698E-2"/>
                  <c:y val="-7.201309560978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2.3630503584405497E-2"/>
                  <c:y val="-4.7258593993923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2.9538129480506871E-3"/>
                  <c:y val="-3.3756138567088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2224</c:v>
                </c:pt>
                <c:pt idx="1">
                  <c:v>2277</c:v>
                </c:pt>
                <c:pt idx="2">
                  <c:v>2565</c:v>
                </c:pt>
                <c:pt idx="3">
                  <c:v>2676</c:v>
                </c:pt>
                <c:pt idx="4">
                  <c:v>2969</c:v>
                </c:pt>
                <c:pt idx="5">
                  <c:v>2807</c:v>
                </c:pt>
                <c:pt idx="6">
                  <c:v>3250</c:v>
                </c:pt>
                <c:pt idx="7">
                  <c:v>4590</c:v>
                </c:pt>
                <c:pt idx="8">
                  <c:v>5115</c:v>
                </c:pt>
                <c:pt idx="9">
                  <c:v>4953</c:v>
                </c:pt>
                <c:pt idx="10">
                  <c:v>5650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6606936649662E-2"/>
                  <c:y val="-3.4005198609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5.9076002365961583E-3"/>
                  <c:y val="-5.0592617080486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0748199384827856E-2"/>
                  <c:y val="-4.191150170306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26E-2"/>
                  <c:y val="-7.850584352416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2267488666789503E-2"/>
                  <c:y val="-7.027877661289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1105091077901437E-2"/>
                  <c:y val="-5.376130294465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1.2791131959902698E-2"/>
                  <c:y val="-4.2371647052766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0"/>
                  <c:y val="-3.73213105047949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4233</c:v>
                </c:pt>
                <c:pt idx="1">
                  <c:v>4738</c:v>
                </c:pt>
                <c:pt idx="2">
                  <c:v>4871</c:v>
                </c:pt>
                <c:pt idx="3">
                  <c:v>4273</c:v>
                </c:pt>
                <c:pt idx="4">
                  <c:v>4645</c:v>
                </c:pt>
                <c:pt idx="5">
                  <c:v>5214</c:v>
                </c:pt>
                <c:pt idx="6">
                  <c:v>5449</c:v>
                </c:pt>
                <c:pt idx="7">
                  <c:v>5766</c:v>
                </c:pt>
                <c:pt idx="8">
                  <c:v>5548</c:v>
                </c:pt>
                <c:pt idx="9">
                  <c:v>3268</c:v>
                </c:pt>
                <c:pt idx="10">
                  <c:v>2507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UK Exports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9090045421371906E-2"/>
                  <c:y val="3.037094794345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2.0319272018631169E-2"/>
                  <c:y val="3.5827828073303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-1.1815200473192317E-2"/>
                  <c:y val="2.7821773190512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-3.2610431367471618E-2"/>
                  <c:y val="3.0769277668334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4.4830158153133487E-2"/>
                  <c:y val="5.92082756387500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6.2568081866242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-4.3044786723170879E-2"/>
                  <c:y val="3.467263799957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-2.5393363245373345E-2"/>
                  <c:y val="2.1070660170550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2.6678485408335867E-3"/>
                  <c:y val="1.7963789931200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2.8108243295658329E-3"/>
                  <c:y val="3.656436547700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6F-41A5-9CB1-903CC6B53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554</c:v>
                </c:pt>
                <c:pt idx="1">
                  <c:v>648</c:v>
                </c:pt>
                <c:pt idx="2">
                  <c:v>754</c:v>
                </c:pt>
                <c:pt idx="3">
                  <c:v>761</c:v>
                </c:pt>
                <c:pt idx="4">
                  <c:v>1019</c:v>
                </c:pt>
                <c:pt idx="5">
                  <c:v>592</c:v>
                </c:pt>
                <c:pt idx="6">
                  <c:v>681</c:v>
                </c:pt>
                <c:pt idx="7">
                  <c:v>857</c:v>
                </c:pt>
                <c:pt idx="8">
                  <c:v>1019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 Imports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297418966092521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15-4569-AF63-657003378641}"/>
                </c:ext>
              </c:extLst>
            </c:dLbl>
            <c:dLbl>
              <c:idx val="1"/>
              <c:layout>
                <c:manualLayout>
                  <c:x val="-1.967577030696083E-2"/>
                  <c:y val="-4.3016900561184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15-4569-AF63-657003378641}"/>
                </c:ext>
              </c:extLst>
            </c:dLbl>
            <c:dLbl>
              <c:idx val="2"/>
              <c:layout>
                <c:manualLayout>
                  <c:x val="2.8108243295658329E-3"/>
                  <c:y val="-4.731859061730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15-4569-AF63-657003378641}"/>
                </c:ext>
              </c:extLst>
            </c:dLbl>
            <c:dLbl>
              <c:idx val="3"/>
              <c:layout>
                <c:manualLayout>
                  <c:x val="-8.4324729886974988E-3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15-4569-AF63-657003378641}"/>
                </c:ext>
              </c:extLst>
            </c:dLbl>
            <c:dLbl>
              <c:idx val="4"/>
              <c:layout>
                <c:manualLayout>
                  <c:x val="-2.1783888554135204E-2"/>
                  <c:y val="-2.47347178226810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723482390019579E-2"/>
                      <c:h val="4.96630116978872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315-4569-AF63-657003378641}"/>
                </c:ext>
              </c:extLst>
            </c:dLbl>
            <c:dLbl>
              <c:idx val="5"/>
              <c:layout>
                <c:manualLayout>
                  <c:x val="-1.1243241987075742E-2"/>
                  <c:y val="-2.581014033671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31807022523666E-2"/>
                      <c:h val="6.04172368381832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5315-4569-AF63-657003378641}"/>
                </c:ext>
              </c:extLst>
            </c:dLbl>
            <c:dLbl>
              <c:idx val="6"/>
              <c:layout>
                <c:manualLayout>
                  <c:x val="-1.9675770306960931E-2"/>
                  <c:y val="-2.5810140336710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15-4569-AF63-657003378641}"/>
                </c:ext>
              </c:extLst>
            </c:dLbl>
            <c:dLbl>
              <c:idx val="7"/>
              <c:layout>
                <c:manualLayout>
                  <c:x val="-1.4054121647829267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15-4569-AF63-657003378641}"/>
                </c:ext>
              </c:extLst>
            </c:dLbl>
            <c:dLbl>
              <c:idx val="8"/>
              <c:layout>
                <c:manualLayout>
                  <c:x val="-2.8108243295658329E-3"/>
                  <c:y val="-4.946943564536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6F-41A5-9CB1-903CC6B53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Sheet1!$E$2:$E$12</c:f>
              <c:numCache>
                <c:formatCode>#,##0</c:formatCode>
                <c:ptCount val="11"/>
                <c:pt idx="0">
                  <c:v>762</c:v>
                </c:pt>
                <c:pt idx="1">
                  <c:v>842</c:v>
                </c:pt>
                <c:pt idx="2">
                  <c:v>1052</c:v>
                </c:pt>
                <c:pt idx="3">
                  <c:v>1230</c:v>
                </c:pt>
                <c:pt idx="4">
                  <c:v>1307</c:v>
                </c:pt>
                <c:pt idx="5">
                  <c:v>1285</c:v>
                </c:pt>
                <c:pt idx="6">
                  <c:v>1023</c:v>
                </c:pt>
                <c:pt idx="7">
                  <c:v>990</c:v>
                </c:pt>
                <c:pt idx="8">
                  <c:v>1062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15-4569-AF63-657003378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9735263270567"/>
          <c:y val="1.7359208796999009E-2"/>
          <c:w val="0.89830264736729437"/>
          <c:h val="0.641585684219350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</c:v>
                </c:pt>
                <c:pt idx="1">
                  <c:v>73</c:v>
                </c:pt>
                <c:pt idx="2">
                  <c:v>817</c:v>
                </c:pt>
                <c:pt idx="3">
                  <c:v>391</c:v>
                </c:pt>
                <c:pt idx="4">
                  <c:v>39</c:v>
                </c:pt>
                <c:pt idx="5">
                  <c:v>19</c:v>
                </c:pt>
                <c:pt idx="6">
                  <c:v>124</c:v>
                </c:pt>
                <c:pt idx="7">
                  <c:v>457</c:v>
                </c:pt>
                <c:pt idx="8">
                  <c:v>1493</c:v>
                </c:pt>
                <c:pt idx="9">
                  <c:v>1196</c:v>
                </c:pt>
                <c:pt idx="10">
                  <c:v>33</c:v>
                </c:pt>
                <c:pt idx="1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105</c:v>
                </c:pt>
                <c:pt idx="1">
                  <c:v>63</c:v>
                </c:pt>
                <c:pt idx="2">
                  <c:v>945</c:v>
                </c:pt>
                <c:pt idx="3">
                  <c:v>3391</c:v>
                </c:pt>
                <c:pt idx="4">
                  <c:v>42</c:v>
                </c:pt>
                <c:pt idx="5">
                  <c:v>26</c:v>
                </c:pt>
                <c:pt idx="6">
                  <c:v>17</c:v>
                </c:pt>
                <c:pt idx="7">
                  <c:v>11</c:v>
                </c:pt>
                <c:pt idx="8">
                  <c:v>140</c:v>
                </c:pt>
                <c:pt idx="9">
                  <c:v>792</c:v>
                </c:pt>
                <c:pt idx="10">
                  <c:v>37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9735263270567"/>
          <c:y val="1.7359208796999009E-2"/>
          <c:w val="0.89830264736729437"/>
          <c:h val="0.641585684219350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</c:v>
                </c:pt>
                <c:pt idx="1">
                  <c:v>159</c:v>
                </c:pt>
                <c:pt idx="2">
                  <c:v>1318</c:v>
                </c:pt>
                <c:pt idx="3">
                  <c:v>164</c:v>
                </c:pt>
                <c:pt idx="4">
                  <c:v>27</c:v>
                </c:pt>
                <c:pt idx="5">
                  <c:v>36</c:v>
                </c:pt>
                <c:pt idx="6">
                  <c:v>179</c:v>
                </c:pt>
                <c:pt idx="7">
                  <c:v>399</c:v>
                </c:pt>
                <c:pt idx="8">
                  <c:v>2115</c:v>
                </c:pt>
                <c:pt idx="9">
                  <c:v>1052</c:v>
                </c:pt>
                <c:pt idx="10">
                  <c:v>28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41</c:v>
                </c:pt>
                <c:pt idx="1">
                  <c:v>71</c:v>
                </c:pt>
                <c:pt idx="2">
                  <c:v>928</c:v>
                </c:pt>
                <c:pt idx="3">
                  <c:v>575</c:v>
                </c:pt>
                <c:pt idx="4">
                  <c:v>13</c:v>
                </c:pt>
                <c:pt idx="5">
                  <c:v>38</c:v>
                </c:pt>
                <c:pt idx="6">
                  <c:v>35</c:v>
                </c:pt>
                <c:pt idx="7">
                  <c:v>10</c:v>
                </c:pt>
                <c:pt idx="8">
                  <c:v>99</c:v>
                </c:pt>
                <c:pt idx="9">
                  <c:v>571</c:v>
                </c:pt>
                <c:pt idx="10">
                  <c:v>40</c:v>
                </c:pt>
                <c:pt idx="1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u="sng" dirty="0">
                <a:solidFill>
                  <a:schemeClr val="tx1"/>
                </a:solidFill>
              </a:rPr>
              <a:t>EU29 - Foreign Direct Investment with Thailand (€ Mio)</a:t>
            </a:r>
          </a:p>
        </c:rich>
      </c:tx>
      <c:layout>
        <c:manualLayout>
          <c:xMode val="edge"/>
          <c:yMode val="edge"/>
          <c:x val="0.15625937345073826"/>
          <c:y val="2.5833849344756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041645935671766E-2"/>
          <c:y val="0.12305451135544784"/>
          <c:w val="0.87723228346456694"/>
          <c:h val="0.78635539209884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Stocks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398991917359782E-3"/>
                  <c:y val="1.76114584674734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69925030195303E-2"/>
                      <c:h val="0.105967740609733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4C-4865-BD58-2FE1A3F27DA7}"/>
                </c:ext>
              </c:extLst>
            </c:dLbl>
            <c:dLbl>
              <c:idx val="1"/>
              <c:layout>
                <c:manualLayout>
                  <c:x val="-1.4984615302455945E-2"/>
                  <c:y val="-6.8334411020916027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8512886742458E-2"/>
                      <c:h val="7.07456798884319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34C-4865-BD58-2FE1A3F27DA7}"/>
                </c:ext>
              </c:extLst>
            </c:dLbl>
            <c:dLbl>
              <c:idx val="2"/>
              <c:layout>
                <c:manualLayout>
                  <c:x val="-1.2716740882886664E-2"/>
                  <c:y val="1.3994812030281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146-4631-B697-7ADD062246F7}"/>
                </c:ext>
              </c:extLst>
            </c:dLbl>
            <c:dLbl>
              <c:idx val="3"/>
              <c:layout>
                <c:manualLayout>
                  <c:x val="-1.2716740882886716E-2"/>
                  <c:y val="-3.19693050833069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146-4631-B697-7ADD062246F7}"/>
                </c:ext>
              </c:extLst>
            </c:dLbl>
            <c:dLbl>
              <c:idx val="4"/>
              <c:layout>
                <c:manualLayout>
                  <c:x val="-1.4129712092096351E-2"/>
                  <c:y val="5.50220012658254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146-4631-B697-7ADD062246F7}"/>
                </c:ext>
              </c:extLst>
            </c:dLbl>
            <c:dLbl>
              <c:idx val="5"/>
              <c:layout>
                <c:manualLayout>
                  <c:x val="-1.5542683301305883E-2"/>
                  <c:y val="1.85508960789524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146-4631-B697-7ADD062246F7}"/>
                </c:ext>
              </c:extLst>
            </c:dLbl>
            <c:dLbl>
              <c:idx val="6"/>
              <c:layout>
                <c:manualLayout>
                  <c:x val="-7.0648560460482793E-3"/>
                  <c:y val="7.67698278531093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73-4167-9A75-4E6A14533E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#,##0</c:formatCode>
                <c:ptCount val="8"/>
                <c:pt idx="0">
                  <c:v>460</c:v>
                </c:pt>
                <c:pt idx="1">
                  <c:v>458</c:v>
                </c:pt>
                <c:pt idx="2">
                  <c:v>-474</c:v>
                </c:pt>
                <c:pt idx="3">
                  <c:v>2490</c:v>
                </c:pt>
                <c:pt idx="4">
                  <c:v>2714</c:v>
                </c:pt>
                <c:pt idx="5">
                  <c:v>2428</c:v>
                </c:pt>
                <c:pt idx="6">
                  <c:v>3948</c:v>
                </c:pt>
                <c:pt idx="7">
                  <c:v>3804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4C-4865-BD58-2FE1A3F27D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Outward Stocks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00133986561492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4C-4865-BD58-2FE1A3F27DA7}"/>
                </c:ext>
              </c:extLst>
            </c:dLbl>
            <c:dLbl>
              <c:idx val="1"/>
              <c:layout>
                <c:manualLayout>
                  <c:x val="-1.3726959668683841E-2"/>
                  <c:y val="-6.19714736035679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4C-4865-BD58-2FE1A3F27DA7}"/>
                </c:ext>
              </c:extLst>
            </c:dLbl>
            <c:dLbl>
              <c:idx val="2"/>
              <c:layout>
                <c:manualLayout>
                  <c:x val="5.6518848368385406E-3"/>
                  <c:y val="-1.28465112907425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146-4631-B697-7ADD062246F7}"/>
                </c:ext>
              </c:extLst>
            </c:dLbl>
            <c:dLbl>
              <c:idx val="3"/>
              <c:layout>
                <c:manualLayout>
                  <c:x val="4.2389136276288018E-3"/>
                  <c:y val="-1.75435903732809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46-4631-B697-7ADD062246F7}"/>
                </c:ext>
              </c:extLst>
            </c:dLbl>
            <c:dLbl>
              <c:idx val="4"/>
              <c:layout>
                <c:manualLayout>
                  <c:x val="2.8259424184191666E-3"/>
                  <c:y val="-5.80089266693493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46-4631-B697-7ADD062246F7}"/>
                </c:ext>
              </c:extLst>
            </c:dLbl>
            <c:dLbl>
              <c:idx val="5"/>
              <c:layout>
                <c:manualLayout>
                  <c:x val="-5.6518848368386438E-3"/>
                  <c:y val="5.9418050394110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46-4631-B697-7ADD062246F7}"/>
                </c:ext>
              </c:extLst>
            </c:dLbl>
            <c:dLbl>
              <c:idx val="6"/>
              <c:layout>
                <c:manualLayout>
                  <c:x val="-2.8259424184194776E-3"/>
                  <c:y val="-5.37171316705896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73-4167-9A75-4E6A14533E11}"/>
                </c:ext>
              </c:extLst>
            </c:dLbl>
            <c:dLbl>
              <c:idx val="7"/>
              <c:layout>
                <c:manualLayout>
                  <c:x val="0"/>
                  <c:y val="-1.02214784960234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0E-4AC8-85AC-118E8FC7F9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Sheet1!$C$2:$C$9</c:f>
              <c:numCache>
                <c:formatCode>#,##0</c:formatCode>
                <c:ptCount val="8"/>
                <c:pt idx="0">
                  <c:v>9616</c:v>
                </c:pt>
                <c:pt idx="1">
                  <c:v>17595</c:v>
                </c:pt>
                <c:pt idx="2">
                  <c:v>13250</c:v>
                </c:pt>
                <c:pt idx="3">
                  <c:v>18719</c:v>
                </c:pt>
                <c:pt idx="4">
                  <c:v>18138</c:v>
                </c:pt>
                <c:pt idx="5">
                  <c:v>17144</c:v>
                </c:pt>
                <c:pt idx="6">
                  <c:v>19693</c:v>
                </c:pt>
                <c:pt idx="7">
                  <c:v>19999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4C-4865-BD58-2FE1A3F27D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2744435118587223E-2"/>
                  <c:y val="6.2009025788813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4C-4865-BD58-2FE1A3F27DA7}"/>
                </c:ext>
              </c:extLst>
            </c:dLbl>
            <c:dLbl>
              <c:idx val="1"/>
              <c:layout>
                <c:manualLayout>
                  <c:x val="4.9856744745749741E-2"/>
                  <c:y val="4.30119298411721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4C-4865-BD58-2FE1A3F27DA7}"/>
                </c:ext>
              </c:extLst>
            </c:dLbl>
            <c:dLbl>
              <c:idx val="2"/>
              <c:layout>
                <c:manualLayout>
                  <c:x val="3.8150222648660144E-2"/>
                  <c:y val="7.40494517362179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46-4631-B697-7ADD062246F7}"/>
                </c:ext>
              </c:extLst>
            </c:dLbl>
            <c:dLbl>
              <c:idx val="3"/>
              <c:layout>
                <c:manualLayout>
                  <c:x val="4.6628049903917959E-2"/>
                  <c:y val="2.70786609108339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46-4631-B697-7ADD062246F7}"/>
                </c:ext>
              </c:extLst>
            </c:dLbl>
            <c:dLbl>
              <c:idx val="4"/>
              <c:layout>
                <c:manualLayout>
                  <c:x val="4.380210748549869E-2"/>
                  <c:y val="2.47301213695647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46-4631-B697-7ADD062246F7}"/>
                </c:ext>
              </c:extLst>
            </c:dLbl>
            <c:dLbl>
              <c:idx val="5"/>
              <c:layout>
                <c:manualLayout>
                  <c:x val="2.6846452974983066E-2"/>
                  <c:y val="-3.6331906703434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46-4631-B697-7ADD062246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Sheet1!$D$2:$D$9</c:f>
              <c:numCache>
                <c:formatCode>#,##0</c:formatCode>
                <c:ptCount val="8"/>
                <c:pt idx="0">
                  <c:v>9156</c:v>
                </c:pt>
                <c:pt idx="1">
                  <c:v>17137</c:v>
                </c:pt>
                <c:pt idx="2">
                  <c:v>13724</c:v>
                </c:pt>
                <c:pt idx="3">
                  <c:v>16229</c:v>
                </c:pt>
                <c:pt idx="4">
                  <c:v>15424</c:v>
                </c:pt>
                <c:pt idx="5">
                  <c:v>14716</c:v>
                </c:pt>
                <c:pt idx="6">
                  <c:v>15745</c:v>
                </c:pt>
                <c:pt idx="7">
                  <c:v>16195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4C-4865-BD58-2FE1A3F27DA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16069904"/>
        <c:axId val="616070560"/>
      </c:barChart>
      <c:catAx>
        <c:axId val="61606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070560"/>
        <c:crosses val="autoZero"/>
        <c:auto val="1"/>
        <c:lblAlgn val="ctr"/>
        <c:lblOffset val="100"/>
        <c:noMultiLvlLbl val="0"/>
      </c:catAx>
      <c:valAx>
        <c:axId val="61607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06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292189756699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25.3</c:v>
                </c:pt>
                <c:pt idx="12">
                  <c:v>26.4</c:v>
                </c:pt>
                <c:pt idx="1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F8-4721-B1F6-85569092E3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F8-4721-B1F6-85569092E3D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49-4BC8-965F-C4461304DA9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49-4BC8-965F-C4461304DA9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49-4BC8-965F-C4461304D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15.2</c:v>
                </c:pt>
                <c:pt idx="13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1F8-4721-B1F6-85569092E3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F8-4721-B1F6-85569092E3DD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FB-4EB7-8C58-3D23E666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8.6</c:v>
                </c:pt>
                <c:pt idx="11">
                  <c:v>6.6</c:v>
                </c:pt>
                <c:pt idx="12">
                  <c:v>6.8</c:v>
                </c:pt>
                <c:pt idx="13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1F8-4721-B1F6-85569092E3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1F8-4721-B1F6-85569092E3D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49-4BC8-965F-C4461304D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1F8-4721-B1F6-85569092E3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Thailand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F8-4721-B1F6-85569092E3DD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49-4BC8-965F-C4461304DA90}"/>
                </c:ext>
              </c:extLst>
            </c:dLbl>
            <c:dLbl>
              <c:idx val="11"/>
              <c:layout>
                <c:manualLayout>
                  <c:x val="-4.2328630152205313E-3"/>
                  <c:y val="-6.8565033722389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49-4BC8-965F-C4461304DA90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49-4BC8-965F-C4461304D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22.9</c:v>
                </c:pt>
                <c:pt idx="1">
                  <c:v>22.1</c:v>
                </c:pt>
                <c:pt idx="2">
                  <c:v>23.6</c:v>
                </c:pt>
                <c:pt idx="3">
                  <c:v>23.1</c:v>
                </c:pt>
                <c:pt idx="4">
                  <c:v>24.3</c:v>
                </c:pt>
                <c:pt idx="5">
                  <c:v>23.8</c:v>
                </c:pt>
                <c:pt idx="6">
                  <c:v>25.1</c:v>
                </c:pt>
                <c:pt idx="7">
                  <c:v>26</c:v>
                </c:pt>
                <c:pt idx="8">
                  <c:v>25.8</c:v>
                </c:pt>
                <c:pt idx="9">
                  <c:v>26.1</c:v>
                </c:pt>
                <c:pt idx="10">
                  <c:v>25.4</c:v>
                </c:pt>
                <c:pt idx="11">
                  <c:v>15.3</c:v>
                </c:pt>
                <c:pt idx="12">
                  <c:v>16.5</c:v>
                </c:pt>
                <c:pt idx="13">
                  <c:v>20.9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1F8-4721-B1F6-85569092E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10083114610671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70</c:v>
                </c:pt>
                <c:pt idx="9">
                  <c:v>119</c:v>
                </c:pt>
                <c:pt idx="10">
                  <c:v>86</c:v>
                </c:pt>
                <c:pt idx="11">
                  <c:v>86</c:v>
                </c:pt>
                <c:pt idx="12">
                  <c:v>44</c:v>
                </c:pt>
                <c:pt idx="13">
                  <c:v>43</c:v>
                </c:pt>
                <c:pt idx="14">
                  <c:v>104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71</c:v>
                </c:pt>
                <c:pt idx="9">
                  <c:v>123</c:v>
                </c:pt>
                <c:pt idx="10">
                  <c:v>95</c:v>
                </c:pt>
                <c:pt idx="11">
                  <c:v>92</c:v>
                </c:pt>
                <c:pt idx="12">
                  <c:v>50</c:v>
                </c:pt>
                <c:pt idx="13">
                  <c:v>48</c:v>
                </c:pt>
                <c:pt idx="14">
                  <c:v>114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72</c:v>
                </c:pt>
                <c:pt idx="9">
                  <c:v>120</c:v>
                </c:pt>
                <c:pt idx="10">
                  <c:v>101</c:v>
                </c:pt>
                <c:pt idx="11">
                  <c:v>99</c:v>
                </c:pt>
                <c:pt idx="12">
                  <c:v>55</c:v>
                </c:pt>
                <c:pt idx="13">
                  <c:v>64</c:v>
                </c:pt>
                <c:pt idx="14">
                  <c:v>101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61</c:v>
                </c:pt>
                <c:pt idx="9">
                  <c:v>113</c:v>
                </c:pt>
                <c:pt idx="10">
                  <c:v>86</c:v>
                </c:pt>
                <c:pt idx="11">
                  <c:v>84</c:v>
                </c:pt>
                <c:pt idx="12">
                  <c:v>53</c:v>
                </c:pt>
                <c:pt idx="13">
                  <c:v>35</c:v>
                </c:pt>
                <c:pt idx="14">
                  <c:v>64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101</c:v>
                </c:pt>
                <c:pt idx="9">
                  <c:v>133</c:v>
                </c:pt>
                <c:pt idx="10">
                  <c:v>122</c:v>
                </c:pt>
                <c:pt idx="11">
                  <c:v>103</c:v>
                </c:pt>
                <c:pt idx="12">
                  <c:v>72</c:v>
                </c:pt>
                <c:pt idx="13">
                  <c:v>58</c:v>
                </c:pt>
                <c:pt idx="14">
                  <c:v>77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55500874890638E-2"/>
                  <c:y val="-9.26822347774799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38888888888885E-2"/>
                      <c:h val="3.3532696579473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EB-4218-9A05-6768A38EEE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154</c:v>
                </c:pt>
                <c:pt idx="9">
                  <c:v>151</c:v>
                </c:pt>
                <c:pt idx="10">
                  <c:v>129</c:v>
                </c:pt>
                <c:pt idx="11">
                  <c:v>122</c:v>
                </c:pt>
                <c:pt idx="12">
                  <c:v>93</c:v>
                </c:pt>
                <c:pt idx="13">
                  <c:v>90</c:v>
                </c:pt>
                <c:pt idx="14">
                  <c:v>84</c:v>
                </c:pt>
                <c:pt idx="15">
                  <c:v>58</c:v>
                </c:pt>
                <c:pt idx="16">
                  <c:v>51</c:v>
                </c:pt>
                <c:pt idx="17">
                  <c:v>50</c:v>
                </c:pt>
                <c:pt idx="18">
                  <c:v>48</c:v>
                </c:pt>
                <c:pt idx="1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B-4218-9A05-6768A38E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0.1211081729881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285498</c:v>
                </c:pt>
                <c:pt idx="1">
                  <c:v>247998</c:v>
                </c:pt>
                <c:pt idx="2">
                  <c:v>139111</c:v>
                </c:pt>
                <c:pt idx="3">
                  <c:v>62403</c:v>
                </c:pt>
                <c:pt idx="4">
                  <c:v>25149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398534</c:v>
                </c:pt>
                <c:pt idx="1">
                  <c:v>196094</c:v>
                </c:pt>
                <c:pt idx="2">
                  <c:v>79160</c:v>
                </c:pt>
                <c:pt idx="3">
                  <c:v>45888</c:v>
                </c:pt>
                <c:pt idx="4">
                  <c:v>32443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16238134608859E-2"/>
          <c:y val="3.0467191612407789E-2"/>
          <c:w val="0.89378652356150534"/>
          <c:h val="0.81626231924901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Japan</c:v>
                </c:pt>
                <c:pt idx="1">
                  <c:v>India</c:v>
                </c:pt>
                <c:pt idx="2">
                  <c:v>Canada</c:v>
                </c:pt>
                <c:pt idx="3">
                  <c:v>Hong Kong</c:v>
                </c:pt>
                <c:pt idx="4">
                  <c:v>Norway</c:v>
                </c:pt>
                <c:pt idx="5">
                  <c:v>Russia</c:v>
                </c:pt>
                <c:pt idx="6">
                  <c:v>Brazil</c:v>
                </c:pt>
                <c:pt idx="7">
                  <c:v>UEA</c:v>
                </c:pt>
                <c:pt idx="8">
                  <c:v>Australia</c:v>
                </c:pt>
                <c:pt idx="9">
                  <c:v>Turkey</c:v>
                </c:pt>
                <c:pt idx="10">
                  <c:v>Korea</c:v>
                </c:pt>
                <c:pt idx="11">
                  <c:v>Mexico</c:v>
                </c:pt>
                <c:pt idx="12">
                  <c:v>Israel</c:v>
                </c:pt>
                <c:pt idx="13">
                  <c:v>Taiwan</c:v>
                </c:pt>
                <c:pt idx="14">
                  <c:v>South Africa</c:v>
                </c:pt>
                <c:pt idx="15">
                  <c:v>Egypt</c:v>
                </c:pt>
                <c:pt idx="16">
                  <c:v>Thailand</c:v>
                </c:pt>
                <c:pt idx="17">
                  <c:v>Morocco</c:v>
                </c:pt>
                <c:pt idx="18">
                  <c:v>Malaysia</c:v>
                </c:pt>
                <c:pt idx="19">
                  <c:v>Indonesia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35496</c:v>
                </c:pt>
                <c:pt idx="1">
                  <c:v>22684</c:v>
                </c:pt>
                <c:pt idx="2">
                  <c:v>23855</c:v>
                </c:pt>
                <c:pt idx="3">
                  <c:v>25143</c:v>
                </c:pt>
                <c:pt idx="4">
                  <c:v>22601</c:v>
                </c:pt>
                <c:pt idx="5">
                  <c:v>19253</c:v>
                </c:pt>
                <c:pt idx="6">
                  <c:v>18334</c:v>
                </c:pt>
                <c:pt idx="7">
                  <c:v>15050</c:v>
                </c:pt>
                <c:pt idx="8">
                  <c:v>18870</c:v>
                </c:pt>
                <c:pt idx="9">
                  <c:v>12775</c:v>
                </c:pt>
                <c:pt idx="10">
                  <c:v>13398</c:v>
                </c:pt>
                <c:pt idx="11">
                  <c:v>11498</c:v>
                </c:pt>
                <c:pt idx="12">
                  <c:v>9824</c:v>
                </c:pt>
                <c:pt idx="13">
                  <c:v>6901</c:v>
                </c:pt>
                <c:pt idx="14">
                  <c:v>7931</c:v>
                </c:pt>
                <c:pt idx="15">
                  <c:v>5122</c:v>
                </c:pt>
                <c:pt idx="16">
                  <c:v>5650</c:v>
                </c:pt>
                <c:pt idx="17">
                  <c:v>3293</c:v>
                </c:pt>
                <c:pt idx="18">
                  <c:v>4191</c:v>
                </c:pt>
                <c:pt idx="19">
                  <c:v>4966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Japan</c:v>
                </c:pt>
                <c:pt idx="1">
                  <c:v>India</c:v>
                </c:pt>
                <c:pt idx="2">
                  <c:v>Canada</c:v>
                </c:pt>
                <c:pt idx="3">
                  <c:v>Hong Kong</c:v>
                </c:pt>
                <c:pt idx="4">
                  <c:v>Norway</c:v>
                </c:pt>
                <c:pt idx="5">
                  <c:v>Russia</c:v>
                </c:pt>
                <c:pt idx="6">
                  <c:v>Brazil</c:v>
                </c:pt>
                <c:pt idx="7">
                  <c:v>UEA</c:v>
                </c:pt>
                <c:pt idx="8">
                  <c:v>Australia</c:v>
                </c:pt>
                <c:pt idx="9">
                  <c:v>Turkey</c:v>
                </c:pt>
                <c:pt idx="10">
                  <c:v>Korea</c:v>
                </c:pt>
                <c:pt idx="11">
                  <c:v>Mexico</c:v>
                </c:pt>
                <c:pt idx="12">
                  <c:v>Israel</c:v>
                </c:pt>
                <c:pt idx="13">
                  <c:v>Taiwan</c:v>
                </c:pt>
                <c:pt idx="14">
                  <c:v>South Africa</c:v>
                </c:pt>
                <c:pt idx="15">
                  <c:v>Egypt</c:v>
                </c:pt>
                <c:pt idx="16">
                  <c:v>Thailand</c:v>
                </c:pt>
                <c:pt idx="17">
                  <c:v>Morocco</c:v>
                </c:pt>
                <c:pt idx="18">
                  <c:v>Malaysia</c:v>
                </c:pt>
                <c:pt idx="19">
                  <c:v>Indonesia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16982</c:v>
                </c:pt>
                <c:pt idx="1">
                  <c:v>24982</c:v>
                </c:pt>
                <c:pt idx="2">
                  <c:v>17576</c:v>
                </c:pt>
                <c:pt idx="3">
                  <c:v>14925</c:v>
                </c:pt>
                <c:pt idx="4">
                  <c:v>13327</c:v>
                </c:pt>
                <c:pt idx="5">
                  <c:v>9390</c:v>
                </c:pt>
                <c:pt idx="6">
                  <c:v>8205</c:v>
                </c:pt>
                <c:pt idx="7">
                  <c:v>10980</c:v>
                </c:pt>
                <c:pt idx="8">
                  <c:v>6956</c:v>
                </c:pt>
                <c:pt idx="9">
                  <c:v>11428</c:v>
                </c:pt>
                <c:pt idx="10">
                  <c:v>7963</c:v>
                </c:pt>
                <c:pt idx="11">
                  <c:v>5258</c:v>
                </c:pt>
                <c:pt idx="12">
                  <c:v>6923</c:v>
                </c:pt>
                <c:pt idx="13">
                  <c:v>6402</c:v>
                </c:pt>
                <c:pt idx="14">
                  <c:v>2953</c:v>
                </c:pt>
                <c:pt idx="15">
                  <c:v>4370</c:v>
                </c:pt>
                <c:pt idx="16">
                  <c:v>2507</c:v>
                </c:pt>
                <c:pt idx="17">
                  <c:v>4356</c:v>
                </c:pt>
                <c:pt idx="18">
                  <c:v>3406</c:v>
                </c:pt>
                <c:pt idx="19">
                  <c:v>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- 2022 – Bio$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- 2020 -Bio$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2704</c:v>
                </c:pt>
                <c:pt idx="1">
                  <c:v>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Thailand Exports in BOP - 2021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Thailand Exports in BOP - 2019 -%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5.2279325221988131E-2"/>
                  <c:y val="0.120582317787581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287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Thailand Exports in </a:t>
            </a:r>
            <a:r>
              <a:rPr lang="en-US" sz="2000" dirty="0" err="1"/>
              <a:t>TiVA</a:t>
            </a:r>
            <a:r>
              <a:rPr lang="en-US" sz="2000" dirty="0"/>
              <a:t> - 2016 - % -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1281789896826"/>
          <c:y val="0.17478495466318228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Japan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4930742098129735"/>
                  <c:y val="1.99996430782791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56.7</c:v>
                </c:pt>
                <c:pt idx="1">
                  <c:v>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and UK Trade in Services with Thailand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19/07/2023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715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974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095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9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7/19/2023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19/07/2023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56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7/19/2023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  <p:sldLayoutId id="214748367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a.gov/the-world-factbook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s.oecd.org/Index.aspx?DataSetCode=TIVA_2018_C1" TargetMode="External"/><Relationship Id="rId5" Type="http://schemas.openxmlformats.org/officeDocument/2006/relationships/hyperlink" Target="https://www.wto.org/english/res_e/statis_e/wts2020_e/wts20_toc_e.htm" TargetMode="Externa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20437" y="3264147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19"/>
            <a:ext cx="8715436" cy="1656185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Thailand”</a:t>
            </a:r>
          </a:p>
          <a:p>
            <a:pPr algn="ctr"/>
            <a:r>
              <a:rPr lang="en-GB" dirty="0"/>
              <a:t>January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7852"/>
            <a:ext cx="1876946" cy="1275307"/>
          </a:xfrm>
          <a:prstGeom prst="rect">
            <a:avLst/>
          </a:prstGeom>
        </p:spPr>
      </p:pic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213A2704-059C-40E0-A8F8-6804DA0043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328" y="1307852"/>
            <a:ext cx="1876944" cy="121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8177728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BFA667-581B-48A9-BAF6-D920AAF619B9}"/>
              </a:ext>
            </a:extLst>
          </p:cNvPr>
          <p:cNvSpPr txBox="1"/>
          <p:nvPr/>
        </p:nvSpPr>
        <p:spPr>
          <a:xfrm>
            <a:off x="4126787" y="4270139"/>
            <a:ext cx="4333645" cy="49244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FF0000"/>
                </a:solidFill>
                <a:latin typeface="+mj-lt"/>
              </a:rPr>
              <a:t>IMPACT OF BREXIT: 2019</a:t>
            </a:r>
          </a:p>
          <a:p>
            <a:r>
              <a:rPr lang="en-GB" sz="1300" b="1" dirty="0">
                <a:solidFill>
                  <a:srgbClr val="FF0000"/>
                </a:solidFill>
                <a:latin typeface="+mj-lt"/>
              </a:rPr>
              <a:t>UK = 21% of EU Exports of Services; and 18% of  EU Imports!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F062CE-2738-440A-B2EF-6A14A459CECC}"/>
              </a:ext>
            </a:extLst>
          </p:cNvPr>
          <p:cNvSpPr txBox="1"/>
          <p:nvPr/>
        </p:nvSpPr>
        <p:spPr>
          <a:xfrm>
            <a:off x="7596336" y="1340768"/>
            <a:ext cx="1224136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EU surplus: </a:t>
            </a:r>
          </a:p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+3143 €Mio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955FA7-FCD0-454E-86CA-77B90D279DE8}"/>
              </a:ext>
            </a:extLst>
          </p:cNvPr>
          <p:cNvSpPr txBox="1"/>
          <p:nvPr/>
        </p:nvSpPr>
        <p:spPr>
          <a:xfrm>
            <a:off x="971600" y="1719725"/>
            <a:ext cx="2664296" cy="5847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+mj-lt"/>
              </a:rPr>
              <a:t>EU Exports: 154% in 11 years</a:t>
            </a:r>
          </a:p>
          <a:p>
            <a:r>
              <a:rPr lang="en-GB" sz="1600" b="1" dirty="0">
                <a:solidFill>
                  <a:srgbClr val="FF0000"/>
                </a:solidFill>
                <a:latin typeface="+mj-lt"/>
              </a:rPr>
              <a:t>EU Imports: -40% in 11 years</a:t>
            </a:r>
          </a:p>
        </p:txBody>
      </p:sp>
    </p:spTree>
    <p:extLst>
      <p:ext uri="{BB962C8B-B14F-4D97-AF65-F5344CB8AC3E}">
        <p14:creationId xmlns:p14="http://schemas.microsoft.com/office/powerpoint/2010/main" val="2634963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00742160"/>
              </p:ext>
            </p:extLst>
          </p:nvPr>
        </p:nvGraphicFramePr>
        <p:xfrm>
          <a:off x="53008" y="1411429"/>
          <a:ext cx="89474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with Thailand per sectors</a:t>
            </a:r>
            <a:br>
              <a:rPr lang="en-GB" altLang="en-US" b="1" u="sng" dirty="0"/>
            </a:br>
            <a:r>
              <a:rPr lang="en-GB" altLang="en-US" dirty="0"/>
              <a:t>(2019 -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2020 – Note: Other business services comprise mainly: research and development, professional and management consulting services, technical, trade-related services. Statistic figures for EU27 not available yet.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1556793"/>
            <a:ext cx="446449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4 789 –            Imports - Total: 5 596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498773" y="2368732"/>
            <a:ext cx="3017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60% of Thailand Exports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5436096" y="3242226"/>
            <a:ext cx="2016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31 % of EU Exports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07708" y="1628800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79912" y="1627978"/>
            <a:ext cx="199996" cy="1654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E429E52D-F107-4B8D-9054-B317AB3C5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272" y="3565412"/>
            <a:ext cx="702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24 % 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3CA062B5-3113-42B7-92EC-8FB5E7BB6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722" y="3851756"/>
            <a:ext cx="702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17 % 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E7939E62-9008-40B7-A8E3-5477DEDA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711" y="4283804"/>
            <a:ext cx="5511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8 % 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661BF467-1F3E-4C84-B065-DE185E4B2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561" y="4199529"/>
            <a:ext cx="7616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9.5 % 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AC28B9D8-E371-4AC3-81A1-7AB5F3799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214" y="3565412"/>
            <a:ext cx="851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16.9 % </a:t>
            </a:r>
          </a:p>
        </p:txBody>
      </p:sp>
    </p:spTree>
    <p:extLst>
      <p:ext uri="{BB962C8B-B14F-4D97-AF65-F5344CB8AC3E}">
        <p14:creationId xmlns:p14="http://schemas.microsoft.com/office/powerpoint/2010/main" val="641944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58463450"/>
              </p:ext>
            </p:extLst>
          </p:nvPr>
        </p:nvGraphicFramePr>
        <p:xfrm>
          <a:off x="53008" y="1411429"/>
          <a:ext cx="89474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with Thailand per sectors</a:t>
            </a:r>
            <a:br>
              <a:rPr lang="en-GB" altLang="en-US" b="1" u="sng" dirty="0"/>
            </a:br>
            <a:r>
              <a:rPr lang="en-GB" altLang="en-US" dirty="0"/>
              <a:t>(2021 -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2020 – Note: Other business services comprise mainly: research and development, professional and management consulting services, technical, trade-related services. Statistic figures for EU27 not available yet.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1556793"/>
            <a:ext cx="446449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5 650 –            Imports - Total: 2 507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658902" y="3281086"/>
            <a:ext cx="3017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37% of Thailand Exports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088284" y="1697655"/>
            <a:ext cx="2444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37.5 % of EU Exports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07708" y="1628800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79912" y="1627978"/>
            <a:ext cx="199996" cy="1654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E429E52D-F107-4B8D-9054-B317AB3C5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280" y="3137928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18.6 % 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3CA062B5-3113-42B7-92EC-8FB5E7BB6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21" y="4263007"/>
            <a:ext cx="702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3.1 % 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E7939E62-9008-40B7-A8E3-5477DEDA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5488" y="4326225"/>
            <a:ext cx="702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2.9 % 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661BF467-1F3E-4C84-B065-DE185E4B2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899" y="4048154"/>
            <a:ext cx="7020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7 % 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AC28B9D8-E371-4AC3-81A1-7AB5F3799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954" y="3803655"/>
            <a:ext cx="851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22.9 % 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4B778A0F-1557-B6CD-CD11-F7DBB7D79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850" y="2640455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23.3 % 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3D2D82ED-30D4-6A27-B9FD-25A544F6B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962" y="3815976"/>
            <a:ext cx="851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22.7 % </a:t>
            </a:r>
          </a:p>
        </p:txBody>
      </p:sp>
    </p:spTree>
    <p:extLst>
      <p:ext uri="{BB962C8B-B14F-4D97-AF65-F5344CB8AC3E}">
        <p14:creationId xmlns:p14="http://schemas.microsoft.com/office/powerpoint/2010/main" val="243852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452249A-8B13-4A00-B86D-DF922E7E32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8606237"/>
              </p:ext>
            </p:extLst>
          </p:nvPr>
        </p:nvGraphicFramePr>
        <p:xfrm>
          <a:off x="155848" y="836712"/>
          <a:ext cx="8988152" cy="5839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022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2495-9231-4591-BFE9-E914AFABE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18" y="764704"/>
            <a:ext cx="7886700" cy="508474"/>
          </a:xfrm>
        </p:spPr>
        <p:txBody>
          <a:bodyPr>
            <a:normAutofit/>
          </a:bodyPr>
          <a:lstStyle/>
          <a:p>
            <a:pPr algn="ctr"/>
            <a:r>
              <a:rPr lang="en-GB" sz="2700" u="sng" dirty="0">
                <a:latin typeface="Calibri Light" panose="020F0302020204030204" pitchFamily="34" charset="0"/>
                <a:cs typeface="Times New Roman" pitchFamily="18" charset="0"/>
              </a:rPr>
              <a:t>EU Economy per sectors – GDP – (est. 2017)</a:t>
            </a:r>
            <a:endParaRPr lang="en-GB" sz="2700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CC58090-92BF-41FE-BE73-809D98653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9456311"/>
              </p:ext>
            </p:extLst>
          </p:nvPr>
        </p:nvGraphicFramePr>
        <p:xfrm>
          <a:off x="323528" y="1397000"/>
          <a:ext cx="864096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FCBE1D-92D3-4D45-AC17-E4426EAA3F86}"/>
              </a:ext>
            </a:extLst>
          </p:cNvPr>
          <p:cNvSpPr txBox="1"/>
          <p:nvPr/>
        </p:nvSpPr>
        <p:spPr>
          <a:xfrm>
            <a:off x="899592" y="1781652"/>
            <a:ext cx="4536504" cy="1077218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Services = 73% of EU GDP</a:t>
            </a:r>
          </a:p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	      55% of Thai GDP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+mj-lt"/>
              </a:rPr>
              <a:t>(A rather low level for an emerging country)</a:t>
            </a:r>
            <a:r>
              <a:rPr lang="en-GB" sz="1600" b="1" dirty="0">
                <a:solidFill>
                  <a:srgbClr val="FF0000"/>
                </a:solidFill>
                <a:latin typeface="+mj-lt"/>
              </a:rPr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E343B-01B6-4075-9970-90CE4C2E8A53}"/>
              </a:ext>
            </a:extLst>
          </p:cNvPr>
          <p:cNvSpPr txBox="1"/>
          <p:nvPr/>
        </p:nvSpPr>
        <p:spPr>
          <a:xfrm>
            <a:off x="6984776" y="6597352"/>
            <a:ext cx="1979712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CIA </a:t>
            </a:r>
            <a:r>
              <a:rPr lang="en-GB" sz="1100" dirty="0" err="1">
                <a:latin typeface="Calibri Light" panose="020F0302020204030204" pitchFamily="34" charset="0"/>
                <a:hlinkClick r:id="rId3"/>
              </a:rPr>
              <a:t>FactBook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 </a:t>
            </a:r>
            <a:r>
              <a:rPr lang="en-GB" sz="1100" dirty="0">
                <a:latin typeface="Calibri Light" panose="020F0302020204030204" pitchFamily="34" charset="0"/>
              </a:rPr>
              <a:t>- 2021</a:t>
            </a:r>
          </a:p>
        </p:txBody>
      </p:sp>
    </p:spTree>
    <p:extLst>
      <p:ext uri="{BB962C8B-B14F-4D97-AF65-F5344CB8AC3E}">
        <p14:creationId xmlns:p14="http://schemas.microsoft.com/office/powerpoint/2010/main" val="98486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 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</a:t>
            </a:r>
            <a:r>
              <a:rPr lang="en-GB" dirty="0">
                <a:solidFill>
                  <a:srgbClr val="FF0000"/>
                </a:solidFill>
              </a:rPr>
              <a:t>27.3% (20.9% in Thailand)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86A424-8B02-4459-BE24-B6DC9484B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482182"/>
              </p:ext>
            </p:extLst>
          </p:nvPr>
        </p:nvGraphicFramePr>
        <p:xfrm>
          <a:off x="35496" y="1483043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9518A2-EE58-4771-97DC-3B60909D7A30}"/>
              </a:ext>
            </a:extLst>
          </p:cNvPr>
          <p:cNvSpPr txBox="1"/>
          <p:nvPr/>
        </p:nvSpPr>
        <p:spPr>
          <a:xfrm>
            <a:off x="6525485" y="6644032"/>
            <a:ext cx="1853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World Bank</a:t>
            </a:r>
          </a:p>
        </p:txBody>
      </p:sp>
    </p:spTree>
    <p:extLst>
      <p:ext uri="{BB962C8B-B14F-4D97-AF65-F5344CB8AC3E}">
        <p14:creationId xmlns:p14="http://schemas.microsoft.com/office/powerpoint/2010/main" val="194024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5948224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2022 (</a:t>
            </a:r>
            <a:r>
              <a:rPr lang="fr-BE" sz="1400" dirty="0" err="1"/>
              <a:t>excl</a:t>
            </a:r>
            <a:r>
              <a:rPr lang="fr-BE" sz="1400" dirty="0"/>
              <a:t>. Intra EU) = 5833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2022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15616" y="94478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642498-E642-D7F6-97B2-B4A64E435B69}"/>
              </a:ext>
            </a:extLst>
          </p:cNvPr>
          <p:cNvCxnSpPr>
            <a:cxnSpLocks/>
          </p:cNvCxnSpPr>
          <p:nvPr/>
        </p:nvCxnSpPr>
        <p:spPr>
          <a:xfrm>
            <a:off x="8676456" y="2924944"/>
            <a:ext cx="0" cy="3735148"/>
          </a:xfrm>
          <a:prstGeom prst="line">
            <a:avLst/>
          </a:prstGeom>
          <a:ln w="15875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53FBDD02-CDEF-7929-FF0F-5005CF650257}"/>
              </a:ext>
            </a:extLst>
          </p:cNvPr>
          <p:cNvSpPr/>
          <p:nvPr/>
        </p:nvSpPr>
        <p:spPr>
          <a:xfrm>
            <a:off x="4139952" y="3039739"/>
            <a:ext cx="3024336" cy="954107"/>
          </a:xfrm>
          <a:prstGeom prst="wedgeRectCallout">
            <a:avLst>
              <a:gd name="adj1" fmla="val 101599"/>
              <a:gd name="adj2" fmla="val 186300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Thailand is the 22</a:t>
            </a:r>
            <a:r>
              <a:rPr lang="en-GB" baseline="30000" dirty="0">
                <a:solidFill>
                  <a:srgbClr val="FF0000"/>
                </a:solidFill>
              </a:rPr>
              <a:t>nd</a:t>
            </a:r>
            <a:r>
              <a:rPr lang="en-GB" dirty="0">
                <a:solidFill>
                  <a:srgbClr val="FF0000"/>
                </a:solidFill>
              </a:rPr>
              <a:t>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265966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061" y="873098"/>
            <a:ext cx="6326909" cy="36593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2022 -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0520443"/>
              </p:ext>
            </p:extLst>
          </p:nvPr>
        </p:nvGraphicFramePr>
        <p:xfrm>
          <a:off x="101545" y="1239035"/>
          <a:ext cx="2598247" cy="554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148641" y="1727753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444.1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22464" y="3570454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218.2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1021" y="4347204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108.3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237065" y="46399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57.6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716593" y="10950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684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9781506"/>
              </p:ext>
            </p:extLst>
          </p:nvPr>
        </p:nvGraphicFramePr>
        <p:xfrm>
          <a:off x="2712376" y="1441127"/>
          <a:ext cx="6326909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225621" y="133567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52.4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04465" y="171260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47.6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801394" y="2094296"/>
            <a:ext cx="648072" cy="39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41.4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108543" y="229057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40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790694" y="347664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24.2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6048164" y="371447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21.3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565891" y="407707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16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.7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60494" y="254594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35.9</a:t>
            </a: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615060" y="300136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28.6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860032" y="324642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26.5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182730" y="299695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439393" y="327492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25.8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252909" y="395229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16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.7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08E74C93-3F9C-E708-2E83-BE8217AFA1A4}"/>
              </a:ext>
            </a:extLst>
          </p:cNvPr>
          <p:cNvSpPr txBox="1"/>
          <p:nvPr/>
        </p:nvSpPr>
        <p:spPr>
          <a:xfrm>
            <a:off x="6863672" y="429309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13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.3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236296" y="450912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476183" y="394704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9.4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800161" y="458112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8.1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335596" y="478122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7.6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089509" y="383903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7.6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F7C3D9-D6EE-96D6-84A6-450887FF41A6}"/>
              </a:ext>
            </a:extLst>
          </p:cNvPr>
          <p:cNvCxnSpPr>
            <a:cxnSpLocks/>
          </p:cNvCxnSpPr>
          <p:nvPr/>
        </p:nvCxnSpPr>
        <p:spPr>
          <a:xfrm>
            <a:off x="8831928" y="4361832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145B2C0-C188-29B7-8D28-074FC4F67A0E}"/>
              </a:ext>
            </a:extLst>
          </p:cNvPr>
          <p:cNvCxnSpPr>
            <a:cxnSpLocks/>
          </p:cNvCxnSpPr>
          <p:nvPr/>
        </p:nvCxnSpPr>
        <p:spPr>
          <a:xfrm flipH="1">
            <a:off x="8291691" y="4217816"/>
            <a:ext cx="27506" cy="710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C21753DF-84FC-FE99-D059-736A5BD55280}"/>
              </a:ext>
            </a:extLst>
          </p:cNvPr>
          <p:cNvSpPr txBox="1"/>
          <p:nvPr/>
        </p:nvSpPr>
        <p:spPr>
          <a:xfrm>
            <a:off x="8595656" y="402842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6.4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639536" y="1441126"/>
            <a:ext cx="2936184" cy="830997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chemeClr val="accent1"/>
                </a:solidFill>
                <a:latin typeface="+mj-lt"/>
              </a:rPr>
              <a:t>Thailand is 22</a:t>
            </a:r>
            <a:r>
              <a:rPr lang="en-GB" sz="2400" cap="all" baseline="30000" dirty="0">
                <a:solidFill>
                  <a:schemeClr val="accent1"/>
                </a:solidFill>
                <a:latin typeface="+mj-lt"/>
              </a:rPr>
              <a:t>nd</a:t>
            </a:r>
            <a:r>
              <a:rPr lang="en-GB" sz="2400" cap="all" dirty="0">
                <a:solidFill>
                  <a:schemeClr val="accent1"/>
                </a:solidFill>
                <a:latin typeface="+mj-lt"/>
              </a:rPr>
              <a:t> EU Trading Partner</a:t>
            </a:r>
            <a:endParaRPr lang="en-GB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ABD35A9-FC2C-05B2-286A-82BFAF93F9B1}"/>
              </a:ext>
            </a:extLst>
          </p:cNvPr>
          <p:cNvCxnSpPr>
            <a:cxnSpLocks/>
          </p:cNvCxnSpPr>
          <p:nvPr/>
        </p:nvCxnSpPr>
        <p:spPr>
          <a:xfrm>
            <a:off x="7740352" y="4217816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19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4460118"/>
              </p:ext>
            </p:extLst>
          </p:nvPr>
        </p:nvGraphicFramePr>
        <p:xfrm>
          <a:off x="245283" y="151416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EU27= 4029 $Bio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6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6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32.9%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67.1%</a:t>
            </a:r>
          </a:p>
        </p:txBody>
      </p:sp>
    </p:spTree>
    <p:extLst>
      <p:ext uri="{BB962C8B-B14F-4D97-AF65-F5344CB8AC3E}">
        <p14:creationId xmlns:p14="http://schemas.microsoft.com/office/powerpoint/2010/main" val="380346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Thailand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3422375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0910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7" y="6237312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EU= 325$Bio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WTS2018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11.7%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88.3%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EU27-Thailand Trade &amp; Investment</a:t>
            </a:r>
            <a:br>
              <a:rPr lang="en-GB" sz="3200" b="1" u="sng" dirty="0"/>
            </a:br>
            <a:r>
              <a:rPr lang="en-GB" sz="2000" dirty="0"/>
              <a:t>(Imports and exports of goods &amp; services &amp; FDI)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86889847"/>
              </p:ext>
            </p:extLst>
          </p:nvPr>
        </p:nvGraphicFramePr>
        <p:xfrm>
          <a:off x="155848" y="1508520"/>
          <a:ext cx="420012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902113628"/>
              </p:ext>
            </p:extLst>
          </p:nvPr>
        </p:nvGraphicFramePr>
        <p:xfrm>
          <a:off x="4563555" y="1628800"/>
          <a:ext cx="4583832" cy="326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546596155"/>
              </p:ext>
            </p:extLst>
          </p:nvPr>
        </p:nvGraphicFramePr>
        <p:xfrm>
          <a:off x="155848" y="5036912"/>
          <a:ext cx="8988152" cy="163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ECAE7F-9D9C-4837-8247-0EDD6AA00206}"/>
              </a:ext>
            </a:extLst>
          </p:cNvPr>
          <p:cNvSpPr txBox="1"/>
          <p:nvPr/>
        </p:nvSpPr>
        <p:spPr>
          <a:xfrm>
            <a:off x="4499992" y="6522487"/>
            <a:ext cx="46085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Source: Eurostat - [ext_lt_maineu] + [bop_its6_det]</a:t>
            </a:r>
            <a:endParaRPr lang="en-GB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1228029"/>
              </p:ext>
            </p:extLst>
          </p:nvPr>
        </p:nvGraphicFramePr>
        <p:xfrm>
          <a:off x="108427" y="1988839"/>
          <a:ext cx="2864001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317290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29.8%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2058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70.2%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CB471C7-5914-4CB5-9102-4CA98A854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7288436"/>
              </p:ext>
            </p:extLst>
          </p:nvPr>
        </p:nvGraphicFramePr>
        <p:xfrm>
          <a:off x="3042033" y="1988837"/>
          <a:ext cx="2951405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312096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10.1%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513940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89.8%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755576" y="6247455"/>
            <a:ext cx="21602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18,972 Bio€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3851920" y="6247456"/>
            <a:ext cx="2047136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24,712 Bio€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BC5F53-F808-4784-A44E-229F1B687745}"/>
              </a:ext>
            </a:extLst>
          </p:cNvPr>
          <p:cNvSpPr txBox="1"/>
          <p:nvPr/>
        </p:nvSpPr>
        <p:spPr>
          <a:xfrm>
            <a:off x="7076581" y="6584435"/>
            <a:ext cx="1487998" cy="27699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</a:rPr>
              <a:t>Source: Eurostat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3405407"/>
              </p:ext>
            </p:extLst>
          </p:nvPr>
        </p:nvGraphicFramePr>
        <p:xfrm>
          <a:off x="6042847" y="1988837"/>
          <a:ext cx="2960069" cy="462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251519" y="956381"/>
            <a:ext cx="8693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EU27-Thailand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18.6%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81.3%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804248" y="6247454"/>
            <a:ext cx="2140363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43,684 Bio€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259632" y="1340768"/>
            <a:ext cx="7056784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Services represent only 18.6 % of the total trade between EU &amp; Thailand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(29.8% of EU exports to Thailand = Services)</a:t>
            </a:r>
          </a:p>
        </p:txBody>
      </p:sp>
    </p:spTree>
    <p:extLst>
      <p:ext uri="{BB962C8B-B14F-4D97-AF65-F5344CB8AC3E}">
        <p14:creationId xmlns:p14="http://schemas.microsoft.com/office/powerpoint/2010/main" val="669599787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4050</TotalTime>
  <Words>768</Words>
  <Application>Microsoft Office PowerPoint</Application>
  <PresentationFormat>On-screen Show (4:3)</PresentationFormat>
  <Paragraphs>135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ESF Strategy for 2020 - Oct 2013 - 60th PC Meeting</vt:lpstr>
      <vt:lpstr>PowerPoint Presentation</vt:lpstr>
      <vt:lpstr>EU Economy per sectors – GDP – (est. 2017)</vt:lpstr>
      <vt:lpstr>PowerPoint Presentation</vt:lpstr>
      <vt:lpstr>PowerPoint Presentation</vt:lpstr>
      <vt:lpstr>Top 25 EU Trading partners in Services -  (Extra-EU27) – 2022 - €Bio</vt:lpstr>
      <vt:lpstr>PowerPoint Presentation</vt:lpstr>
      <vt:lpstr>PowerPoint Presentation</vt:lpstr>
      <vt:lpstr>EU27-Thailand Trade &amp; Investment (Imports and exports of goods &amp; services &amp; FDI)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</cp:lastModifiedBy>
  <cp:revision>300</cp:revision>
  <cp:lastPrinted>2019-01-09T16:41:59Z</cp:lastPrinted>
  <dcterms:created xsi:type="dcterms:W3CDTF">2014-06-16T08:31:04Z</dcterms:created>
  <dcterms:modified xsi:type="dcterms:W3CDTF">2023-07-19T10:18:01Z</dcterms:modified>
</cp:coreProperties>
</file>