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298" r:id="rId3"/>
    <p:sldId id="331" r:id="rId4"/>
    <p:sldId id="344" r:id="rId5"/>
    <p:sldId id="411" r:id="rId6"/>
    <p:sldId id="413" r:id="rId7"/>
    <p:sldId id="326" r:id="rId8"/>
    <p:sldId id="329" r:id="rId9"/>
    <p:sldId id="338" r:id="rId10"/>
    <p:sldId id="460" r:id="rId11"/>
    <p:sldId id="334" r:id="rId12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54" d="100"/>
          <a:sy n="54" d="100"/>
        </p:scale>
        <p:origin x="9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25.1</c:v>
                </c:pt>
                <c:pt idx="2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30-4E45-9B17-651E7184DF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0.7</c:v>
                </c:pt>
                <c:pt idx="1">
                  <c:v>20.2</c:v>
                </c:pt>
                <c:pt idx="2">
                  <c:v>79.2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30-4E45-9B17-651E7184DF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China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7.9</c:v>
                </c:pt>
                <c:pt idx="1">
                  <c:v>40.5</c:v>
                </c:pt>
                <c:pt idx="2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30-4E45-9B17-651E7184DF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</c:v>
                </c:pt>
                <c:pt idx="1">
                  <c:v>20.7</c:v>
                </c:pt>
                <c:pt idx="2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30-4E45-9B17-651E7184DF6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15.4</c:v>
                </c:pt>
                <c:pt idx="1">
                  <c:v>23</c:v>
                </c:pt>
                <c:pt idx="2">
                  <c:v>61.6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30-4E45-9B17-651E7184DF6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0.9</c:v>
                </c:pt>
                <c:pt idx="1">
                  <c:v>19.100000000000001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30-4E45-9B17-651E7184DF6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Vienam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agriculture</c:v>
                </c:pt>
                <c:pt idx="1">
                  <c:v>Industry</c:v>
                </c:pt>
                <c:pt idx="2">
                  <c:v>Services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15.3</c:v>
                </c:pt>
                <c:pt idx="1">
                  <c:v>33.299999999999997</c:v>
                </c:pt>
                <c:pt idx="2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5-4FC6-8DAD-76FC643F8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5432992"/>
        <c:axId val="565435288"/>
      </c:barChart>
      <c:catAx>
        <c:axId val="56543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5288"/>
        <c:crosses val="autoZero"/>
        <c:auto val="1"/>
        <c:lblAlgn val="ctr"/>
        <c:lblOffset val="100"/>
        <c:noMultiLvlLbl val="0"/>
      </c:catAx>
      <c:valAx>
        <c:axId val="565435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4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8051813687368071"/>
          <c:w val="0.90394739597786311"/>
          <c:h val="0.60234437335245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1909</c:v>
                </c:pt>
                <c:pt idx="1">
                  <c:v>3438</c:v>
                </c:pt>
                <c:pt idx="2">
                  <c:v>4104</c:v>
                </c:pt>
                <c:pt idx="3">
                  <c:v>4102</c:v>
                </c:pt>
                <c:pt idx="4">
                  <c:v>5569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1877</c:v>
                </c:pt>
                <c:pt idx="1">
                  <c:v>1839</c:v>
                </c:pt>
                <c:pt idx="2">
                  <c:v>2170</c:v>
                </c:pt>
                <c:pt idx="3">
                  <c:v>1527</c:v>
                </c:pt>
                <c:pt idx="4">
                  <c:v>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706076487969016E-3"/>
                  <c:y val="-1.9454084683783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5A-4A17-BDA7-C12BE4DD48A3}"/>
                </c:ext>
              </c:extLst>
            </c:dLbl>
            <c:dLbl>
              <c:idx val="2"/>
              <c:layout>
                <c:manualLayout>
                  <c:x val="2.7706076487969016E-3"/>
                  <c:y val="-8.559797260864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5A-4A17-BDA7-C12BE4DD48A3}"/>
                </c:ext>
              </c:extLst>
            </c:dLbl>
            <c:dLbl>
              <c:idx val="3"/>
              <c:layout>
                <c:manualLayout>
                  <c:x val="2.7706076487969019E-2"/>
                  <c:y val="-2.334490162054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5A-4A17-BDA7-C12BE4DD48A3}"/>
                </c:ext>
              </c:extLst>
            </c:dLbl>
            <c:dLbl>
              <c:idx val="4"/>
              <c:layout>
                <c:manualLayout>
                  <c:x val="-8.3118229463908077E-3"/>
                  <c:y val="-0.252903100889189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5A-4A17-BDA7-C12BE4DD4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Sheet1!$D$2:$D$6</c:f>
              <c:numCache>
                <c:formatCode>#,##0</c:formatCode>
                <c:ptCount val="5"/>
                <c:pt idx="0" formatCode="General">
                  <c:v>32</c:v>
                </c:pt>
                <c:pt idx="1">
                  <c:v>1599</c:v>
                </c:pt>
                <c:pt idx="2">
                  <c:v>1934</c:v>
                </c:pt>
                <c:pt idx="3">
                  <c:v>2574</c:v>
                </c:pt>
                <c:pt idx="4">
                  <c:v>3946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EU27 Total</a:t>
            </a:r>
            <a:r>
              <a:rPr lang="en-GB" baseline="0" dirty="0"/>
              <a:t> trade balance with Thailand </a:t>
            </a:r>
            <a:r>
              <a:rPr lang="en-GB" dirty="0"/>
              <a:t>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215715223097109E-2"/>
          <c:y val="0.22177714485743377"/>
          <c:w val="0.87723228346456694"/>
          <c:h val="0.55047991294715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Balance Goods &amp; Services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535231231659411E-2"/>
                  <c:y val="3.8732475979954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668253257666227E-2"/>
                      <c:h val="0.13641470626985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42E-4521-A24A-D974DD322814}"/>
                </c:ext>
              </c:extLst>
            </c:dLbl>
            <c:dLbl>
              <c:idx val="1"/>
              <c:layout>
                <c:manualLayout>
                  <c:x val="-8.5490321035959342E-4"/>
                  <c:y val="2.3239302601338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DF-4770-A53B-0EB03861A4E4}"/>
                </c:ext>
              </c:extLst>
            </c:dLbl>
            <c:dLbl>
              <c:idx val="2"/>
              <c:layout>
                <c:manualLayout>
                  <c:x val="4.9455104898091474E-3"/>
                  <c:y val="2.96471895692738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8319716889518E-2"/>
                      <c:h val="0.190020030936940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B96-423D-973E-8CC006C91BB6}"/>
                </c:ext>
              </c:extLst>
            </c:dLbl>
            <c:dLbl>
              <c:idx val="3"/>
              <c:layout>
                <c:manualLayout>
                  <c:x val="2.8259424184192703E-3"/>
                  <c:y val="6.3224932050962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96-423D-973E-8CC006C91BB6}"/>
                </c:ext>
              </c:extLst>
            </c:dLbl>
            <c:dLbl>
              <c:idx val="4"/>
              <c:layout>
                <c:manualLayout>
                  <c:x val="2.8259424184191666E-3"/>
                  <c:y val="6.6077083729804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91-4952-850C-413B4B0A83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-20837</c:v>
                </c:pt>
                <c:pt idx="1">
                  <c:v>-20483</c:v>
                </c:pt>
                <c:pt idx="2">
                  <c:v>-21474</c:v>
                </c:pt>
                <c:pt idx="3">
                  <c:v>-23194</c:v>
                </c:pt>
                <c:pt idx="4">
                  <c:v>-23954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E-4521-A24A-D974DD3228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069904"/>
        <c:axId val="616070560"/>
      </c:barChart>
      <c:catAx>
        <c:axId val="61606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70560"/>
        <c:crosses val="autoZero"/>
        <c:auto val="1"/>
        <c:lblAlgn val="ctr"/>
        <c:lblOffset val="100"/>
        <c:noMultiLvlLbl val="0"/>
      </c:catAx>
      <c:valAx>
        <c:axId val="6160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154311587075964"/>
          <c:y val="0.82598459008554015"/>
          <c:w val="0.3612818296797829"/>
          <c:h val="0.158522541513567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8659302053472844E-3"/>
                  <c:y val="-6.1758130104556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F7-4205-9BDA-CE7C8AD12D7C}"/>
                </c:ext>
              </c:extLst>
            </c:dLbl>
            <c:dLbl>
              <c:idx val="4"/>
              <c:layout>
                <c:manualLayout>
                  <c:x val="5.7318604106945687E-3"/>
                  <c:y val="-6.539096128717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F7-4205-9BDA-CE7C8AD12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9950</c:v>
                </c:pt>
                <c:pt idx="1">
                  <c:v>10397</c:v>
                </c:pt>
                <c:pt idx="2">
                  <c:v>11098</c:v>
                </c:pt>
                <c:pt idx="3">
                  <c:v>8773</c:v>
                </c:pt>
                <c:pt idx="4">
                  <c:v>10646</c:v>
                </c:pt>
                <c:pt idx="5">
                  <c:v>12702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7-4205-9BDA-CE7C8AD12D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30819</c:v>
                </c:pt>
                <c:pt idx="1">
                  <c:v>32479</c:v>
                </c:pt>
                <c:pt idx="2">
                  <c:v>34507</c:v>
                </c:pt>
                <c:pt idx="3">
                  <c:v>34541</c:v>
                </c:pt>
                <c:pt idx="4">
                  <c:v>38546</c:v>
                </c:pt>
                <c:pt idx="5">
                  <c:v>51635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F7-4205-9BDA-CE7C8AD12D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8659302053472844E-3"/>
                  <c:y val="-9.445361074814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F7-4205-9BDA-CE7C8AD12D7C}"/>
                </c:ext>
              </c:extLst>
            </c:dLbl>
            <c:dLbl>
              <c:idx val="3"/>
              <c:layout>
                <c:manualLayout>
                  <c:x val="-5.7318604106945687E-3"/>
                  <c:y val="-9.0820779565524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F7-4205-9BDA-CE7C8AD12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-20869</c:v>
                </c:pt>
                <c:pt idx="1">
                  <c:v>-22082</c:v>
                </c:pt>
                <c:pt idx="2">
                  <c:v>-23408</c:v>
                </c:pt>
                <c:pt idx="3">
                  <c:v>-25768</c:v>
                </c:pt>
                <c:pt idx="4">
                  <c:v>-27900</c:v>
                </c:pt>
                <c:pt idx="5">
                  <c:v>-38933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F7-4205-9BDA-CE7C8AD12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7066751"/>
        <c:axId val="1094946895"/>
      </c:barChart>
      <c:catAx>
        <c:axId val="110706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4946895"/>
        <c:crosses val="autoZero"/>
        <c:auto val="1"/>
        <c:lblAlgn val="ctr"/>
        <c:lblOffset val="100"/>
        <c:noMultiLvlLbl val="0"/>
      </c:catAx>
      <c:valAx>
        <c:axId val="1094946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706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 Exports to Vietnam- 2021 -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7963673460336"/>
          <c:y val="0.239382217320999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Vietnam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24934855120511482"/>
                  <c:y val="-0.14638185975626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22447635318563086"/>
                  <c:y val="0.124794240041131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12702</c:v>
                </c:pt>
                <c:pt idx="1">
                  <c:v>5569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Vietnam Exports to EU - 2021 -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Vietnam 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C3-4803-A6C6-0B72B71CAD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C3-4803-A6C6-0B72B71CAD7B}"/>
              </c:ext>
            </c:extLst>
          </c:dPt>
          <c:dLbls>
            <c:dLbl>
              <c:idx val="0"/>
              <c:layout>
                <c:manualLayout>
                  <c:x val="-0.11425422807103736"/>
                  <c:y val="-0.212573218303228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6C3-4803-A6C6-0B72B71CAD7B}"/>
                </c:ext>
              </c:extLst>
            </c:dLbl>
            <c:dLbl>
              <c:idx val="1"/>
              <c:layout>
                <c:manualLayout>
                  <c:x val="0.17101380528934523"/>
                  <c:y val="0.12312749511337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6C3-4803-A6C6-0B72B71CA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51635</c:v>
                </c:pt>
                <c:pt idx="1">
                  <c:v>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3-4803-A6C6-0B72B71CA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Vietnam Total volume of trade – 2021 – €Bio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Thailand Total trade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16084185875396823"/>
                  <c:y val="0.13193021679689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64337</c:v>
                </c:pt>
                <c:pt idx="1">
                  <c:v>7191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665192617463025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 dirty="0">
                <a:solidFill>
                  <a:schemeClr val="tx1"/>
                </a:solidFill>
                <a:effectLst/>
              </a:rPr>
              <a:t>(Mio € - 2012-2021)</a:t>
            </a:r>
            <a:endParaRPr lang="en-GB" b="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6752153351496"/>
          <c:y val="7.3349742982487046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873058636119431E-2"/>
          <c:y val="0.10961248208193669"/>
          <c:w val="0.90707281971605136"/>
          <c:h val="0.7565365365907853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090045421371906E-2"/>
                  <c:y val="3.037094794345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1.0481386865150703E-2"/>
                  <c:y val="3.5653220102916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-4.7881396492777343E-3"/>
                  <c:y val="-1.949664806891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-5.9076002365961583E-3"/>
                  <c:y val="-2.5152523703328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1.6721914857475161E-2"/>
                  <c:y val="-3.1126961502922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6.68697719223609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-4.3044786723170879E-2"/>
                  <c:y val="3.467263799957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-2.5393363245373345E-2"/>
                  <c:y val="2.107066017055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2.6678485408335867E-3"/>
                  <c:y val="1.79637899312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1.4054121647829165E-2"/>
                  <c:y val="-5.1620111315544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6F-41A5-9CB1-903CC6B53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-249</c:v>
                </c:pt>
                <c:pt idx="1">
                  <c:v>28</c:v>
                </c:pt>
                <c:pt idx="2">
                  <c:v>-201</c:v>
                </c:pt>
                <c:pt idx="3">
                  <c:v>-277</c:v>
                </c:pt>
                <c:pt idx="4">
                  <c:v>-105</c:v>
                </c:pt>
                <c:pt idx="5">
                  <c:v>32</c:v>
                </c:pt>
                <c:pt idx="6">
                  <c:v>1599</c:v>
                </c:pt>
                <c:pt idx="7">
                  <c:v>1934</c:v>
                </c:pt>
                <c:pt idx="8">
                  <c:v>2574</c:v>
                </c:pt>
                <c:pt idx="9">
                  <c:v>3946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1.3064605287759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1.8484821825276308E-2"/>
                  <c:y val="2.5372350226668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3.430179510971898E-2"/>
                  <c:y val="2.9474875420346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2.6369848043959573E-2"/>
                  <c:y val="2.3619665565614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1.224423850176423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3.6922661850633698E-2"/>
                  <c:y val="-7.201309560978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2.3630503584405497E-2"/>
                  <c:y val="-4.7258593993923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3.5278279908305156E-2"/>
                  <c:y val="-4.2359453285678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8"/>
              <c:layout>
                <c:manualLayout>
                  <c:x val="-3.513530411957301E-2"/>
                  <c:y val="-4.7318590617302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8E-4595-9F3B-97828F15121A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D8E-4595-9F3B-97828F1512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1079</c:v>
                </c:pt>
                <c:pt idx="1">
                  <c:v>1309</c:v>
                </c:pt>
                <c:pt idx="2">
                  <c:v>1230</c:v>
                </c:pt>
                <c:pt idx="3">
                  <c:v>1392</c:v>
                </c:pt>
                <c:pt idx="4">
                  <c:v>1541</c:v>
                </c:pt>
                <c:pt idx="5">
                  <c:v>1909</c:v>
                </c:pt>
                <c:pt idx="6">
                  <c:v>3438</c:v>
                </c:pt>
                <c:pt idx="7">
                  <c:v>4104</c:v>
                </c:pt>
                <c:pt idx="8">
                  <c:v>4102</c:v>
                </c:pt>
                <c:pt idx="9">
                  <c:v>5569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716606936649662E-2"/>
                  <c:y val="-3.4005198609368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3.5421255697037426E-2"/>
                  <c:y val="-3.7687546912131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3.3396908867874102E-2"/>
                  <c:y val="-2.0403051422470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26E-2"/>
                  <c:y val="-7.8505843524161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2267488666789503E-2"/>
                  <c:y val="-7.0278776612896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4078030253986752E-2"/>
                  <c:y val="3.8725033261886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3872314431646337E-2"/>
                  <c:y val="-3.8069956996648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0"/>
                  <c:y val="-3.73213105047949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5.6216486591316658E-3"/>
                  <c:y val="2.5810140336710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8E-4595-9F3B-97828F1512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1328</c:v>
                </c:pt>
                <c:pt idx="1">
                  <c:v>1281</c:v>
                </c:pt>
                <c:pt idx="2">
                  <c:v>1431</c:v>
                </c:pt>
                <c:pt idx="3">
                  <c:v>1669</c:v>
                </c:pt>
                <c:pt idx="4">
                  <c:v>1646</c:v>
                </c:pt>
                <c:pt idx="5">
                  <c:v>1877</c:v>
                </c:pt>
                <c:pt idx="6">
                  <c:v>1839</c:v>
                </c:pt>
                <c:pt idx="7">
                  <c:v>2170</c:v>
                </c:pt>
                <c:pt idx="8">
                  <c:v>1527</c:v>
                </c:pt>
                <c:pt idx="9">
                  <c:v>1622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b="1" u="sng" dirty="0">
                <a:solidFill>
                  <a:schemeClr val="tx1"/>
                </a:solidFill>
              </a:rPr>
              <a:t>EU29 - Foreign Direct Investment with Vietnam (€ Mio)</a:t>
            </a:r>
          </a:p>
        </c:rich>
      </c:tx>
      <c:layout>
        <c:manualLayout>
          <c:xMode val="edge"/>
          <c:yMode val="edge"/>
          <c:x val="0.15625937345073826"/>
          <c:y val="2.5833849344756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041645935671766E-2"/>
          <c:y val="0.12305451135544784"/>
          <c:w val="0.87723228346456694"/>
          <c:h val="0.78635539209884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Stocks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398991917359782E-3"/>
                  <c:y val="1.76114584674734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169925030195303E-2"/>
                      <c:h val="0.105967740609733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4C-4865-BD58-2FE1A3F27DA7}"/>
                </c:ext>
              </c:extLst>
            </c:dLbl>
            <c:dLbl>
              <c:idx val="1"/>
              <c:layout>
                <c:manualLayout>
                  <c:x val="-1.4984615302455945E-2"/>
                  <c:y val="-6.8334411020916027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8512886742458E-2"/>
                      <c:h val="7.07456798884319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34C-4865-BD58-2FE1A3F27DA7}"/>
                </c:ext>
              </c:extLst>
            </c:dLbl>
            <c:dLbl>
              <c:idx val="2"/>
              <c:layout>
                <c:manualLayout>
                  <c:x val="-1.2716740882886664E-2"/>
                  <c:y val="1.3994812030281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46-4631-B697-7ADD062246F7}"/>
                </c:ext>
              </c:extLst>
            </c:dLbl>
            <c:dLbl>
              <c:idx val="3"/>
              <c:layout>
                <c:manualLayout>
                  <c:x val="-1.2716740882886716E-2"/>
                  <c:y val="-3.1969305083306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46-4631-B697-7ADD062246F7}"/>
                </c:ext>
              </c:extLst>
            </c:dLbl>
            <c:dLbl>
              <c:idx val="4"/>
              <c:layout>
                <c:manualLayout>
                  <c:x val="-1.4129712092096351E-2"/>
                  <c:y val="5.50220012658254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46-4631-B697-7ADD062246F7}"/>
                </c:ext>
              </c:extLst>
            </c:dLbl>
            <c:dLbl>
              <c:idx val="5"/>
              <c:layout>
                <c:manualLayout>
                  <c:x val="-1.5542683301305883E-2"/>
                  <c:y val="1.8550896078952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46-4631-B697-7ADD062246F7}"/>
                </c:ext>
              </c:extLst>
            </c:dLbl>
            <c:dLbl>
              <c:idx val="6"/>
              <c:layout>
                <c:manualLayout>
                  <c:x val="-7.0648560460482793E-3"/>
                  <c:y val="7.6769827853109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73-4167-9A75-4E6A14533E11}"/>
                </c:ext>
              </c:extLst>
            </c:dLbl>
            <c:dLbl>
              <c:idx val="7"/>
              <c:layout>
                <c:manualLayout>
                  <c:x val="-1.4129712092096351E-3"/>
                  <c:y val="-5.0622090586033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49-4DC6-8D74-C8F80A26F0AF}"/>
                </c:ext>
              </c:extLst>
            </c:dLbl>
            <c:dLbl>
              <c:idx val="8"/>
              <c:layout>
                <c:manualLayout>
                  <c:x val="1.4129712092097388E-3"/>
                  <c:y val="-1.0255727041829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49-4DC6-8D74-C8F80A26F0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Sheet1!$B$2:$B$10</c:f>
              <c:numCache>
                <c:formatCode>#,##0</c:formatCode>
                <c:ptCount val="9"/>
                <c:pt idx="0">
                  <c:v>19</c:v>
                </c:pt>
                <c:pt idx="1">
                  <c:v>-37</c:v>
                </c:pt>
                <c:pt idx="2">
                  <c:v>129</c:v>
                </c:pt>
                <c:pt idx="3">
                  <c:v>1370</c:v>
                </c:pt>
                <c:pt idx="4">
                  <c:v>293</c:v>
                </c:pt>
                <c:pt idx="5">
                  <c:v>402</c:v>
                </c:pt>
                <c:pt idx="6">
                  <c:v>-1088</c:v>
                </c:pt>
                <c:pt idx="7">
                  <c:v>-24</c:v>
                </c:pt>
                <c:pt idx="8">
                  <c:v>-640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4C-4865-BD58-2FE1A3F27D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Outward Stocks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00133986561492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4C-4865-BD58-2FE1A3F27DA7}"/>
                </c:ext>
              </c:extLst>
            </c:dLbl>
            <c:dLbl>
              <c:idx val="1"/>
              <c:layout>
                <c:manualLayout>
                  <c:x val="-1.3726959668683841E-2"/>
                  <c:y val="-6.19714736035679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4C-4865-BD58-2FE1A3F27DA7}"/>
                </c:ext>
              </c:extLst>
            </c:dLbl>
            <c:dLbl>
              <c:idx val="2"/>
              <c:layout>
                <c:manualLayout>
                  <c:x val="5.6518848368385406E-3"/>
                  <c:y val="-1.28465112907425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46-4631-B697-7ADD062246F7}"/>
                </c:ext>
              </c:extLst>
            </c:dLbl>
            <c:dLbl>
              <c:idx val="3"/>
              <c:layout>
                <c:manualLayout>
                  <c:x val="4.2389136276288018E-3"/>
                  <c:y val="-1.7543590373280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46-4631-B697-7ADD062246F7}"/>
                </c:ext>
              </c:extLst>
            </c:dLbl>
            <c:dLbl>
              <c:idx val="4"/>
              <c:layout>
                <c:manualLayout>
                  <c:x val="2.8259424184191666E-3"/>
                  <c:y val="-5.8008926669349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46-4631-B697-7ADD062246F7}"/>
                </c:ext>
              </c:extLst>
            </c:dLbl>
            <c:dLbl>
              <c:idx val="5"/>
              <c:layout>
                <c:manualLayout>
                  <c:x val="-1.4129712092096351E-3"/>
                  <c:y val="-6.80008301847503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46-4631-B697-7ADD062246F7}"/>
                </c:ext>
              </c:extLst>
            </c:dLbl>
            <c:dLbl>
              <c:idx val="6"/>
              <c:layout>
                <c:manualLayout>
                  <c:x val="-2.8259424184194776E-3"/>
                  <c:y val="-5.37171316705896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73-4167-9A75-4E6A14533E11}"/>
                </c:ext>
              </c:extLst>
            </c:dLbl>
            <c:dLbl>
              <c:idx val="7"/>
              <c:layout>
                <c:manualLayout>
                  <c:x val="0"/>
                  <c:y val="-1.02214784960234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0E-4AC8-85AC-118E8FC7F96B}"/>
                </c:ext>
              </c:extLst>
            </c:dLbl>
            <c:dLbl>
              <c:idx val="8"/>
              <c:layout>
                <c:manualLayout>
                  <c:x val="-5.2279934740756498E-2"/>
                  <c:y val="4.0298722666235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9B-4462-9E3E-E4C1B5A39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Sheet1!$C$2:$C$10</c:f>
              <c:numCache>
                <c:formatCode>#,##0</c:formatCode>
                <c:ptCount val="9"/>
                <c:pt idx="0">
                  <c:v>4110</c:v>
                </c:pt>
                <c:pt idx="1">
                  <c:v>5150</c:v>
                </c:pt>
                <c:pt idx="2">
                  <c:v>6899</c:v>
                </c:pt>
                <c:pt idx="3">
                  <c:v>6057</c:v>
                </c:pt>
                <c:pt idx="4">
                  <c:v>7070</c:v>
                </c:pt>
                <c:pt idx="5">
                  <c:v>6600</c:v>
                </c:pt>
                <c:pt idx="6">
                  <c:v>6110</c:v>
                </c:pt>
                <c:pt idx="7">
                  <c:v>6111</c:v>
                </c:pt>
                <c:pt idx="8">
                  <c:v>8038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4C-4865-BD58-2FE1A3F27D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744435118587223E-2"/>
                  <c:y val="6.2009025788813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4C-4865-BD58-2FE1A3F27DA7}"/>
                </c:ext>
              </c:extLst>
            </c:dLbl>
            <c:dLbl>
              <c:idx val="1"/>
              <c:layout>
                <c:manualLayout>
                  <c:x val="4.9856744745749741E-2"/>
                  <c:y val="4.30119298411721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C-4865-BD58-2FE1A3F27DA7}"/>
                </c:ext>
              </c:extLst>
            </c:dLbl>
            <c:dLbl>
              <c:idx val="2"/>
              <c:layout>
                <c:manualLayout>
                  <c:x val="3.8150222648660144E-2"/>
                  <c:y val="7.40494517362179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6-4631-B697-7ADD062246F7}"/>
                </c:ext>
              </c:extLst>
            </c:dLbl>
            <c:dLbl>
              <c:idx val="3"/>
              <c:layout>
                <c:manualLayout>
                  <c:x val="4.6628049903917959E-2"/>
                  <c:y val="2.70786609108339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46-4631-B697-7ADD062246F7}"/>
                </c:ext>
              </c:extLst>
            </c:dLbl>
            <c:dLbl>
              <c:idx val="4"/>
              <c:layout>
                <c:manualLayout>
                  <c:x val="4.380210748549869E-2"/>
                  <c:y val="2.4730121369564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46-4631-B697-7ADD062246F7}"/>
                </c:ext>
              </c:extLst>
            </c:dLbl>
            <c:dLbl>
              <c:idx val="5"/>
              <c:layout>
                <c:manualLayout>
                  <c:x val="2.6846452974983066E-2"/>
                  <c:y val="-3.6331906703434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46-4631-B697-7ADD062246F7}"/>
                </c:ext>
              </c:extLst>
            </c:dLbl>
            <c:dLbl>
              <c:idx val="8"/>
              <c:layout>
                <c:manualLayout>
                  <c:x val="0"/>
                  <c:y val="1.8550896078952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9B-4462-9E3E-E4C1B5A39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Sheet1!$D$2:$D$10</c:f>
              <c:numCache>
                <c:formatCode>#,##0</c:formatCode>
                <c:ptCount val="9"/>
                <c:pt idx="0">
                  <c:v>4091</c:v>
                </c:pt>
                <c:pt idx="1">
                  <c:v>5187</c:v>
                </c:pt>
                <c:pt idx="2">
                  <c:v>6770</c:v>
                </c:pt>
                <c:pt idx="3">
                  <c:v>4687</c:v>
                </c:pt>
                <c:pt idx="4">
                  <c:v>6777</c:v>
                </c:pt>
                <c:pt idx="5">
                  <c:v>6198</c:v>
                </c:pt>
                <c:pt idx="6">
                  <c:v>7198</c:v>
                </c:pt>
                <c:pt idx="7">
                  <c:v>6135</c:v>
                </c:pt>
                <c:pt idx="8">
                  <c:v>8678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4C-4865-BD58-2FE1A3F27DA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16069904"/>
        <c:axId val="616070560"/>
      </c:barChart>
      <c:catAx>
        <c:axId val="61606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70560"/>
        <c:crosses val="autoZero"/>
        <c:auto val="1"/>
        <c:lblAlgn val="ctr"/>
        <c:lblOffset val="100"/>
        <c:noMultiLvlLbl val="0"/>
      </c:catAx>
      <c:valAx>
        <c:axId val="61607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0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370292189756699E-2"/>
          <c:y val="0.11221624131344073"/>
          <c:w val="0.94159242017372957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F8-4721-B1F6-85569092E3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25.3</c:v>
                </c:pt>
                <c:pt idx="12">
                  <c:v>26.4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1F8-4721-B1F6-85569092E3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1F8-4721-B1F6-85569092E3D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49-4BC8-965F-C4461304DA9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49-4BC8-965F-C4461304DA9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15.2</c:v>
                </c:pt>
                <c:pt idx="13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1F8-4721-B1F6-85569092E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F8-4721-B1F6-85569092E3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1F8-4721-B1F6-85569092E3DD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B-4EB7-8C58-3D23E666A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8.6</c:v>
                </c:pt>
                <c:pt idx="11">
                  <c:v>6.6</c:v>
                </c:pt>
                <c:pt idx="12">
                  <c:v>6.8</c:v>
                </c:pt>
                <c:pt idx="13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1F8-4721-B1F6-85569092E3D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1F8-4721-B1F6-85569092E3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1F8-4721-B1F6-85569092E3D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1F8-4721-B1F6-85569092E3D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1F8-4721-B1F6-85569092E3D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1F8-4721-B1F6-85569092E3D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1F8-4721-B1F6-85569092E3D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1F8-4721-B1F6-85569092E3D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C1F8-4721-B1F6-85569092E3D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Vietnam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1F8-4721-B1F6-85569092E3DD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49-4BC8-965F-C4461304DA90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49-4BC8-965F-C4461304DA90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49-4BC8-965F-C4461304D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13.2</c:v>
                </c:pt>
                <c:pt idx="1">
                  <c:v>11.8</c:v>
                </c:pt>
                <c:pt idx="2">
                  <c:v>12</c:v>
                </c:pt>
                <c:pt idx="3">
                  <c:v>11.1</c:v>
                </c:pt>
                <c:pt idx="4">
                  <c:v>11.5</c:v>
                </c:pt>
                <c:pt idx="5">
                  <c:v>10.9</c:v>
                </c:pt>
                <c:pt idx="6">
                  <c:v>11.4</c:v>
                </c:pt>
                <c:pt idx="7">
                  <c:v>11.4</c:v>
                </c:pt>
                <c:pt idx="8">
                  <c:v>10.7</c:v>
                </c:pt>
                <c:pt idx="9">
                  <c:v>10.7</c:v>
                </c:pt>
                <c:pt idx="10">
                  <c:v>10.7</c:v>
                </c:pt>
                <c:pt idx="11">
                  <c:v>7.4</c:v>
                </c:pt>
                <c:pt idx="12">
                  <c:v>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1F8-4721-B1F6-85569092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10083114610671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6B-4E2E-A8CF-FC72A42EA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Vietnam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285498</c:v>
                </c:pt>
                <c:pt idx="1">
                  <c:v>247998</c:v>
                </c:pt>
                <c:pt idx="2">
                  <c:v>139111</c:v>
                </c:pt>
                <c:pt idx="3">
                  <c:v>62403</c:v>
                </c:pt>
                <c:pt idx="4">
                  <c:v>25149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398534</c:v>
                </c:pt>
                <c:pt idx="1">
                  <c:v>196094</c:v>
                </c:pt>
                <c:pt idx="2">
                  <c:v>79160</c:v>
                </c:pt>
                <c:pt idx="3">
                  <c:v>45888</c:v>
                </c:pt>
                <c:pt idx="4">
                  <c:v>32443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6238134608859E-2"/>
          <c:y val="3.0467191612407789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Vietnam</c:v>
                </c:pt>
                <c:pt idx="20">
                  <c:v>Indonesia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35496</c:v>
                </c:pt>
                <c:pt idx="1">
                  <c:v>22684</c:v>
                </c:pt>
                <c:pt idx="2">
                  <c:v>23855</c:v>
                </c:pt>
                <c:pt idx="3">
                  <c:v>25143</c:v>
                </c:pt>
                <c:pt idx="4">
                  <c:v>22601</c:v>
                </c:pt>
                <c:pt idx="5">
                  <c:v>19253</c:v>
                </c:pt>
                <c:pt idx="6">
                  <c:v>18334</c:v>
                </c:pt>
                <c:pt idx="7">
                  <c:v>15050</c:v>
                </c:pt>
                <c:pt idx="8">
                  <c:v>18870</c:v>
                </c:pt>
                <c:pt idx="9">
                  <c:v>12775</c:v>
                </c:pt>
                <c:pt idx="10">
                  <c:v>13398</c:v>
                </c:pt>
                <c:pt idx="11">
                  <c:v>11498</c:v>
                </c:pt>
                <c:pt idx="12">
                  <c:v>9824</c:v>
                </c:pt>
                <c:pt idx="13">
                  <c:v>6901</c:v>
                </c:pt>
                <c:pt idx="14">
                  <c:v>7931</c:v>
                </c:pt>
                <c:pt idx="15">
                  <c:v>5122</c:v>
                </c:pt>
                <c:pt idx="16">
                  <c:v>5650</c:v>
                </c:pt>
                <c:pt idx="17">
                  <c:v>3293</c:v>
                </c:pt>
                <c:pt idx="18">
                  <c:v>4191</c:v>
                </c:pt>
                <c:pt idx="19">
                  <c:v>5569</c:v>
                </c:pt>
                <c:pt idx="20">
                  <c:v>4966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India</c:v>
                </c:pt>
                <c:pt idx="2">
                  <c:v>Canada</c:v>
                </c:pt>
                <c:pt idx="3">
                  <c:v>Hong Kong</c:v>
                </c:pt>
                <c:pt idx="4">
                  <c:v>Norway</c:v>
                </c:pt>
                <c:pt idx="5">
                  <c:v>Russia</c:v>
                </c:pt>
                <c:pt idx="6">
                  <c:v>Brazil</c:v>
                </c:pt>
                <c:pt idx="7">
                  <c:v>UEA</c:v>
                </c:pt>
                <c:pt idx="8">
                  <c:v>Australia</c:v>
                </c:pt>
                <c:pt idx="9">
                  <c:v>Turkey</c:v>
                </c:pt>
                <c:pt idx="10">
                  <c:v>Korea</c:v>
                </c:pt>
                <c:pt idx="11">
                  <c:v>Mexico</c:v>
                </c:pt>
                <c:pt idx="12">
                  <c:v>Israel</c:v>
                </c:pt>
                <c:pt idx="13">
                  <c:v>Taiwan</c:v>
                </c:pt>
                <c:pt idx="14">
                  <c:v>South Africa</c:v>
                </c:pt>
                <c:pt idx="15">
                  <c:v>Egypt</c:v>
                </c:pt>
                <c:pt idx="16">
                  <c:v>Thailand</c:v>
                </c:pt>
                <c:pt idx="17">
                  <c:v>Morocco</c:v>
                </c:pt>
                <c:pt idx="18">
                  <c:v>Malaysia</c:v>
                </c:pt>
                <c:pt idx="19">
                  <c:v>Vietnam</c:v>
                </c:pt>
                <c:pt idx="20">
                  <c:v>Indonesia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16982</c:v>
                </c:pt>
                <c:pt idx="1">
                  <c:v>24982</c:v>
                </c:pt>
                <c:pt idx="2">
                  <c:v>17576</c:v>
                </c:pt>
                <c:pt idx="3">
                  <c:v>14925</c:v>
                </c:pt>
                <c:pt idx="4">
                  <c:v>13327</c:v>
                </c:pt>
                <c:pt idx="5">
                  <c:v>9390</c:v>
                </c:pt>
                <c:pt idx="6">
                  <c:v>8205</c:v>
                </c:pt>
                <c:pt idx="7">
                  <c:v>10980</c:v>
                </c:pt>
                <c:pt idx="8">
                  <c:v>6956</c:v>
                </c:pt>
                <c:pt idx="9">
                  <c:v>11428</c:v>
                </c:pt>
                <c:pt idx="10">
                  <c:v>7963</c:v>
                </c:pt>
                <c:pt idx="11">
                  <c:v>5258</c:v>
                </c:pt>
                <c:pt idx="12">
                  <c:v>6923</c:v>
                </c:pt>
                <c:pt idx="13">
                  <c:v>6402</c:v>
                </c:pt>
                <c:pt idx="14">
                  <c:v>2953</c:v>
                </c:pt>
                <c:pt idx="15">
                  <c:v>4370</c:v>
                </c:pt>
                <c:pt idx="16">
                  <c:v>2507</c:v>
                </c:pt>
                <c:pt idx="17">
                  <c:v>4356</c:v>
                </c:pt>
                <c:pt idx="18">
                  <c:v>3406</c:v>
                </c:pt>
                <c:pt idx="19">
                  <c:v>1622</c:v>
                </c:pt>
                <c:pt idx="20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- 2022 – Bio$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- 2020 -Bio$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2704</c:v>
                </c:pt>
                <c:pt idx="1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Vietnam Exports in BOP - 2021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Vietnam Exports in BOP - 2021 -%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3.5290666705716373E-2"/>
                  <c:y val="-0.189485862020270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2.3220777283352163E-2"/>
                  <c:y val="0.120582317787581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556928903394207"/>
                      <c:h val="6.9705842187837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Vietnam 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Japan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4930742098129735"/>
                  <c:y val="1.99996430782791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56.7</c:v>
                </c:pt>
                <c:pt idx="1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0.08765</cdr:x>
      <cdr:y>0</cdr:y>
    </cdr:from>
    <cdr:to>
      <cdr:x>0.92435</cdr:x>
      <cdr:y>0.12195</cdr:y>
    </cdr:to>
    <cdr:sp macro="" textlink="">
      <cdr:nvSpPr>
        <cdr:cNvPr id="3" name="Title 1">
          <a:extLst xmlns:a="http://schemas.openxmlformats.org/drawingml/2006/main">
            <a:ext uri="{FF2B5EF4-FFF2-40B4-BE49-F238E27FC236}">
              <a16:creationId xmlns:a16="http://schemas.microsoft.com/office/drawing/2014/main" id="{E0BFD0CA-2632-4F46-B3C1-3D682024537F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088" y="0"/>
          <a:ext cx="7560840" cy="720080"/>
        </a:xfrm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u="sng" dirty="0"/>
            <a:t>EU27 Trade in Services with Vietnam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1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7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8/18/2023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18/08/2023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6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8/18/2023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the-world-factbook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oecd.org/Index.aspx?DataSetCode=TIVA_2018_C1" TargetMode="External"/><Relationship Id="rId5" Type="http://schemas.openxmlformats.org/officeDocument/2006/relationships/hyperlink" Target="https://www.wto.org/english/res_e/statis_e/wts2020_e/wts20_toc_e.htm" TargetMode="Externa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0437" y="3264147"/>
            <a:ext cx="8423563" cy="352797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19"/>
            <a:ext cx="8715436" cy="1656185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Vietnam”</a:t>
            </a:r>
          </a:p>
          <a:p>
            <a:pPr algn="ctr"/>
            <a:r>
              <a:rPr lang="en-GB" dirty="0"/>
              <a:t>August 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BEA835-A59E-431F-9F3A-E0155A0A0B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07852"/>
            <a:ext cx="1876946" cy="1275307"/>
          </a:xfrm>
          <a:prstGeom prst="rect">
            <a:avLst/>
          </a:prstGeom>
        </p:spPr>
      </p:pic>
      <p:pic>
        <p:nvPicPr>
          <p:cNvPr id="7" name="Picture 6" descr="A red flag with a yellow star&#10;&#10;Description automatically generated">
            <a:extLst>
              <a:ext uri="{FF2B5EF4-FFF2-40B4-BE49-F238E27FC236}">
                <a16:creationId xmlns:a16="http://schemas.microsoft.com/office/drawing/2014/main" id="{305F1130-5502-7331-F03E-95EA261FC5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29" y="1307852"/>
            <a:ext cx="1876944" cy="12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8889261"/>
              </p:ext>
            </p:extLst>
          </p:nvPr>
        </p:nvGraphicFramePr>
        <p:xfrm>
          <a:off x="107504" y="836712"/>
          <a:ext cx="9036495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061544" y="651020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55FA7-FCD0-454E-86CA-77B90D279DE8}"/>
              </a:ext>
            </a:extLst>
          </p:cNvPr>
          <p:cNvSpPr txBox="1"/>
          <p:nvPr/>
        </p:nvSpPr>
        <p:spPr>
          <a:xfrm>
            <a:off x="1403648" y="1988840"/>
            <a:ext cx="2664296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+mj-lt"/>
              </a:rPr>
              <a:t>EU Exports:  in 11 years</a:t>
            </a:r>
          </a:p>
          <a:p>
            <a:r>
              <a:rPr lang="en-GB" sz="1600" b="1" dirty="0">
                <a:solidFill>
                  <a:srgbClr val="FF0000"/>
                </a:solidFill>
                <a:latin typeface="+mj-lt"/>
              </a:rPr>
              <a:t>EU Imports:  in 11 years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AC941B-2200-8DAF-7D87-72AC08847DC0}"/>
              </a:ext>
            </a:extLst>
          </p:cNvPr>
          <p:cNvCxnSpPr>
            <a:cxnSpLocks/>
          </p:cNvCxnSpPr>
          <p:nvPr/>
        </p:nvCxnSpPr>
        <p:spPr>
          <a:xfrm>
            <a:off x="7812360" y="1668870"/>
            <a:ext cx="0" cy="4649429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12BDAB5-EF6B-EE9C-B24E-F13B57B95CFE}"/>
              </a:ext>
            </a:extLst>
          </p:cNvPr>
          <p:cNvSpPr txBox="1"/>
          <p:nvPr/>
        </p:nvSpPr>
        <p:spPr>
          <a:xfrm>
            <a:off x="7380312" y="126876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+mj-lt"/>
              </a:rPr>
              <a:t>FTA</a:t>
            </a:r>
          </a:p>
        </p:txBody>
      </p:sp>
    </p:spTree>
    <p:extLst>
      <p:ext uri="{BB962C8B-B14F-4D97-AF65-F5344CB8AC3E}">
        <p14:creationId xmlns:p14="http://schemas.microsoft.com/office/powerpoint/2010/main" val="3955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452249A-8B13-4A00-B86D-DF922E7E3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2581550"/>
              </p:ext>
            </p:extLst>
          </p:nvPr>
        </p:nvGraphicFramePr>
        <p:xfrm>
          <a:off x="155848" y="836712"/>
          <a:ext cx="8988152" cy="5839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22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2495-9231-4591-BFE9-E914AFABE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18" y="764704"/>
            <a:ext cx="7886700" cy="508474"/>
          </a:xfrm>
        </p:spPr>
        <p:txBody>
          <a:bodyPr>
            <a:normAutofit/>
          </a:bodyPr>
          <a:lstStyle/>
          <a:p>
            <a:pPr algn="ctr"/>
            <a:r>
              <a:rPr lang="en-GB" sz="2700" u="sng" dirty="0">
                <a:latin typeface="Calibri Light" panose="020F0302020204030204" pitchFamily="34" charset="0"/>
                <a:cs typeface="Times New Roman" pitchFamily="18" charset="0"/>
              </a:rPr>
              <a:t>EU Economy per sectors – GDP – (est. 2017)</a:t>
            </a:r>
            <a:endParaRPr lang="en-GB" sz="2700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CC58090-92BF-41FE-BE73-809D98653D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515119"/>
              </p:ext>
            </p:extLst>
          </p:nvPr>
        </p:nvGraphicFramePr>
        <p:xfrm>
          <a:off x="323528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AFCBE1D-92D3-4D45-AC17-E4426EAA3F86}"/>
              </a:ext>
            </a:extLst>
          </p:cNvPr>
          <p:cNvSpPr txBox="1"/>
          <p:nvPr/>
        </p:nvSpPr>
        <p:spPr>
          <a:xfrm>
            <a:off x="899592" y="1781652"/>
            <a:ext cx="4536504" cy="1077218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Services = 73% of EU GDP</a:t>
            </a:r>
          </a:p>
          <a:p>
            <a:r>
              <a:rPr lang="en-GB" sz="2400" b="1" dirty="0">
                <a:solidFill>
                  <a:srgbClr val="FF0000"/>
                </a:solidFill>
                <a:latin typeface="+mj-lt"/>
              </a:rPr>
              <a:t>	      51.3% of Vietnam GDP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+mj-lt"/>
              </a:rPr>
              <a:t>(A rather low level for an emerging country)</a:t>
            </a:r>
            <a:r>
              <a:rPr lang="en-GB" sz="1600" b="1" dirty="0">
                <a:solidFill>
                  <a:srgbClr val="FF0000"/>
                </a:solidFill>
                <a:latin typeface="+mj-lt"/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E343B-01B6-4075-9970-90CE4C2E8A53}"/>
              </a:ext>
            </a:extLst>
          </p:cNvPr>
          <p:cNvSpPr txBox="1"/>
          <p:nvPr/>
        </p:nvSpPr>
        <p:spPr>
          <a:xfrm>
            <a:off x="6984776" y="6597352"/>
            <a:ext cx="197971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CIA </a:t>
            </a:r>
            <a:r>
              <a:rPr lang="en-GB" sz="1100" dirty="0" err="1">
                <a:latin typeface="Calibri Light" panose="020F0302020204030204" pitchFamily="34" charset="0"/>
                <a:hlinkClick r:id="rId3"/>
              </a:rPr>
              <a:t>FactBook</a:t>
            </a:r>
            <a:r>
              <a:rPr lang="en-GB" sz="1100" dirty="0">
                <a:latin typeface="Calibri Light" panose="020F0302020204030204" pitchFamily="34" charset="0"/>
                <a:hlinkClick r:id="rId3"/>
              </a:rPr>
              <a:t> </a:t>
            </a:r>
            <a:r>
              <a:rPr lang="en-GB" sz="1100" dirty="0">
                <a:latin typeface="Calibri Light" panose="020F0302020204030204" pitchFamily="34" charset="0"/>
              </a:rPr>
              <a:t>- 2021</a:t>
            </a:r>
          </a:p>
        </p:txBody>
      </p:sp>
    </p:spTree>
    <p:extLst>
      <p:ext uri="{BB962C8B-B14F-4D97-AF65-F5344CB8AC3E}">
        <p14:creationId xmlns:p14="http://schemas.microsoft.com/office/powerpoint/2010/main" val="9848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</a:t>
            </a:r>
            <a:r>
              <a:rPr lang="en-GB" dirty="0">
                <a:solidFill>
                  <a:srgbClr val="FF0000"/>
                </a:solidFill>
              </a:rPr>
              <a:t>30% (6.8% in Vietnam !)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E86A424-8B02-4459-BE24-B6DC9484B7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1330062"/>
              </p:ext>
            </p:extLst>
          </p:nvPr>
        </p:nvGraphicFramePr>
        <p:xfrm>
          <a:off x="35496" y="1483043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9518A2-EE58-4771-97DC-3B60909D7A30}"/>
              </a:ext>
            </a:extLst>
          </p:cNvPr>
          <p:cNvSpPr txBox="1"/>
          <p:nvPr/>
        </p:nvSpPr>
        <p:spPr>
          <a:xfrm>
            <a:off x="6525485" y="6644032"/>
            <a:ext cx="1853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World Bank</a:t>
            </a:r>
          </a:p>
        </p:txBody>
      </p:sp>
    </p:spTree>
    <p:extLst>
      <p:ext uri="{BB962C8B-B14F-4D97-AF65-F5344CB8AC3E}">
        <p14:creationId xmlns:p14="http://schemas.microsoft.com/office/powerpoint/2010/main" val="194024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2238840"/>
              </p:ext>
            </p:extLst>
          </p:nvPr>
        </p:nvGraphicFramePr>
        <p:xfrm>
          <a:off x="0" y="6686"/>
          <a:ext cx="10260632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9828584" y="3039739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53FBDD02-CDEF-7929-FF0F-5005CF650257}"/>
              </a:ext>
            </a:extLst>
          </p:cNvPr>
          <p:cNvSpPr/>
          <p:nvPr/>
        </p:nvSpPr>
        <p:spPr>
          <a:xfrm>
            <a:off x="4139952" y="3039739"/>
            <a:ext cx="3024336" cy="954107"/>
          </a:xfrm>
          <a:prstGeom prst="wedgeRectCallout">
            <a:avLst>
              <a:gd name="adj1" fmla="val 147147"/>
              <a:gd name="adj2" fmla="val 193768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Vietnam exported 13 Billion of services trade in 2021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817988"/>
              </p:ext>
            </p:extLst>
          </p:nvPr>
        </p:nvGraphicFramePr>
        <p:xfrm>
          <a:off x="101545" y="1239035"/>
          <a:ext cx="2480665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444.1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218.2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108.3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057045" y="463721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57.6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684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100938"/>
              </p:ext>
            </p:extLst>
          </p:nvPr>
        </p:nvGraphicFramePr>
        <p:xfrm>
          <a:off x="2582211" y="1441127"/>
          <a:ext cx="6561790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33567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52.4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04465" y="171260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801394" y="2094296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108543" y="229057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40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790694" y="3476641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24.2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6048164" y="371447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21.3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565891" y="407707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60494" y="254594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35.9</a:t>
            </a: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615060" y="300136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28.6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60032" y="324642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82730" y="299695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439393" y="327492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252909" y="395229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16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.7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863672" y="429309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13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.3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36296" y="450912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476183" y="394704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9.4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00161" y="458112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8.1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5596" y="478122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7.6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89509" y="383903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7.6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145B2C0-C188-29B7-8D28-074FC4F67A0E}"/>
              </a:ext>
            </a:extLst>
          </p:cNvPr>
          <p:cNvCxnSpPr>
            <a:cxnSpLocks/>
          </p:cNvCxnSpPr>
          <p:nvPr/>
        </p:nvCxnSpPr>
        <p:spPr>
          <a:xfrm flipH="1">
            <a:off x="8291691" y="4217816"/>
            <a:ext cx="27506" cy="71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595656" y="402842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6.4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ABD35A9-FC2C-05B2-286A-82BFAF93F9B1}"/>
              </a:ext>
            </a:extLst>
          </p:cNvPr>
          <p:cNvCxnSpPr>
            <a:cxnSpLocks/>
          </p:cNvCxnSpPr>
          <p:nvPr/>
        </p:nvCxnSpPr>
        <p:spPr>
          <a:xfrm>
            <a:off x="7740352" y="4217816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3DCA930-9616-109F-8F3A-FC5C24FCB8CE}"/>
              </a:ext>
            </a:extLst>
          </p:cNvPr>
          <p:cNvSpPr txBox="1"/>
          <p:nvPr/>
        </p:nvSpPr>
        <p:spPr>
          <a:xfrm>
            <a:off x="5639536" y="1441126"/>
            <a:ext cx="2936184" cy="830997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chemeClr val="accent1"/>
                </a:solidFill>
                <a:latin typeface="+mj-lt"/>
              </a:rPr>
              <a:t>Vietnam is 25th EU Trading Partner</a:t>
            </a:r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CCFA9B-EB81-E3E1-1E9A-4FA22230FEB2}"/>
              </a:ext>
            </a:extLst>
          </p:cNvPr>
          <p:cNvSpPr/>
          <p:nvPr/>
        </p:nvSpPr>
        <p:spPr>
          <a:xfrm rot="3082990">
            <a:off x="8260543" y="5651541"/>
            <a:ext cx="297119" cy="7697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1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460118"/>
              </p:ext>
            </p:extLst>
          </p:nvPr>
        </p:nvGraphicFramePr>
        <p:xfrm>
          <a:off x="245283" y="151416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EU27= 4029 $Bio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6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6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32.9%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67.1%</a:t>
            </a:r>
          </a:p>
        </p:txBody>
      </p:sp>
    </p:spTree>
    <p:extLst>
      <p:ext uri="{BB962C8B-B14F-4D97-AF65-F5344CB8AC3E}">
        <p14:creationId xmlns:p14="http://schemas.microsoft.com/office/powerpoint/2010/main" val="380346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Vietnam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289113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589041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7" y="6237312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EU= 384$Bio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3.3%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96.7%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EU27-Vietnam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 &amp; FDI)</a:t>
            </a:r>
            <a:endParaRPr lang="en-GB" sz="2000" b="1" u="sng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849315484"/>
              </p:ext>
            </p:extLst>
          </p:nvPr>
        </p:nvGraphicFramePr>
        <p:xfrm>
          <a:off x="4716015" y="1628800"/>
          <a:ext cx="4431371" cy="32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728689444"/>
              </p:ext>
            </p:extLst>
          </p:nvPr>
        </p:nvGraphicFramePr>
        <p:xfrm>
          <a:off x="155848" y="5036912"/>
          <a:ext cx="8988152" cy="163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7B93C2C-A7FF-F955-3F36-3833EBD8E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911401"/>
              </p:ext>
            </p:extLst>
          </p:nvPr>
        </p:nvGraphicFramePr>
        <p:xfrm>
          <a:off x="155848" y="1397000"/>
          <a:ext cx="4431371" cy="349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350073"/>
              </p:ext>
            </p:extLst>
          </p:nvPr>
        </p:nvGraphicFramePr>
        <p:xfrm>
          <a:off x="108427" y="1988839"/>
          <a:ext cx="2864001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317290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30.5%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2058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69.5%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CB471C7-5914-4CB5-9102-4CA98A854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1920641"/>
              </p:ext>
            </p:extLst>
          </p:nvPr>
        </p:nvGraphicFramePr>
        <p:xfrm>
          <a:off x="3042033" y="1988837"/>
          <a:ext cx="2951405" cy="462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312096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3%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5139400" y="310089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97%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18,271 Bio€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851920" y="6247456"/>
            <a:ext cx="2047136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53,257 Bio€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BC5F53-F808-4784-A44E-229F1B687745}"/>
              </a:ext>
            </a:extLst>
          </p:cNvPr>
          <p:cNvSpPr txBox="1"/>
          <p:nvPr/>
        </p:nvSpPr>
        <p:spPr>
          <a:xfrm>
            <a:off x="7076581" y="6584435"/>
            <a:ext cx="1487998" cy="27699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</a:rPr>
              <a:t>Source: Eurostat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5839699"/>
              </p:ext>
            </p:extLst>
          </p:nvPr>
        </p:nvGraphicFramePr>
        <p:xfrm>
          <a:off x="6042847" y="1988837"/>
          <a:ext cx="2960069" cy="4621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19" y="956381"/>
            <a:ext cx="8693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EU27-Thailand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10%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90%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804248" y="6247454"/>
            <a:ext cx="2140363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71,528 Bio€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259632" y="1340768"/>
            <a:ext cx="7056784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Services represent only 10 % of the total trade between EU &amp; Vietnam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(30.5% of EU exports to Vietnam = Services)</a:t>
            </a:r>
          </a:p>
        </p:txBody>
      </p:sp>
    </p:spTree>
    <p:extLst>
      <p:ext uri="{BB962C8B-B14F-4D97-AF65-F5344CB8AC3E}">
        <p14:creationId xmlns:p14="http://schemas.microsoft.com/office/powerpoint/2010/main" val="669599787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4142</TotalTime>
  <Words>634</Words>
  <Application>Microsoft Office PowerPoint</Application>
  <PresentationFormat>On-screen Show (4:3)</PresentationFormat>
  <Paragraphs>187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ESF Strategy for 2020 - Oct 2013 - 60th PC Meeting</vt:lpstr>
      <vt:lpstr>PowerPoint Presentation</vt:lpstr>
      <vt:lpstr>EU Economy per sectors – GDP – (est. 2017)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EU27-Vietnam Trade &amp; Investment (Imports and exports of goods &amp; services &amp; FDI)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310</cp:revision>
  <cp:lastPrinted>2019-01-09T16:41:59Z</cp:lastPrinted>
  <dcterms:created xsi:type="dcterms:W3CDTF">2014-06-16T08:31:04Z</dcterms:created>
  <dcterms:modified xsi:type="dcterms:W3CDTF">2023-08-18T10:36:03Z</dcterms:modified>
</cp:coreProperties>
</file>