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7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8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0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2" r:id="rId2"/>
    <p:sldId id="299" r:id="rId3"/>
    <p:sldId id="344" r:id="rId4"/>
    <p:sldId id="413" r:id="rId5"/>
    <p:sldId id="412" r:id="rId6"/>
    <p:sldId id="326" r:id="rId7"/>
    <p:sldId id="329" r:id="rId8"/>
    <p:sldId id="338" r:id="rId9"/>
    <p:sldId id="414" r:id="rId10"/>
    <p:sldId id="339" r:id="rId11"/>
    <p:sldId id="335" r:id="rId12"/>
    <p:sldId id="415" r:id="rId13"/>
    <p:sldId id="340" r:id="rId14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732D"/>
    <a:srgbClr val="205A23"/>
    <a:srgbClr val="142F50"/>
    <a:srgbClr val="E4E7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787" autoAdjust="0"/>
  </p:normalViewPr>
  <p:slideViewPr>
    <p:cSldViewPr>
      <p:cViewPr varScale="1">
        <p:scale>
          <a:sx n="54" d="100"/>
          <a:sy n="54" d="100"/>
        </p:scale>
        <p:origin x="91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(GDP)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120081960179673E-2"/>
          <c:y val="0.11221624131344073"/>
          <c:w val="0.94159242017372957"/>
          <c:h val="0.763184976018943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European Union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905070168355277E-2"/>
                  <c:y val="-3.942662972587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F8-4721-B1F6-85569092E3D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5D-4654-A03A-ED9F9C9925C5}"/>
                </c:ext>
              </c:extLst>
            </c:dLbl>
            <c:dLbl>
              <c:idx val="9"/>
              <c:layout>
                <c:manualLayout>
                  <c:x val="0"/>
                  <c:y val="2.9385014452452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85D-4654-A03A-ED9F9C9925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18.100000000000001</c:v>
                </c:pt>
                <c:pt idx="1">
                  <c:v>18.899999999999999</c:v>
                </c:pt>
                <c:pt idx="2">
                  <c:v>19.5</c:v>
                </c:pt>
                <c:pt idx="3">
                  <c:v>20.6</c:v>
                </c:pt>
                <c:pt idx="4">
                  <c:v>21.3</c:v>
                </c:pt>
                <c:pt idx="5">
                  <c:v>22.5</c:v>
                </c:pt>
                <c:pt idx="6">
                  <c:v>24.5</c:v>
                </c:pt>
                <c:pt idx="7">
                  <c:v>24.6</c:v>
                </c:pt>
                <c:pt idx="8">
                  <c:v>25.5</c:v>
                </c:pt>
                <c:pt idx="9">
                  <c:v>26</c:v>
                </c:pt>
                <c:pt idx="10">
                  <c:v>27.6</c:v>
                </c:pt>
                <c:pt idx="11">
                  <c:v>25.3</c:v>
                </c:pt>
                <c:pt idx="12">
                  <c:v>26.4</c:v>
                </c:pt>
                <c:pt idx="13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1F8-4721-B1F6-85569092E3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Income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1471173482982469E-2"/>
                  <c:y val="-3.5022155413947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1F8-4721-B1F6-85569092E3D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59-43B7-8018-3672EAF13B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12.9</c:v>
                </c:pt>
                <c:pt idx="1">
                  <c:v>13.1</c:v>
                </c:pt>
                <c:pt idx="2">
                  <c:v>13.6</c:v>
                </c:pt>
                <c:pt idx="3">
                  <c:v>13.9</c:v>
                </c:pt>
                <c:pt idx="4">
                  <c:v>14.5</c:v>
                </c:pt>
                <c:pt idx="5">
                  <c:v>15.2</c:v>
                </c:pt>
                <c:pt idx="6">
                  <c:v>15.3</c:v>
                </c:pt>
                <c:pt idx="7">
                  <c:v>15.3</c:v>
                </c:pt>
                <c:pt idx="8">
                  <c:v>16</c:v>
                </c:pt>
                <c:pt idx="9">
                  <c:v>16.399999999999999</c:v>
                </c:pt>
                <c:pt idx="10">
                  <c:v>16.7</c:v>
                </c:pt>
                <c:pt idx="11">
                  <c:v>14.7</c:v>
                </c:pt>
                <c:pt idx="12">
                  <c:v>15.3</c:v>
                </c:pt>
                <c:pt idx="13">
                  <c:v>16.5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C1F8-4721-B1F6-85569092E3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Middle Income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2979623763574606E-2"/>
                  <c:y val="-2.8398765443762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1F8-4721-B1F6-85569092E3D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59-43B7-8018-3672EAF13B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8.8000000000000007</c:v>
                </c:pt>
                <c:pt idx="1">
                  <c:v>8.5</c:v>
                </c:pt>
                <c:pt idx="2">
                  <c:v>8.1999999999999993</c:v>
                </c:pt>
                <c:pt idx="3">
                  <c:v>8.1999999999999993</c:v>
                </c:pt>
                <c:pt idx="4">
                  <c:v>8.3000000000000007</c:v>
                </c:pt>
                <c:pt idx="5">
                  <c:v>8.6</c:v>
                </c:pt>
                <c:pt idx="6">
                  <c:v>8.6</c:v>
                </c:pt>
                <c:pt idx="7">
                  <c:v>8.5</c:v>
                </c:pt>
                <c:pt idx="8">
                  <c:v>8.4</c:v>
                </c:pt>
                <c:pt idx="9">
                  <c:v>8.6</c:v>
                </c:pt>
                <c:pt idx="10">
                  <c:v>8.6</c:v>
                </c:pt>
                <c:pt idx="11">
                  <c:v>6.6</c:v>
                </c:pt>
                <c:pt idx="12">
                  <c:v>6.8</c:v>
                </c:pt>
                <c:pt idx="13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C1F8-4721-B1F6-85569092E3D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 Income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0074553595219334E-2"/>
                  <c:y val="3.5621810236435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59-43B7-8018-3672EAF13B9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59-43B7-8018-3672EAF13B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7.5</c:v>
                </c:pt>
                <c:pt idx="1">
                  <c:v>8.1999999999999993</c:v>
                </c:pt>
                <c:pt idx="2">
                  <c:v>12.8</c:v>
                </c:pt>
                <c:pt idx="3">
                  <c:v>13</c:v>
                </c:pt>
                <c:pt idx="4">
                  <c:v>12.5</c:v>
                </c:pt>
                <c:pt idx="5">
                  <c:v>11.9</c:v>
                </c:pt>
                <c:pt idx="6">
                  <c:v>10.9</c:v>
                </c:pt>
                <c:pt idx="7">
                  <c:v>11.3</c:v>
                </c:pt>
                <c:pt idx="8">
                  <c:v>9.1</c:v>
                </c:pt>
                <c:pt idx="9">
                  <c:v>11.9</c:v>
                </c:pt>
                <c:pt idx="10">
                  <c:v>11.2</c:v>
                </c:pt>
                <c:pt idx="11">
                  <c:v>10.199999999999999</c:v>
                </c:pt>
                <c:pt idx="12">
                  <c:v>10.199999999999999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C1F8-4721-B1F6-85569092E3D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Indonesia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85D-4654-A03A-ED9F9C9925C5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35-4773-82F9-89398854FD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Sheet1!$F$2:$F$15</c:f>
              <c:numCache>
                <c:formatCode>0.0</c:formatCode>
                <c:ptCount val="14"/>
                <c:pt idx="0">
                  <c:v>6.52</c:v>
                </c:pt>
                <c:pt idx="1">
                  <c:v>5.71</c:v>
                </c:pt>
                <c:pt idx="2">
                  <c:v>6</c:v>
                </c:pt>
                <c:pt idx="3">
                  <c:v>6.3</c:v>
                </c:pt>
                <c:pt idx="4">
                  <c:v>6.35</c:v>
                </c:pt>
                <c:pt idx="5">
                  <c:v>6.4</c:v>
                </c:pt>
                <c:pt idx="6">
                  <c:v>6.17</c:v>
                </c:pt>
                <c:pt idx="7">
                  <c:v>5.76</c:v>
                </c:pt>
                <c:pt idx="8">
                  <c:v>5.71</c:v>
                </c:pt>
                <c:pt idx="9">
                  <c:v>6.61</c:v>
                </c:pt>
                <c:pt idx="10">
                  <c:v>6.3</c:v>
                </c:pt>
                <c:pt idx="11">
                  <c:v>3.8</c:v>
                </c:pt>
                <c:pt idx="12">
                  <c:v>3.6</c:v>
                </c:pt>
                <c:pt idx="1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C1F8-4721-B1F6-85569092E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4500784"/>
        <c:axId val="724499800"/>
      </c:lineChart>
      <c:catAx>
        <c:axId val="72450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499800"/>
        <c:crosses val="autoZero"/>
        <c:auto val="1"/>
        <c:lblAlgn val="ctr"/>
        <c:lblOffset val="100"/>
        <c:noMultiLvlLbl val="0"/>
      </c:catAx>
      <c:valAx>
        <c:axId val="724499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50078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3015938608447295E-2"/>
          <c:y val="0.11946415924826809"/>
          <c:w val="0.82230960335933767"/>
          <c:h val="6.0476583673559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722881641386505E-2"/>
          <c:y val="0.11048357646343734"/>
          <c:w val="0.90394739597786311"/>
          <c:h val="0.67237912120231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4313</c:v>
                </c:pt>
                <c:pt idx="1">
                  <c:v>4181</c:v>
                </c:pt>
                <c:pt idx="2">
                  <c:v>4996</c:v>
                </c:pt>
                <c:pt idx="3">
                  <c:v>4559</c:v>
                </c:pt>
                <c:pt idx="4">
                  <c:v>5101</c:v>
                </c:pt>
                <c:pt idx="5" formatCode="General">
                  <c:v>7015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9-48FD-AFC0-AC47AE7549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2164861190375112E-2"/>
                  <c:y val="-5.7982775086185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7A-4F04-A969-234FB60163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Sheet1!$C$2:$C$7</c:f>
              <c:numCache>
                <c:formatCode>#,##0</c:formatCode>
                <c:ptCount val="6"/>
                <c:pt idx="0">
                  <c:v>2431</c:v>
                </c:pt>
                <c:pt idx="1">
                  <c:v>2415</c:v>
                </c:pt>
                <c:pt idx="2">
                  <c:v>2432</c:v>
                </c:pt>
                <c:pt idx="3">
                  <c:v>1211</c:v>
                </c:pt>
                <c:pt idx="4">
                  <c:v>1487</c:v>
                </c:pt>
                <c:pt idx="5" formatCode="General">
                  <c:v>2297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09-48FD-AFC0-AC47AE7549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Sheet1!$D$2:$D$7</c:f>
              <c:numCache>
                <c:formatCode>#,##0</c:formatCode>
                <c:ptCount val="6"/>
                <c:pt idx="0">
                  <c:v>1882</c:v>
                </c:pt>
                <c:pt idx="1">
                  <c:v>1766</c:v>
                </c:pt>
                <c:pt idx="2">
                  <c:v>2564</c:v>
                </c:pt>
                <c:pt idx="3">
                  <c:v>3348</c:v>
                </c:pt>
                <c:pt idx="4">
                  <c:v>3614</c:v>
                </c:pt>
                <c:pt idx="5" formatCode="General">
                  <c:v>4718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09-48FD-AFC0-AC47AE754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474856"/>
        <c:axId val="527476824"/>
      </c:barChart>
      <c:catAx>
        <c:axId val="52747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6824"/>
        <c:crosses val="autoZero"/>
        <c:auto val="1"/>
        <c:lblAlgn val="ctr"/>
        <c:lblOffset val="100"/>
        <c:noMultiLvlLbl val="0"/>
      </c:catAx>
      <c:valAx>
        <c:axId val="527476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4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EU27 Exports to Indonesia - 2021 - €Mio</a:t>
            </a:r>
          </a:p>
        </c:rich>
      </c:tx>
      <c:layout>
        <c:manualLayout>
          <c:xMode val="edge"/>
          <c:yMode val="edge"/>
          <c:x val="0.11538613289590331"/>
          <c:y val="5.230547716598216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401858798233663E-2"/>
          <c:y val="0.30327683518091103"/>
          <c:w val="0.79283875948367333"/>
          <c:h val="0.4675967568956740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 to Indonesia - 2021 -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C34-444A-839C-6CAAB5B58B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34-444A-839C-6CAAB5B58BCF}"/>
              </c:ext>
            </c:extLst>
          </c:dPt>
          <c:dLbls>
            <c:dLbl>
              <c:idx val="0"/>
              <c:layout>
                <c:manualLayout>
                  <c:x val="-0.22717677123716087"/>
                  <c:y val="-7.49298409121449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97091621127225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C34-444A-839C-6CAAB5B58BCF}"/>
                </c:ext>
              </c:extLst>
            </c:dLbl>
            <c:dLbl>
              <c:idx val="1"/>
              <c:layout>
                <c:manualLayout>
                  <c:x val="0.18900150523690459"/>
                  <c:y val="8.90682306190726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57847291254432"/>
                      <c:h val="0.115285084250412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C34-444A-839C-6CAAB5B58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EU Exports of Goods</c:v>
                </c:pt>
                <c:pt idx="1">
                  <c:v>EU Exports of 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9144</c:v>
                </c:pt>
                <c:pt idx="1">
                  <c:v>4966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4-444A-839C-6CAAB5B58B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Indonesia</a:t>
            </a:r>
            <a:r>
              <a:rPr lang="pt-BR" baseline="0" dirty="0"/>
              <a:t> </a:t>
            </a:r>
            <a:r>
              <a:rPr lang="pt-BR" dirty="0"/>
              <a:t>Exports to EU - 2021 - €Mio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625056275147954"/>
          <c:y val="0.30274335936936919"/>
          <c:w val="0.76935391787978946"/>
          <c:h val="0.4675932694822377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Indonesia Exports to EU27 - 2021 -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C3-4803-A6C6-0B72B71CAD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C3-4803-A6C6-0B72B71CAD7B}"/>
              </c:ext>
            </c:extLst>
          </c:dPt>
          <c:dLbls>
            <c:dLbl>
              <c:idx val="0"/>
              <c:layout>
                <c:manualLayout>
                  <c:x val="-0.19170886408337728"/>
                  <c:y val="-0.182077762150207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90288862423146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6C3-4803-A6C6-0B72B71CAD7B}"/>
                </c:ext>
              </c:extLst>
            </c:dLbl>
            <c:dLbl>
              <c:idx val="1"/>
              <c:layout>
                <c:manualLayout>
                  <c:x val="9.3559169277005361E-2"/>
                  <c:y val="0.149944708603011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ECF83EA-3034-4C2D-8D5C-9DF4F97016B7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 sz="18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29681795619376"/>
                      <c:h val="0.142436851411177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6C3-4803-A6C6-0B72B71CAD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Exports of Goods</c:v>
                </c:pt>
                <c:pt idx="1">
                  <c:v>Exports of 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23541</c:v>
                </c:pt>
                <c:pt idx="1">
                  <c:v>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C3-4803-A6C6-0B72B71CA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dirty="0">
                <a:solidFill>
                  <a:schemeClr val="tx1"/>
                </a:solidFill>
              </a:rPr>
              <a:t>EU &amp; Indonesia Total volume of trade – 2021 – €Mio - %</a:t>
            </a:r>
          </a:p>
        </c:rich>
      </c:tx>
      <c:layout>
        <c:manualLayout>
          <c:xMode val="edge"/>
          <c:yMode val="edge"/>
          <c:x val="0.13516238979564327"/>
          <c:y val="5.496307952508437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355252194200645"/>
          <c:y val="0.25494296929970744"/>
          <c:w val="0.8316631594911752"/>
          <c:h val="0.553845027320196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&amp; Indonesia Total trade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6B-4E6E-9906-DF91719EA4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6B-4E6E-9906-DF91719EA430}"/>
              </c:ext>
            </c:extLst>
          </c:dPt>
          <c:dLbls>
            <c:dLbl>
              <c:idx val="0"/>
              <c:layout>
                <c:manualLayout>
                  <c:x val="-0.26651186171673702"/>
                  <c:y val="-0.166464125554715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92488181863324"/>
                      <c:h val="0.169258803397497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86B-4E6E-9906-DF91719EA430}"/>
                </c:ext>
              </c:extLst>
            </c:dLbl>
            <c:dLbl>
              <c:idx val="1"/>
              <c:layout>
                <c:manualLayout>
                  <c:x val="0.23377934771115133"/>
                  <c:y val="0.151167294630669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75131931046201"/>
                      <c:h val="0.142436820589256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86B-4E6E-9906-DF91719EA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32685</c:v>
                </c:pt>
                <c:pt idx="1">
                  <c:v>9395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6B-4E6E-9906-DF91719EA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173125050580806"/>
          <c:w val="0.89827901950747868"/>
          <c:h val="7.20686052804168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EU27 Exports to Indonesia - 2022 - €Mio</a:t>
            </a:r>
          </a:p>
        </c:rich>
      </c:tx>
      <c:layout>
        <c:manualLayout>
          <c:xMode val="edge"/>
          <c:yMode val="edge"/>
          <c:x val="0.11538613289590331"/>
          <c:y val="5.230547716598216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401858798233663E-2"/>
          <c:y val="0.30327683518091103"/>
          <c:w val="0.79283875948367333"/>
          <c:h val="0.4675967568956740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 to Indonesia - 2021 -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C34-444A-839C-6CAAB5B58B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34-444A-839C-6CAAB5B58BCF}"/>
              </c:ext>
            </c:extLst>
          </c:dPt>
          <c:dLbls>
            <c:dLbl>
              <c:idx val="0"/>
              <c:layout>
                <c:manualLayout>
                  <c:x val="-0.22717677123716087"/>
                  <c:y val="-7.49298409121449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97091621127225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C34-444A-839C-6CAAB5B58BCF}"/>
                </c:ext>
              </c:extLst>
            </c:dLbl>
            <c:dLbl>
              <c:idx val="1"/>
              <c:layout>
                <c:manualLayout>
                  <c:x val="0.18900150523690459"/>
                  <c:y val="8.90682306190726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57847291254432"/>
                      <c:h val="0.115285084250412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C34-444A-839C-6CAAB5B58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EU Exports of Goods</c:v>
                </c:pt>
                <c:pt idx="1">
                  <c:v>EU Exports of 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9127</c:v>
                </c:pt>
                <c:pt idx="1">
                  <c:v>7015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4-444A-839C-6CAAB5B58B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Indonesia</a:t>
            </a:r>
            <a:r>
              <a:rPr lang="pt-BR" baseline="0" dirty="0"/>
              <a:t> </a:t>
            </a:r>
            <a:r>
              <a:rPr lang="pt-BR" dirty="0"/>
              <a:t>Exports to EU - 2022 - €Mio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625056275147954"/>
          <c:y val="0.30274335936936919"/>
          <c:w val="0.76935391787978946"/>
          <c:h val="0.4675932694822377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Indonesia Exports to EU27 - 2021 -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C3-4803-A6C6-0B72B71CAD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C3-4803-A6C6-0B72B71CAD7B}"/>
              </c:ext>
            </c:extLst>
          </c:dPt>
          <c:dLbls>
            <c:dLbl>
              <c:idx val="0"/>
              <c:layout>
                <c:manualLayout>
                  <c:x val="-0.19170886408337728"/>
                  <c:y val="-0.182077762150207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90288862423146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6C3-4803-A6C6-0B72B71CAD7B}"/>
                </c:ext>
              </c:extLst>
            </c:dLbl>
            <c:dLbl>
              <c:idx val="1"/>
              <c:layout>
                <c:manualLayout>
                  <c:x val="0.13658952261719418"/>
                  <c:y val="0.1211767080099421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ECF83EA-3034-4C2D-8D5C-9DF4F97016B7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 sz="18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29681795619376"/>
                      <c:h val="0.142436851411177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6C3-4803-A6C6-0B72B71CAD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Exports of Goods</c:v>
                </c:pt>
                <c:pt idx="1">
                  <c:v>Exports of 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24194</c:v>
                </c:pt>
                <c:pt idx="1">
                  <c:v>2297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C3-4803-A6C6-0B72B71CA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dirty="0">
                <a:solidFill>
                  <a:schemeClr val="tx1"/>
                </a:solidFill>
              </a:rPr>
              <a:t>EU &amp; Indonesia Total volume of trade – 2022 – €Mio - %</a:t>
            </a:r>
          </a:p>
        </c:rich>
      </c:tx>
      <c:layout>
        <c:manualLayout>
          <c:xMode val="edge"/>
          <c:yMode val="edge"/>
          <c:x val="0.13516238979564327"/>
          <c:y val="5.496307952508437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355252194200645"/>
          <c:y val="0.25494296929970744"/>
          <c:w val="0.8316631594911752"/>
          <c:h val="0.553845027320196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&amp; Indonesia Total trade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6B-4E6E-9906-DF91719EA4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6B-4E6E-9906-DF91719EA430}"/>
              </c:ext>
            </c:extLst>
          </c:dPt>
          <c:dLbls>
            <c:dLbl>
              <c:idx val="0"/>
              <c:layout>
                <c:manualLayout>
                  <c:x val="-0.26651186171673702"/>
                  <c:y val="-0.166464125554715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92488181863324"/>
                      <c:h val="0.169258803397497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86B-4E6E-9906-DF91719EA430}"/>
                </c:ext>
              </c:extLst>
            </c:dLbl>
            <c:dLbl>
              <c:idx val="1"/>
              <c:layout>
                <c:manualLayout>
                  <c:x val="0.23377934771115133"/>
                  <c:y val="0.151167294630669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75131931046201"/>
                      <c:h val="0.142436820589256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86B-4E6E-9906-DF91719EA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33321</c:v>
                </c:pt>
                <c:pt idx="1">
                  <c:v>9312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6B-4E6E-9906-DF91719EA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173125050580806"/>
          <c:w val="0.89827901950747868"/>
          <c:h val="7.20686052804168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49870995336131"/>
          <c:y val="8.2001931241029197E-2"/>
          <c:w val="0.88150129004663869"/>
          <c:h val="0.80711187916789728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3630511608759813E-2"/>
                  <c:y val="2.40996257868374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C7-44A1-9265-1B8A74DEC1C3}"/>
                </c:ext>
              </c:extLst>
            </c:dLbl>
            <c:dLbl>
              <c:idx val="1"/>
              <c:layout>
                <c:manualLayout>
                  <c:x val="-2.0489138764532046E-3"/>
                  <c:y val="-7.18907248788067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C7-44A1-9265-1B8A74DEC1C3}"/>
                </c:ext>
              </c:extLst>
            </c:dLbl>
            <c:dLbl>
              <c:idx val="2"/>
              <c:layout>
                <c:manualLayout>
                  <c:x val="5.0497455042026289E-3"/>
                  <c:y val="-4.440902230375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C7-44A1-9265-1B8A74DEC1C3}"/>
                </c:ext>
              </c:extLst>
            </c:dLbl>
            <c:dLbl>
              <c:idx val="3"/>
              <c:layout>
                <c:manualLayout>
                  <c:x val="2.5249280832889301E-3"/>
                  <c:y val="6.034559845653927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29732D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63490545836631E-2"/>
                      <c:h val="4.53613216417688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8C7-44A1-9265-1B8A74DEC1C3}"/>
                </c:ext>
              </c:extLst>
            </c:dLbl>
            <c:dLbl>
              <c:idx val="4"/>
              <c:layout>
                <c:manualLayout>
                  <c:x val="-5.478672870399522E-3"/>
                  <c:y val="6.4585303529960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C7-44A1-9265-1B8A74DEC1C3}"/>
                </c:ext>
              </c:extLst>
            </c:dLbl>
            <c:dLbl>
              <c:idx val="5"/>
              <c:layout>
                <c:manualLayout>
                  <c:x val="1.1766287703362761E-2"/>
                  <c:y val="1.1013342690920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C7-44A1-9265-1B8A74DEC1C3}"/>
                </c:ext>
              </c:extLst>
            </c:dLbl>
            <c:dLbl>
              <c:idx val="6"/>
              <c:layout>
                <c:manualLayout>
                  <c:x val="2.7148800502848802E-3"/>
                  <c:y val="1.4618125086372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AE-4E0C-A61C-6E8E17DD531A}"/>
                </c:ext>
              </c:extLst>
            </c:dLbl>
            <c:dLbl>
              <c:idx val="7"/>
              <c:layout>
                <c:manualLayout>
                  <c:x val="4.0732607056165031E-3"/>
                  <c:y val="9.36040981896320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AE-4E0C-A61C-6E8E17DD531A}"/>
                </c:ext>
              </c:extLst>
            </c:dLbl>
            <c:dLbl>
              <c:idx val="8"/>
              <c:layout>
                <c:manualLayout>
                  <c:x val="-4.2162364943487494E-3"/>
                  <c:y val="-6.4525350841776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47-403F-8666-646D0EA6DF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Sheet1!$D$2:$D$11</c:f>
              <c:numCache>
                <c:formatCode>#,##0</c:formatCode>
                <c:ptCount val="10"/>
                <c:pt idx="0">
                  <c:v>1670</c:v>
                </c:pt>
                <c:pt idx="1">
                  <c:v>1591</c:v>
                </c:pt>
                <c:pt idx="2">
                  <c:v>1630</c:v>
                </c:pt>
                <c:pt idx="3">
                  <c:v>1751</c:v>
                </c:pt>
                <c:pt idx="4">
                  <c:v>1882</c:v>
                </c:pt>
                <c:pt idx="5">
                  <c:v>1766</c:v>
                </c:pt>
                <c:pt idx="6">
                  <c:v>2564</c:v>
                </c:pt>
                <c:pt idx="7">
                  <c:v>3348</c:v>
                </c:pt>
                <c:pt idx="8">
                  <c:v>3614</c:v>
                </c:pt>
                <c:pt idx="9">
                  <c:v>4718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670944"/>
        <c:axId val="4016725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788499301997071E-2"/>
                  <c:y val="5.6081505848943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3A-4F03-8CB1-C694181CFEFF}"/>
                </c:ext>
              </c:extLst>
            </c:dLbl>
            <c:dLbl>
              <c:idx val="1"/>
              <c:layout>
                <c:manualLayout>
                  <c:x val="-3.3944355637888363E-2"/>
                  <c:y val="3.6126575366964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2A-4DB6-B48A-9E64466B3767}"/>
                </c:ext>
              </c:extLst>
            </c:dLbl>
            <c:dLbl>
              <c:idx val="2"/>
              <c:layout>
                <c:manualLayout>
                  <c:x val="-1.6031436967541116E-2"/>
                  <c:y val="5.098332570093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2A-4DB6-B48A-9E64466B3767}"/>
                </c:ext>
              </c:extLst>
            </c:dLbl>
            <c:dLbl>
              <c:idx val="3"/>
              <c:layout>
                <c:manualLayout>
                  <c:x val="-3.761314536222285E-2"/>
                  <c:y val="5.1580650930384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2A-4DB6-B48A-9E64466B3767}"/>
                </c:ext>
              </c:extLst>
            </c:dLbl>
            <c:dLbl>
              <c:idx val="4"/>
              <c:layout>
                <c:manualLayout>
                  <c:x val="-2.7703772314376315E-2"/>
                  <c:y val="3.9073910486910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C2-45EE-AC2B-EB69446A1D6C}"/>
                </c:ext>
              </c:extLst>
            </c:dLbl>
            <c:dLbl>
              <c:idx val="5"/>
              <c:layout>
                <c:manualLayout>
                  <c:x val="-4.1138848635449921E-2"/>
                  <c:y val="5.0584995976056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3A-4F03-8CB1-C694181CFEFF}"/>
                </c:ext>
              </c:extLst>
            </c:dLbl>
            <c:dLbl>
              <c:idx val="6"/>
              <c:layout>
                <c:manualLayout>
                  <c:x val="-3.9090045421371893E-2"/>
                  <c:y val="4.0926008221308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AE-4E0C-A61C-6E8E17DD531A}"/>
                </c:ext>
              </c:extLst>
            </c:dLbl>
            <c:dLbl>
              <c:idx val="7"/>
              <c:layout>
                <c:manualLayout>
                  <c:x val="-1.138627310699568E-2"/>
                  <c:y val="3.9372657780571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AE-4E0C-A61C-6E8E17DD531A}"/>
                </c:ext>
              </c:extLst>
            </c:dLbl>
            <c:dLbl>
              <c:idx val="9"/>
              <c:layout>
                <c:manualLayout>
                  <c:x val="-1.5459533812612183E-2"/>
                  <c:y val="-4.1861684708668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45-45E3-A29E-9716C49D76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3590</c:v>
                </c:pt>
                <c:pt idx="1">
                  <c:v>3123</c:v>
                </c:pt>
                <c:pt idx="2">
                  <c:v>3579</c:v>
                </c:pt>
                <c:pt idx="3">
                  <c:v>3791</c:v>
                </c:pt>
                <c:pt idx="4">
                  <c:v>4313</c:v>
                </c:pt>
                <c:pt idx="5">
                  <c:v>4181</c:v>
                </c:pt>
                <c:pt idx="6">
                  <c:v>4996</c:v>
                </c:pt>
                <c:pt idx="7">
                  <c:v>4559</c:v>
                </c:pt>
                <c:pt idx="8">
                  <c:v>5101</c:v>
                </c:pt>
                <c:pt idx="9">
                  <c:v>7015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28-427B-8189-1F796738D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851911056222589E-2"/>
                  <c:y val="-2.7552663525191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28-427B-8189-1F796738D40D}"/>
                </c:ext>
              </c:extLst>
            </c:dLbl>
            <c:dLbl>
              <c:idx val="1"/>
              <c:layout>
                <c:manualLayout>
                  <c:x val="-4.5021880718132418E-3"/>
                  <c:y val="-4.6290927024368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28-427B-8189-1F796738D40D}"/>
                </c:ext>
              </c:extLst>
            </c:dLbl>
            <c:dLbl>
              <c:idx val="2"/>
              <c:layout>
                <c:manualLayout>
                  <c:x val="-2.777526020874244E-2"/>
                  <c:y val="-4.8364036787240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28-427B-8189-1F796738D40D}"/>
                </c:ext>
              </c:extLst>
            </c:dLbl>
            <c:dLbl>
              <c:idx val="3"/>
              <c:layout>
                <c:manualLayout>
                  <c:x val="-2.8136683526079578E-2"/>
                  <c:y val="-8.7109223636398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28-427B-8189-1F796738D40D}"/>
                </c:ext>
              </c:extLst>
            </c:dLbl>
            <c:dLbl>
              <c:idx val="4"/>
              <c:layout>
                <c:manualLayout>
                  <c:x val="-3.9294549490704087E-2"/>
                  <c:y val="-4.0166946220067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28-427B-8189-1F796738D40D}"/>
                </c:ext>
              </c:extLst>
            </c:dLbl>
            <c:dLbl>
              <c:idx val="5"/>
              <c:layout>
                <c:manualLayout>
                  <c:x val="-2.1267205924420919E-2"/>
                  <c:y val="-7.0968063169132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28-427B-8189-1F796738D40D}"/>
                </c:ext>
              </c:extLst>
            </c:dLbl>
            <c:dLbl>
              <c:idx val="6"/>
              <c:layout>
                <c:manualLayout>
                  <c:x val="-3.8088550925995092E-2"/>
                  <c:y val="-4.8824182136944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28-427B-8189-1F796738D40D}"/>
                </c:ext>
              </c:extLst>
            </c:dLbl>
            <c:dLbl>
              <c:idx val="7"/>
              <c:layout>
                <c:manualLayout>
                  <c:x val="-4.0756952778704572E-2"/>
                  <c:y val="-5.66789157573277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064979814642429E-2"/>
                      <c:h val="6.3213995489967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AE-4E0C-A61C-6E8E17DD531A}"/>
                </c:ext>
              </c:extLst>
            </c:dLbl>
            <c:dLbl>
              <c:idx val="8"/>
              <c:layout>
                <c:manualLayout>
                  <c:x val="-3.7946073117951257E-2"/>
                  <c:y val="-4.94694356453619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91608140102978E-2"/>
                      <c:h val="7.76239970626570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F47-403F-8666-646D0EA6DF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#,##0</c:formatCode>
                <c:ptCount val="10"/>
                <c:pt idx="0">
                  <c:v>1920</c:v>
                </c:pt>
                <c:pt idx="1">
                  <c:v>1532</c:v>
                </c:pt>
                <c:pt idx="2">
                  <c:v>1949</c:v>
                </c:pt>
                <c:pt idx="3">
                  <c:v>2040</c:v>
                </c:pt>
                <c:pt idx="4">
                  <c:v>2431</c:v>
                </c:pt>
                <c:pt idx="5">
                  <c:v>2415</c:v>
                </c:pt>
                <c:pt idx="6">
                  <c:v>2432</c:v>
                </c:pt>
                <c:pt idx="7">
                  <c:v>1211</c:v>
                </c:pt>
                <c:pt idx="8">
                  <c:v>1487</c:v>
                </c:pt>
                <c:pt idx="9">
                  <c:v>2297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  <c:max val="7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9093625349208957"/>
          <c:y val="0.93562678231478968"/>
          <c:w val="0.40688419569755752"/>
          <c:h val="5.80939649789101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64107616160563"/>
          <c:y val="1.7359208796999009E-2"/>
          <c:w val="0.8533589238383944"/>
          <c:h val="0.59052670025716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 services on physical input …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services, + ni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35.700000000000003</c:v>
                </c:pt>
                <c:pt idx="1">
                  <c:v>70.099999999999994</c:v>
                </c:pt>
                <c:pt idx="2">
                  <c:v>1439.1</c:v>
                </c:pt>
                <c:pt idx="3">
                  <c:v>134</c:v>
                </c:pt>
                <c:pt idx="4">
                  <c:v>25.1</c:v>
                </c:pt>
                <c:pt idx="5">
                  <c:v>45.9</c:v>
                </c:pt>
                <c:pt idx="6">
                  <c:v>98.9</c:v>
                </c:pt>
                <c:pt idx="7">
                  <c:v>343.5</c:v>
                </c:pt>
                <c:pt idx="8">
                  <c:v>951</c:v>
                </c:pt>
                <c:pt idx="9">
                  <c:v>1707.5</c:v>
                </c:pt>
                <c:pt idx="10">
                  <c:v>13.3</c:v>
                </c:pt>
                <c:pt idx="11">
                  <c:v>102.5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7-4746-8D20-B17480591A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 services on physical input …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services, + ni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10.199999999999999</c:v>
                </c:pt>
                <c:pt idx="1">
                  <c:v>45.1</c:v>
                </c:pt>
                <c:pt idx="2">
                  <c:v>571.20000000000005</c:v>
                </c:pt>
                <c:pt idx="3">
                  <c:v>251</c:v>
                </c:pt>
                <c:pt idx="4">
                  <c:v>19</c:v>
                </c:pt>
                <c:pt idx="5">
                  <c:v>16.8</c:v>
                </c:pt>
                <c:pt idx="6">
                  <c:v>24.4</c:v>
                </c:pt>
                <c:pt idx="7">
                  <c:v>10.6</c:v>
                </c:pt>
                <c:pt idx="8">
                  <c:v>34.1</c:v>
                </c:pt>
                <c:pt idx="9">
                  <c:v>428.9</c:v>
                </c:pt>
                <c:pt idx="10">
                  <c:v>3.5</c:v>
                </c:pt>
                <c:pt idx="11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87-4746-8D20-B17480591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717128"/>
        <c:axId val="430716472"/>
      </c:barChart>
      <c:catAx>
        <c:axId val="43071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6472"/>
        <c:crosses val="autoZero"/>
        <c:auto val="1"/>
        <c:lblAlgn val="ctr"/>
        <c:lblOffset val="100"/>
        <c:noMultiLvlLbl val="0"/>
      </c:catAx>
      <c:valAx>
        <c:axId val="430716472"/>
        <c:scaling>
          <c:orientation val="minMax"/>
          <c:max val="2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64107616160563"/>
          <c:y val="1.7359208796999009E-2"/>
          <c:w val="0.8533589238383944"/>
          <c:h val="0.59052670025716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Manufacturing services on physical input …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services, + ni</c:v>
                </c:pt>
                <c:pt idx="12">
                  <c:v>Services Not Allocated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42.1</c:v>
                </c:pt>
                <c:pt idx="1">
                  <c:v>56.1</c:v>
                </c:pt>
                <c:pt idx="2">
                  <c:v>2013.5</c:v>
                </c:pt>
                <c:pt idx="3">
                  <c:v>307.2</c:v>
                </c:pt>
                <c:pt idx="4">
                  <c:v>31.1</c:v>
                </c:pt>
                <c:pt idx="5">
                  <c:v>19.7</c:v>
                </c:pt>
                <c:pt idx="6">
                  <c:v>104.3</c:v>
                </c:pt>
                <c:pt idx="7">
                  <c:v>1819.5</c:v>
                </c:pt>
                <c:pt idx="8">
                  <c:v>1099.0999999999999</c:v>
                </c:pt>
                <c:pt idx="9">
                  <c:v>1378</c:v>
                </c:pt>
                <c:pt idx="10">
                  <c:v>17.600000000000001</c:v>
                </c:pt>
                <c:pt idx="11">
                  <c:v>27.8</c:v>
                </c:pt>
                <c:pt idx="12">
                  <c:v>102.1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7-4746-8D20-B17480591A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Manufacturing services on physical input …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services, + ni</c:v>
                </c:pt>
                <c:pt idx="12">
                  <c:v>Services Not Allocated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17.899999999999999</c:v>
                </c:pt>
                <c:pt idx="1">
                  <c:v>27.6</c:v>
                </c:pt>
                <c:pt idx="2">
                  <c:v>790.2</c:v>
                </c:pt>
                <c:pt idx="3">
                  <c:v>889.3</c:v>
                </c:pt>
                <c:pt idx="4">
                  <c:v>17.600000000000001</c:v>
                </c:pt>
                <c:pt idx="5">
                  <c:v>22.2</c:v>
                </c:pt>
                <c:pt idx="6">
                  <c:v>51.4</c:v>
                </c:pt>
                <c:pt idx="7">
                  <c:v>20</c:v>
                </c:pt>
                <c:pt idx="8">
                  <c:v>26.5</c:v>
                </c:pt>
                <c:pt idx="9">
                  <c:v>413.2</c:v>
                </c:pt>
                <c:pt idx="10">
                  <c:v>6.4</c:v>
                </c:pt>
                <c:pt idx="11">
                  <c:v>18.2</c:v>
                </c:pt>
                <c:pt idx="1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87-4746-8D20-B17480591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717128"/>
        <c:axId val="430716472"/>
      </c:barChart>
      <c:catAx>
        <c:axId val="43071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6472"/>
        <c:crosses val="autoZero"/>
        <c:auto val="1"/>
        <c:lblAlgn val="ctr"/>
        <c:lblOffset val="100"/>
        <c:noMultiLvlLbl val="0"/>
      </c:catAx>
      <c:valAx>
        <c:axId val="430716472"/>
        <c:scaling>
          <c:orientation val="minMax"/>
          <c:max val="2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987860892388452E-2"/>
          <c:y val="6.9729991900822519E-2"/>
          <c:w val="0.908628280839895"/>
          <c:h val="0.76887320722319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Sheet1!$B$2:$B$21</c:f>
              <c:numCache>
                <c:formatCode>0</c:formatCode>
                <c:ptCount val="20"/>
                <c:pt idx="0" formatCode="General">
                  <c:v>2287</c:v>
                </c:pt>
                <c:pt idx="1">
                  <c:v>1009</c:v>
                </c:pt>
                <c:pt idx="2">
                  <c:v>762</c:v>
                </c:pt>
                <c:pt idx="3">
                  <c:v>375</c:v>
                </c:pt>
                <c:pt idx="4">
                  <c:v>226</c:v>
                </c:pt>
                <c:pt idx="5">
                  <c:v>180</c:v>
                </c:pt>
                <c:pt idx="6">
                  <c:v>164</c:v>
                </c:pt>
                <c:pt idx="7">
                  <c:v>183</c:v>
                </c:pt>
                <c:pt idx="8">
                  <c:v>70</c:v>
                </c:pt>
                <c:pt idx="9">
                  <c:v>119</c:v>
                </c:pt>
                <c:pt idx="10">
                  <c:v>86</c:v>
                </c:pt>
                <c:pt idx="11">
                  <c:v>86</c:v>
                </c:pt>
                <c:pt idx="12">
                  <c:v>44</c:v>
                </c:pt>
                <c:pt idx="13">
                  <c:v>43</c:v>
                </c:pt>
                <c:pt idx="14">
                  <c:v>104</c:v>
                </c:pt>
                <c:pt idx="15">
                  <c:v>45</c:v>
                </c:pt>
                <c:pt idx="16">
                  <c:v>57</c:v>
                </c:pt>
                <c:pt idx="17">
                  <c:v>64</c:v>
                </c:pt>
                <c:pt idx="18">
                  <c:v>37</c:v>
                </c:pt>
                <c:pt idx="19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5-4576-9874-098086510F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2526</c:v>
                </c:pt>
                <c:pt idx="1">
                  <c:v>1089</c:v>
                </c:pt>
                <c:pt idx="2">
                  <c:v>808</c:v>
                </c:pt>
                <c:pt idx="3">
                  <c:v>409</c:v>
                </c:pt>
                <c:pt idx="4">
                  <c:v>265</c:v>
                </c:pt>
                <c:pt idx="5">
                  <c:v>204</c:v>
                </c:pt>
                <c:pt idx="6">
                  <c:v>184</c:v>
                </c:pt>
                <c:pt idx="7">
                  <c:v>187</c:v>
                </c:pt>
                <c:pt idx="8">
                  <c:v>71</c:v>
                </c:pt>
                <c:pt idx="9">
                  <c:v>123</c:v>
                </c:pt>
                <c:pt idx="10">
                  <c:v>95</c:v>
                </c:pt>
                <c:pt idx="11">
                  <c:v>92</c:v>
                </c:pt>
                <c:pt idx="12">
                  <c:v>50</c:v>
                </c:pt>
                <c:pt idx="13">
                  <c:v>48</c:v>
                </c:pt>
                <c:pt idx="14">
                  <c:v>114</c:v>
                </c:pt>
                <c:pt idx="15">
                  <c:v>50</c:v>
                </c:pt>
                <c:pt idx="16">
                  <c:v>64</c:v>
                </c:pt>
                <c:pt idx="17">
                  <c:v>68</c:v>
                </c:pt>
                <c:pt idx="18">
                  <c:v>43</c:v>
                </c:pt>
                <c:pt idx="19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E5-4576-9874-098086510F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2182</c:v>
                </c:pt>
                <c:pt idx="1">
                  <c:v>1123</c:v>
                </c:pt>
                <c:pt idx="2">
                  <c:v>853</c:v>
                </c:pt>
                <c:pt idx="3">
                  <c:v>416</c:v>
                </c:pt>
                <c:pt idx="4">
                  <c:v>282</c:v>
                </c:pt>
                <c:pt idx="5">
                  <c:v>214</c:v>
                </c:pt>
                <c:pt idx="6">
                  <c:v>205</c:v>
                </c:pt>
                <c:pt idx="7">
                  <c:v>201</c:v>
                </c:pt>
                <c:pt idx="8">
                  <c:v>72</c:v>
                </c:pt>
                <c:pt idx="9">
                  <c:v>120</c:v>
                </c:pt>
                <c:pt idx="10">
                  <c:v>101</c:v>
                </c:pt>
                <c:pt idx="11">
                  <c:v>99</c:v>
                </c:pt>
                <c:pt idx="12">
                  <c:v>55</c:v>
                </c:pt>
                <c:pt idx="13">
                  <c:v>64</c:v>
                </c:pt>
                <c:pt idx="14">
                  <c:v>101</c:v>
                </c:pt>
                <c:pt idx="15">
                  <c:v>51</c:v>
                </c:pt>
                <c:pt idx="16">
                  <c:v>62</c:v>
                </c:pt>
                <c:pt idx="17">
                  <c:v>69</c:v>
                </c:pt>
                <c:pt idx="18">
                  <c:v>45</c:v>
                </c:pt>
                <c:pt idx="19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E5-4576-9874-098086510FF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1920</c:v>
                </c:pt>
                <c:pt idx="1">
                  <c:v>983</c:v>
                </c:pt>
                <c:pt idx="2">
                  <c:v>684</c:v>
                </c:pt>
                <c:pt idx="3">
                  <c:v>339</c:v>
                </c:pt>
                <c:pt idx="4">
                  <c:v>278</c:v>
                </c:pt>
                <c:pt idx="5">
                  <c:v>203</c:v>
                </c:pt>
                <c:pt idx="6">
                  <c:v>187</c:v>
                </c:pt>
                <c:pt idx="7">
                  <c:v>156</c:v>
                </c:pt>
                <c:pt idx="8">
                  <c:v>61</c:v>
                </c:pt>
                <c:pt idx="9">
                  <c:v>113</c:v>
                </c:pt>
                <c:pt idx="10">
                  <c:v>86</c:v>
                </c:pt>
                <c:pt idx="11">
                  <c:v>84</c:v>
                </c:pt>
                <c:pt idx="12">
                  <c:v>53</c:v>
                </c:pt>
                <c:pt idx="13">
                  <c:v>35</c:v>
                </c:pt>
                <c:pt idx="14">
                  <c:v>64</c:v>
                </c:pt>
                <c:pt idx="15">
                  <c:v>41</c:v>
                </c:pt>
                <c:pt idx="16">
                  <c:v>47</c:v>
                </c:pt>
                <c:pt idx="17">
                  <c:v>48</c:v>
                </c:pt>
                <c:pt idx="18">
                  <c:v>35</c:v>
                </c:pt>
                <c:pt idx="19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9-4D71-BBED-07CB26AD734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2370</c:v>
                </c:pt>
                <c:pt idx="1">
                  <c:v>1232</c:v>
                </c:pt>
                <c:pt idx="2">
                  <c:v>772</c:v>
                </c:pt>
                <c:pt idx="3">
                  <c:v>415</c:v>
                </c:pt>
                <c:pt idx="4">
                  <c:v>391</c:v>
                </c:pt>
                <c:pt idx="5">
                  <c:v>240</c:v>
                </c:pt>
                <c:pt idx="6">
                  <c:v>230</c:v>
                </c:pt>
                <c:pt idx="7">
                  <c:v>164</c:v>
                </c:pt>
                <c:pt idx="8">
                  <c:v>101</c:v>
                </c:pt>
                <c:pt idx="9">
                  <c:v>133</c:v>
                </c:pt>
                <c:pt idx="10">
                  <c:v>122</c:v>
                </c:pt>
                <c:pt idx="11">
                  <c:v>103</c:v>
                </c:pt>
                <c:pt idx="12">
                  <c:v>72</c:v>
                </c:pt>
                <c:pt idx="13">
                  <c:v>58</c:v>
                </c:pt>
                <c:pt idx="14">
                  <c:v>77</c:v>
                </c:pt>
                <c:pt idx="15">
                  <c:v>52</c:v>
                </c:pt>
                <c:pt idx="16">
                  <c:v>56</c:v>
                </c:pt>
                <c:pt idx="17">
                  <c:v>45</c:v>
                </c:pt>
                <c:pt idx="18">
                  <c:v>40</c:v>
                </c:pt>
                <c:pt idx="19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31-409D-BC82-02836B0BC35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055500874890638E-2"/>
                  <c:y val="-9.268223477747991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138888888888885E-2"/>
                      <c:h val="3.35326965794731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4EB-4218-9A05-6768A38EEE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Sheet1!$G$2:$G$21</c:f>
              <c:numCache>
                <c:formatCode>General</c:formatCode>
                <c:ptCount val="20"/>
                <c:pt idx="0">
                  <c:v>2568</c:v>
                </c:pt>
                <c:pt idx="1">
                  <c:v>1325</c:v>
                </c:pt>
                <c:pt idx="2">
                  <c:v>897</c:v>
                </c:pt>
                <c:pt idx="3">
                  <c:v>487</c:v>
                </c:pt>
                <c:pt idx="4">
                  <c:v>422</c:v>
                </c:pt>
                <c:pt idx="5">
                  <c:v>313</c:v>
                </c:pt>
                <c:pt idx="6">
                  <c:v>291</c:v>
                </c:pt>
                <c:pt idx="7">
                  <c:v>163</c:v>
                </c:pt>
                <c:pt idx="8">
                  <c:v>154</c:v>
                </c:pt>
                <c:pt idx="9">
                  <c:v>151</c:v>
                </c:pt>
                <c:pt idx="10">
                  <c:v>129</c:v>
                </c:pt>
                <c:pt idx="11">
                  <c:v>122</c:v>
                </c:pt>
                <c:pt idx="12">
                  <c:v>93</c:v>
                </c:pt>
                <c:pt idx="13">
                  <c:v>90</c:v>
                </c:pt>
                <c:pt idx="14">
                  <c:v>84</c:v>
                </c:pt>
                <c:pt idx="15">
                  <c:v>58</c:v>
                </c:pt>
                <c:pt idx="16">
                  <c:v>51</c:v>
                </c:pt>
                <c:pt idx="17">
                  <c:v>50</c:v>
                </c:pt>
                <c:pt idx="18">
                  <c:v>48</c:v>
                </c:pt>
                <c:pt idx="19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EB-4218-9A05-6768A38EE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674464"/>
        <c:axId val="646671840"/>
      </c:barChart>
      <c:catAx>
        <c:axId val="64667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1840"/>
        <c:crosses val="autoZero"/>
        <c:auto val="1"/>
        <c:lblAlgn val="ctr"/>
        <c:lblOffset val="100"/>
        <c:noMultiLvlLbl val="0"/>
      </c:catAx>
      <c:valAx>
        <c:axId val="646671840"/>
        <c:scaling>
          <c:orientation val="minMax"/>
          <c:max val="26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44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61438112423447067"/>
          <c:y val="0.15429524238638637"/>
          <c:w val="0.38561887576552933"/>
          <c:h val="0.12110817298815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66675"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Outward FDI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18536</c:v>
                </c:pt>
                <c:pt idx="1">
                  <c:v>22156</c:v>
                </c:pt>
                <c:pt idx="2">
                  <c:v>25607</c:v>
                </c:pt>
                <c:pt idx="3">
                  <c:v>30434</c:v>
                </c:pt>
                <c:pt idx="4">
                  <c:v>27731</c:v>
                </c:pt>
                <c:pt idx="5">
                  <c:v>25702</c:v>
                </c:pt>
                <c:pt idx="6">
                  <c:v>23842</c:v>
                </c:pt>
                <c:pt idx="7">
                  <c:v>21327</c:v>
                </c:pt>
                <c:pt idx="8">
                  <c:v>20358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0-4A53-858D-B3FC74C872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Inward FDI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-3315</c:v>
                </c:pt>
                <c:pt idx="1">
                  <c:v>-3310</c:v>
                </c:pt>
                <c:pt idx="2">
                  <c:v>7015</c:v>
                </c:pt>
                <c:pt idx="3">
                  <c:v>959</c:v>
                </c:pt>
                <c:pt idx="4">
                  <c:v>218</c:v>
                </c:pt>
                <c:pt idx="5">
                  <c:v>841</c:v>
                </c:pt>
                <c:pt idx="6">
                  <c:v>906</c:v>
                </c:pt>
                <c:pt idx="7">
                  <c:v>1335</c:v>
                </c:pt>
                <c:pt idx="8">
                  <c:v>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519519"/>
        <c:axId val="197519103"/>
      </c:barChart>
      <c:catAx>
        <c:axId val="1975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103"/>
        <c:crosses val="autoZero"/>
        <c:auto val="1"/>
        <c:lblAlgn val="ctr"/>
        <c:lblOffset val="100"/>
        <c:noMultiLvlLbl val="0"/>
      </c:catAx>
      <c:valAx>
        <c:axId val="197519103"/>
        <c:scaling>
          <c:orientation val="minMax"/>
          <c:max val="32000"/>
          <c:min val="-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519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5066238891068"/>
          <c:y val="2.817729296837037E-2"/>
          <c:w val="0.66772635550045856"/>
          <c:h val="0.769732119723113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8928276948636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833275281372401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1A2-4ED9-9AD1-B91755A4100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1A2-4ED9-9AD1-B91755A41000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1A2-4ED9-9AD1-B91755A4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285498</c:v>
                </c:pt>
                <c:pt idx="1">
                  <c:v>247998</c:v>
                </c:pt>
                <c:pt idx="2">
                  <c:v>139111</c:v>
                </c:pt>
                <c:pt idx="3">
                  <c:v>62403</c:v>
                </c:pt>
                <c:pt idx="4">
                  <c:v>25149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BA-4A47-92BF-A23B602F8C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EU27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1A2-4ED9-9AD1-B91755A4100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68662255743962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1A2-4ED9-9AD1-B91755A4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398534</c:v>
                </c:pt>
                <c:pt idx="1">
                  <c:v>196094</c:v>
                </c:pt>
                <c:pt idx="2">
                  <c:v>79160</c:v>
                </c:pt>
                <c:pt idx="3">
                  <c:v>45888</c:v>
                </c:pt>
                <c:pt idx="4">
                  <c:v>32443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BA-4A47-92BF-A23B602F8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023685184"/>
        <c:axId val="2023684352"/>
      </c:barChart>
      <c:catAx>
        <c:axId val="202368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684352"/>
        <c:crosses val="autoZero"/>
        <c:auto val="1"/>
        <c:lblAlgn val="ctr"/>
        <c:lblOffset val="100"/>
        <c:noMultiLvlLbl val="0"/>
      </c:catAx>
      <c:valAx>
        <c:axId val="2023684352"/>
        <c:scaling>
          <c:orientation val="minMax"/>
          <c:max val="53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68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16238134608859E-2"/>
          <c:y val="3.0467191612407789E-2"/>
          <c:w val="0.89378652356150534"/>
          <c:h val="0.816262319249014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Japan</c:v>
                </c:pt>
                <c:pt idx="1">
                  <c:v>India</c:v>
                </c:pt>
                <c:pt idx="2">
                  <c:v>Canada</c:v>
                </c:pt>
                <c:pt idx="3">
                  <c:v>Hong Kong</c:v>
                </c:pt>
                <c:pt idx="4">
                  <c:v>Norway</c:v>
                </c:pt>
                <c:pt idx="5">
                  <c:v>Russia</c:v>
                </c:pt>
                <c:pt idx="6">
                  <c:v>Brazil</c:v>
                </c:pt>
                <c:pt idx="7">
                  <c:v>UEA</c:v>
                </c:pt>
                <c:pt idx="8">
                  <c:v>Australia</c:v>
                </c:pt>
                <c:pt idx="9">
                  <c:v>Turkey</c:v>
                </c:pt>
                <c:pt idx="10">
                  <c:v>Korea</c:v>
                </c:pt>
                <c:pt idx="11">
                  <c:v>Mexico</c:v>
                </c:pt>
                <c:pt idx="12">
                  <c:v>Israel</c:v>
                </c:pt>
                <c:pt idx="13">
                  <c:v>Taiwan</c:v>
                </c:pt>
                <c:pt idx="14">
                  <c:v>South Africa</c:v>
                </c:pt>
                <c:pt idx="15">
                  <c:v>Egypt</c:v>
                </c:pt>
                <c:pt idx="16">
                  <c:v>Thailand</c:v>
                </c:pt>
                <c:pt idx="17">
                  <c:v>Morocco</c:v>
                </c:pt>
                <c:pt idx="18">
                  <c:v>Malaysia</c:v>
                </c:pt>
                <c:pt idx="19">
                  <c:v>Indonesia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35496</c:v>
                </c:pt>
                <c:pt idx="1">
                  <c:v>22684</c:v>
                </c:pt>
                <c:pt idx="2">
                  <c:v>23855</c:v>
                </c:pt>
                <c:pt idx="3">
                  <c:v>25143</c:v>
                </c:pt>
                <c:pt idx="4">
                  <c:v>22601</c:v>
                </c:pt>
                <c:pt idx="5">
                  <c:v>19253</c:v>
                </c:pt>
                <c:pt idx="6">
                  <c:v>18334</c:v>
                </c:pt>
                <c:pt idx="7">
                  <c:v>15050</c:v>
                </c:pt>
                <c:pt idx="8">
                  <c:v>18870</c:v>
                </c:pt>
                <c:pt idx="9">
                  <c:v>12775</c:v>
                </c:pt>
                <c:pt idx="10">
                  <c:v>13398</c:v>
                </c:pt>
                <c:pt idx="11">
                  <c:v>11498</c:v>
                </c:pt>
                <c:pt idx="12">
                  <c:v>9824</c:v>
                </c:pt>
                <c:pt idx="13">
                  <c:v>6901</c:v>
                </c:pt>
                <c:pt idx="14">
                  <c:v>7931</c:v>
                </c:pt>
                <c:pt idx="15">
                  <c:v>5122</c:v>
                </c:pt>
                <c:pt idx="16">
                  <c:v>5650</c:v>
                </c:pt>
                <c:pt idx="17">
                  <c:v>3293</c:v>
                </c:pt>
                <c:pt idx="18">
                  <c:v>4191</c:v>
                </c:pt>
                <c:pt idx="19">
                  <c:v>4966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8-426D-BBAE-5392B2A2F7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Japan</c:v>
                </c:pt>
                <c:pt idx="1">
                  <c:v>India</c:v>
                </c:pt>
                <c:pt idx="2">
                  <c:v>Canada</c:v>
                </c:pt>
                <c:pt idx="3">
                  <c:v>Hong Kong</c:v>
                </c:pt>
                <c:pt idx="4">
                  <c:v>Norway</c:v>
                </c:pt>
                <c:pt idx="5">
                  <c:v>Russia</c:v>
                </c:pt>
                <c:pt idx="6">
                  <c:v>Brazil</c:v>
                </c:pt>
                <c:pt idx="7">
                  <c:v>UEA</c:v>
                </c:pt>
                <c:pt idx="8">
                  <c:v>Australia</c:v>
                </c:pt>
                <c:pt idx="9">
                  <c:v>Turkey</c:v>
                </c:pt>
                <c:pt idx="10">
                  <c:v>Korea</c:v>
                </c:pt>
                <c:pt idx="11">
                  <c:v>Mexico</c:v>
                </c:pt>
                <c:pt idx="12">
                  <c:v>Israel</c:v>
                </c:pt>
                <c:pt idx="13">
                  <c:v>Taiwan</c:v>
                </c:pt>
                <c:pt idx="14">
                  <c:v>South Africa</c:v>
                </c:pt>
                <c:pt idx="15">
                  <c:v>Egypt</c:v>
                </c:pt>
                <c:pt idx="16">
                  <c:v>Thailand</c:v>
                </c:pt>
                <c:pt idx="17">
                  <c:v>Morocco</c:v>
                </c:pt>
                <c:pt idx="18">
                  <c:v>Malaysia</c:v>
                </c:pt>
                <c:pt idx="19">
                  <c:v>Indonesia</c:v>
                </c:pt>
              </c:strCache>
            </c:strRef>
          </c:cat>
          <c:val>
            <c:numRef>
              <c:f>Sheet1!$C$2:$C$21</c:f>
              <c:numCache>
                <c:formatCode>#,##0</c:formatCode>
                <c:ptCount val="20"/>
                <c:pt idx="0">
                  <c:v>16982</c:v>
                </c:pt>
                <c:pt idx="1">
                  <c:v>24982</c:v>
                </c:pt>
                <c:pt idx="2">
                  <c:v>17576</c:v>
                </c:pt>
                <c:pt idx="3">
                  <c:v>14925</c:v>
                </c:pt>
                <c:pt idx="4">
                  <c:v>13327</c:v>
                </c:pt>
                <c:pt idx="5">
                  <c:v>9390</c:v>
                </c:pt>
                <c:pt idx="6">
                  <c:v>8205</c:v>
                </c:pt>
                <c:pt idx="7">
                  <c:v>10980</c:v>
                </c:pt>
                <c:pt idx="8">
                  <c:v>6956</c:v>
                </c:pt>
                <c:pt idx="9">
                  <c:v>11428</c:v>
                </c:pt>
                <c:pt idx="10">
                  <c:v>7963</c:v>
                </c:pt>
                <c:pt idx="11">
                  <c:v>5258</c:v>
                </c:pt>
                <c:pt idx="12">
                  <c:v>6923</c:v>
                </c:pt>
                <c:pt idx="13">
                  <c:v>6402</c:v>
                </c:pt>
                <c:pt idx="14">
                  <c:v>2953</c:v>
                </c:pt>
                <c:pt idx="15">
                  <c:v>4370</c:v>
                </c:pt>
                <c:pt idx="16">
                  <c:v>2507</c:v>
                </c:pt>
                <c:pt idx="17">
                  <c:v>4356</c:v>
                </c:pt>
                <c:pt idx="18">
                  <c:v>3406</c:v>
                </c:pt>
                <c:pt idx="19">
                  <c:v>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08-426D-BBAE-5392B2A2F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054464"/>
        <c:axId val="217040320"/>
      </c:barChart>
      <c:catAx>
        <c:axId val="21705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040320"/>
        <c:crosses val="autoZero"/>
        <c:auto val="1"/>
        <c:lblAlgn val="ctr"/>
        <c:lblOffset val="100"/>
        <c:noMultiLvlLbl val="0"/>
      </c:catAx>
      <c:valAx>
        <c:axId val="217040320"/>
        <c:scaling>
          <c:orientation val="minMax"/>
          <c:max val="5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0544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BOP - 2022 – Bio$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in BOP - 2020 -Bio$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0.28228735175622777"/>
                  <c:y val="-8.6017358810302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dLbl>
              <c:idx val="1"/>
              <c:layout>
                <c:manualLayout>
                  <c:x val="0.18885396283815323"/>
                  <c:y val="9.8410495671160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2572</c:v>
                </c:pt>
                <c:pt idx="1">
                  <c:v>1300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</a:t>
            </a:r>
            <a:r>
              <a:rPr lang="en-US" sz="2000" dirty="0" err="1"/>
              <a:t>TiVA</a:t>
            </a:r>
            <a:r>
              <a:rPr lang="en-US" sz="2000" dirty="0"/>
              <a:t> - 2016 - %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907263958211"/>
          <c:y val="0.18710263361674986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0529197375431663"/>
                  <c:y val="1.9999643078279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4486983211283844"/>
                  <c:y val="-5.3699066882474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41.1</c:v>
                </c:pt>
                <c:pt idx="1">
                  <c:v>58.9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Indonesia Global Exports in BOP - 2022 – Bio US$ - % -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Indonesia Exports in BOP - 2022 -%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0.20964126791784207"/>
                  <c:y val="-0.169777575694561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dLbl>
              <c:idx val="1"/>
              <c:layout>
                <c:manualLayout>
                  <c:x val="3.4844265100775512E-2"/>
                  <c:y val="9.59469598804467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292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Indonesia Exports in </a:t>
            </a:r>
            <a:r>
              <a:rPr lang="en-US" sz="2000" dirty="0" err="1"/>
              <a:t>TiVA</a:t>
            </a:r>
            <a:r>
              <a:rPr lang="en-US" sz="2000" dirty="0"/>
              <a:t> - 2016 - % -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31281789896826"/>
          <c:y val="0.17478495466318228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Indonesia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6104487357515876"/>
                  <c:y val="-7.3614716968834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6247601100363077"/>
                  <c:y val="7.9331865816054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64.400000000000006</c:v>
                </c:pt>
                <c:pt idx="1">
                  <c:v>35.6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Goods 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094869489691729E-2"/>
                  <c:y val="-3.7525381340607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BF-4422-8B80-02983E3DE726}"/>
                </c:ext>
              </c:extLst>
            </c:dLbl>
            <c:dLbl>
              <c:idx val="1"/>
              <c:layout>
                <c:manualLayout>
                  <c:x val="6.0474347448458993E-3"/>
                  <c:y val="-4.8782995742789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98-4C41-BCD8-88F3ED7F4203}"/>
                </c:ext>
              </c:extLst>
            </c:dLbl>
            <c:dLbl>
              <c:idx val="2"/>
              <c:layout>
                <c:manualLayout>
                  <c:x val="0"/>
                  <c:y val="-3.377284320654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BF-4422-8B80-02983E3DE726}"/>
                </c:ext>
              </c:extLst>
            </c:dLbl>
            <c:dLbl>
              <c:idx val="3"/>
              <c:layout>
                <c:manualLayout>
                  <c:x val="-6.0474347448458716E-3"/>
                  <c:y val="-3.377284320654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BF-4422-8B80-02983E3DE726}"/>
                </c:ext>
              </c:extLst>
            </c:dLbl>
            <c:dLbl>
              <c:idx val="4"/>
              <c:layout>
                <c:manualLayout>
                  <c:x val="0"/>
                  <c:y val="-5.6288072010911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BF-4422-8B80-02983E3DE726}"/>
                </c:ext>
              </c:extLst>
            </c:dLbl>
            <c:dLbl>
              <c:idx val="5"/>
              <c:layout>
                <c:manualLayout>
                  <c:x val="-3.0237173724230464E-3"/>
                  <c:y val="-4.1277919474668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9264</c:v>
                </c:pt>
                <c:pt idx="1">
                  <c:v>8900</c:v>
                </c:pt>
                <c:pt idx="2">
                  <c:v>9408</c:v>
                </c:pt>
                <c:pt idx="3">
                  <c:v>7257</c:v>
                </c:pt>
                <c:pt idx="4">
                  <c:v>7963</c:v>
                </c:pt>
                <c:pt idx="5">
                  <c:v>9127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4-4C67-89B3-B02EFD3861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6.0474347448459271E-3"/>
                  <c:y val="-4.5030457608729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15205</c:v>
                </c:pt>
                <c:pt idx="1">
                  <c:v>14999</c:v>
                </c:pt>
                <c:pt idx="2">
                  <c:v>14368</c:v>
                </c:pt>
                <c:pt idx="3">
                  <c:v>13291</c:v>
                </c:pt>
                <c:pt idx="4">
                  <c:v>16792</c:v>
                </c:pt>
                <c:pt idx="5">
                  <c:v>24194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74-4C67-89B3-B02EFD3861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118586862114678E-2"/>
                  <c:y val="1.125790987762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BF-4422-8B80-02983E3DE726}"/>
                </c:ext>
              </c:extLst>
            </c:dLbl>
            <c:dLbl>
              <c:idx val="1"/>
              <c:layout>
                <c:manualLayout>
                  <c:x val="-9.0711521172688065E-3"/>
                  <c:y val="-1.1257023451294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BF-4422-8B80-02983E3DE726}"/>
                </c:ext>
              </c:extLst>
            </c:dLbl>
            <c:dLbl>
              <c:idx val="2"/>
              <c:layout>
                <c:manualLayout>
                  <c:x val="-1.5118586862114678E-2"/>
                  <c:y val="1.8763281621191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BF-4422-8B80-02983E3DE726}"/>
                </c:ext>
              </c:extLst>
            </c:dLbl>
            <c:dLbl>
              <c:idx val="3"/>
              <c:layout>
                <c:manualLayout>
                  <c:x val="1.2094869489691743E-2"/>
                  <c:y val="2.2515524279808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6BF-4422-8B80-02983E3DE726}"/>
                </c:ext>
              </c:extLst>
            </c:dLbl>
            <c:dLbl>
              <c:idx val="4"/>
              <c:layout>
                <c:manualLayout>
                  <c:x val="3.0237173724229358E-3"/>
                  <c:y val="3.7525676816051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6BF-4422-8B80-02983E3DE726}"/>
                </c:ext>
              </c:extLst>
            </c:dLbl>
            <c:dLbl>
              <c:idx val="5"/>
              <c:layout>
                <c:manualLayout>
                  <c:x val="-3.0237173724230464E-3"/>
                  <c:y val="3.7525676816051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-5941</c:v>
                </c:pt>
                <c:pt idx="1">
                  <c:v>-6098</c:v>
                </c:pt>
                <c:pt idx="2">
                  <c:v>-4960</c:v>
                </c:pt>
                <c:pt idx="3">
                  <c:v>-6034</c:v>
                </c:pt>
                <c:pt idx="4">
                  <c:v>-8828</c:v>
                </c:pt>
                <c:pt idx="5">
                  <c:v>-14397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74-4C67-89B3-B02EFD386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848480"/>
        <c:axId val="341848808"/>
      </c:barChart>
      <c:catAx>
        <c:axId val="3418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808"/>
        <c:crosses val="autoZero"/>
        <c:auto val="1"/>
        <c:lblAlgn val="ctr"/>
        <c:lblOffset val="100"/>
        <c:noMultiLvlLbl val="0"/>
      </c:catAx>
      <c:valAx>
        <c:axId val="341848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0.19947</cdr:x>
      <cdr:y>0.0059</cdr:y>
    </cdr:from>
    <cdr:to>
      <cdr:x>0.89274</cdr:x>
      <cdr:y>0.12257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4925734-A19C-4CB9-A091-E4AA03233F16}"/>
            </a:ext>
          </a:extLst>
        </cdr:cNvPr>
        <cdr:cNvSpPr txBox="1"/>
      </cdr:nvSpPr>
      <cdr:spPr>
        <a:xfrm xmlns:a="http://schemas.openxmlformats.org/drawingml/2006/main">
          <a:off x="1802510" y="35799"/>
          <a:ext cx="6264731" cy="7078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 rtl="0"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r>
            <a:rPr lang="en-GB" sz="2000" b="1" dirty="0">
              <a:solidFill>
                <a:schemeClr val="tx1"/>
              </a:solidFill>
            </a:rPr>
            <a:t>Evolution of EU Trade in Services with Indonesia</a:t>
          </a:r>
        </a:p>
        <a:p xmlns:a="http://schemas.openxmlformats.org/drawingml/2006/main">
          <a:pPr algn="ctr" rtl="0"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r>
            <a:rPr lang="en-GB" sz="2000" b="1" dirty="0">
              <a:solidFill>
                <a:schemeClr val="tx1"/>
              </a:solidFill>
            </a:rPr>
            <a:t>Mio € - 2013-2022</a:t>
          </a:r>
        </a:p>
      </cdr:txBody>
    </cdr:sp>
  </cdr:relSizeAnchor>
  <cdr:relSizeAnchor xmlns:cdr="http://schemas.openxmlformats.org/drawingml/2006/chartDrawing">
    <cdr:from>
      <cdr:x>0.14343</cdr:x>
      <cdr:y>0.15428</cdr:y>
    </cdr:from>
    <cdr:to>
      <cdr:x>0.67733</cdr:x>
      <cdr:y>0.25066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B7856057-64AA-4EF5-8C5A-D349867B0F71}"/>
            </a:ext>
          </a:extLst>
        </cdr:cNvPr>
        <cdr:cNvSpPr txBox="1"/>
      </cdr:nvSpPr>
      <cdr:spPr>
        <a:xfrm xmlns:a="http://schemas.openxmlformats.org/drawingml/2006/main">
          <a:off x="1296144" y="936104"/>
          <a:ext cx="4824536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en-GB" sz="1600" b="1" dirty="0">
              <a:solidFill>
                <a:srgbClr val="FF0000"/>
              </a:solidFill>
              <a:latin typeface="+mj-lt"/>
            </a:rPr>
            <a:t>EU services exports to Indonesia = +95.4% in 10 years</a:t>
          </a:r>
        </a:p>
        <a:p xmlns:a="http://schemas.openxmlformats.org/drawingml/2006/main">
          <a:r>
            <a:rPr lang="en-GB" sz="1600" b="1" dirty="0">
              <a:solidFill>
                <a:srgbClr val="FF0000"/>
              </a:solidFill>
              <a:latin typeface="+mj-lt"/>
            </a:rPr>
            <a:t>Indonesia services exports to EU = +20.6% in 10 years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866E1-8871-46EA-AB08-7E0E73670B32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9887F-13A7-4FA3-A53E-090E15F22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081E2-95A2-42ED-B5FC-86C77149703D}" type="datetimeFigureOut">
              <a:rPr lang="en-GB" smtClean="0"/>
              <a:pPr/>
              <a:t>07/03/2024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2B68-1CDF-42EC-8662-4B44ADE810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405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259834-CCC6-E79B-4F78-79A0D8C378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40B2CDF-23F2-57D2-F71F-E375798177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0187565-A06B-99D1-0FED-CF9A7FA4C6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62DF9-032A-95A2-1FE9-6010E38E02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851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181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715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158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008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597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C3E2C6-D8FE-2B48-BC27-ED3A9E2D26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2ED1A82-8C02-896D-0A60-550D459066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93B55B0-9625-2D3A-04D7-2865179C0B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A77EBF-8D40-280C-065D-193C2C37E9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358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68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964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4C00-FE5E-406C-83AC-433D558845A0}" type="datetimeFigureOut">
              <a:rPr lang="en-US"/>
              <a:pPr>
                <a:defRPr/>
              </a:pPr>
              <a:t>3/7/2024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5404" y="6492875"/>
            <a:ext cx="4285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92783-A0A9-4328-A6B3-C6BA3237CC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64360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78C9D-035C-42CC-A9A9-847D2DDF516D}" type="datetimeFigureOut">
              <a:rPr lang="es-ES" altLang="en-US"/>
              <a:pPr>
                <a:defRPr/>
              </a:pPr>
              <a:t>07/03/2024</a:t>
            </a:fld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8980-1736-4266-91C9-318FF9D39F5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8240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BC2-627A-426E-89C6-E7B2BA95E36A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5808-6BC3-413F-A891-25E28D5AD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30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D0F2-DBB2-4090-9C77-DF84859A8C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92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F PPT Backgroun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610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14678" y="214290"/>
            <a:ext cx="5715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rgbClr val="0066FF"/>
                </a:solidFill>
              </a:rPr>
              <a:t>«  The voice of the European Service Industries for International Trade Negotiations</a:t>
            </a:r>
            <a:r>
              <a:rPr lang="fr-FR" sz="1800" dirty="0">
                <a:solidFill>
                  <a:srgbClr val="0066FF"/>
                </a:solidFill>
              </a:rPr>
              <a:t> in Services</a:t>
            </a:r>
            <a:r>
              <a:rPr lang="en-GB" sz="1800" dirty="0"/>
              <a:t> </a:t>
            </a:r>
            <a:r>
              <a:rPr lang="fr-FR" sz="1800" dirty="0">
                <a:solidFill>
                  <a:srgbClr val="0066FF"/>
                </a:solidFill>
              </a:rPr>
              <a:t> »</a:t>
            </a:r>
            <a:endParaRPr lang="en-GB" sz="1800" dirty="0">
              <a:solidFill>
                <a:srgbClr val="0066FF"/>
              </a:solidFill>
            </a:endParaRPr>
          </a:p>
        </p:txBody>
      </p:sp>
      <p:pic>
        <p:nvPicPr>
          <p:cNvPr id="9" name="Picture 12" descr="K:\ESF Logo\ESF logo variations IM\ESF logo only transp.t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8" y="0"/>
            <a:ext cx="19097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404" y="6357958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554005-5CE4-451B-B2EF-6551A9D7F0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071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EA93ED-A6EC-4306-B4FB-3F6629D98A8C}" type="datetimeFigureOut">
              <a:rPr lang="en-US"/>
              <a:pPr>
                <a:defRPr/>
              </a:pPr>
              <a:t>3/7/2024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6" r:id="rId2"/>
    <p:sldLayoutId id="2147483677" r:id="rId3"/>
    <p:sldLayoutId id="2147483678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ts.oecd.org/Index.aspx?DataSetCode=TIVA_2018_C1" TargetMode="External"/><Relationship Id="rId5" Type="http://schemas.openxmlformats.org/officeDocument/2006/relationships/hyperlink" Target="https://www.wto.org/english/res_e/statis_e/wts2020_e/wts20_toc_e.htm" TargetMode="Externa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CAF1E9-1250-4D0C-8CE4-75AEA080335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" y="2996952"/>
            <a:ext cx="9144000" cy="386104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3423330"/>
            <a:ext cx="8715436" cy="1266757"/>
          </a:xfrm>
        </p:spPr>
        <p:txBody>
          <a:bodyPr/>
          <a:lstStyle/>
          <a:p>
            <a:pPr algn="ctr"/>
            <a:r>
              <a:rPr lang="en-GB" dirty="0"/>
              <a:t>“The importance of Trade in Services </a:t>
            </a:r>
          </a:p>
          <a:p>
            <a:pPr algn="ctr"/>
            <a:r>
              <a:rPr lang="en-GB" dirty="0"/>
              <a:t>in Trade between EU &amp; Indonesia”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March 2024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B84814B-55FA-4BAA-9683-C4B460A45C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744" y="1303162"/>
            <a:ext cx="1899208" cy="12667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A7EE24-66FC-43BC-9C73-90DF017E75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120" y="1303162"/>
            <a:ext cx="1900136" cy="126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9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77B117D-4EB8-4AC6-A953-A109D5D8B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6519030"/>
              </p:ext>
            </p:extLst>
          </p:nvPr>
        </p:nvGraphicFramePr>
        <p:xfrm>
          <a:off x="35496" y="764704"/>
          <a:ext cx="9036495" cy="606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CACE23-3826-4C6D-BD2A-F950061E90C9}"/>
              </a:ext>
            </a:extLst>
          </p:cNvPr>
          <p:cNvSpPr txBox="1"/>
          <p:nvPr/>
        </p:nvSpPr>
        <p:spPr>
          <a:xfrm>
            <a:off x="7061544" y="6368557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6303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119461569"/>
              </p:ext>
            </p:extLst>
          </p:nvPr>
        </p:nvGraphicFramePr>
        <p:xfrm>
          <a:off x="143508" y="1397000"/>
          <a:ext cx="8820980" cy="5399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27584" y="750669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EU27 Services Exports and Imports with Indonesia per sectors</a:t>
            </a:r>
            <a:br>
              <a:rPr lang="en-GB" altLang="en-US" b="1" u="sng" dirty="0"/>
            </a:br>
            <a:r>
              <a:rPr lang="en-GB" altLang="en-US" dirty="0"/>
              <a:t>(2021 - € Million)</a:t>
            </a:r>
            <a:endParaRPr lang="en-GB" alt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43508" y="6381328"/>
            <a:ext cx="87129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2021 – Note: Other business services comprise mainly: research and development, professional and management consulting services, technical, trade-related services.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578" y="1344054"/>
            <a:ext cx="446449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      Exports - Total 4 966 –         Imports - Total: 1 429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3208397" y="2803468"/>
            <a:ext cx="20633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40% of Indonesia Exports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2852520" y="2333061"/>
            <a:ext cx="6680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29%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3419872" y="3435906"/>
            <a:ext cx="6680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2.7%</a:t>
            </a: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7452320" y="3375045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30%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27586" y="1400752"/>
            <a:ext cx="199996" cy="165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675995" y="1379883"/>
            <a:ext cx="199996" cy="1997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5">
            <a:extLst>
              <a:ext uri="{FF2B5EF4-FFF2-40B4-BE49-F238E27FC236}">
                <a16:creationId xmlns:a16="http://schemas.microsoft.com/office/drawing/2014/main" id="{490E4FEC-C300-4BA6-B839-D4252C2F0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240" y="2008480"/>
            <a:ext cx="23484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34.4% of EU27 Exports</a:t>
            </a:r>
          </a:p>
        </p:txBody>
      </p:sp>
      <p:sp>
        <p:nvSpPr>
          <p:cNvPr id="19" name="TextBox 5">
            <a:extLst>
              <a:ext uri="{FF2B5EF4-FFF2-40B4-BE49-F238E27FC236}">
                <a16:creationId xmlns:a16="http://schemas.microsoft.com/office/drawing/2014/main" id="{5BF43022-0060-4F46-B3C7-DAE5D9FB4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2839477"/>
            <a:ext cx="8495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19.1%</a:t>
            </a:r>
          </a:p>
        </p:txBody>
      </p:sp>
      <p:sp>
        <p:nvSpPr>
          <p:cNvPr id="20" name="TextBox 5">
            <a:extLst>
              <a:ext uri="{FF2B5EF4-FFF2-40B4-BE49-F238E27FC236}">
                <a16:creationId xmlns:a16="http://schemas.microsoft.com/office/drawing/2014/main" id="{9CD99717-F6BC-483C-A617-E57E0FE50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0176" y="3483360"/>
            <a:ext cx="6680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6.9%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C63F034F-E3B4-4528-8400-57F2F26C9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971" y="3695397"/>
            <a:ext cx="9008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600" dirty="0">
                <a:solidFill>
                  <a:schemeClr val="accent2">
                    <a:lumMod val="75000"/>
                  </a:schemeClr>
                </a:solidFill>
              </a:rPr>
              <a:t>17.5%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D797237-A0E6-4110-8F34-A2EE3A4F8A80}"/>
              </a:ext>
            </a:extLst>
          </p:cNvPr>
          <p:cNvSpPr txBox="1"/>
          <p:nvPr/>
        </p:nvSpPr>
        <p:spPr>
          <a:xfrm>
            <a:off x="7061544" y="6595856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7556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035068-08AA-9C8B-459E-7CF97DB22B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7E54F71-6FD7-9E2A-0743-7BEC11021B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4233037"/>
              </p:ext>
            </p:extLst>
          </p:nvPr>
        </p:nvGraphicFramePr>
        <p:xfrm>
          <a:off x="143508" y="1397000"/>
          <a:ext cx="8820980" cy="5399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EB6EE958-DD74-66D6-4E9F-B3F5A634587C}"/>
              </a:ext>
            </a:extLst>
          </p:cNvPr>
          <p:cNvSpPr/>
          <p:nvPr/>
        </p:nvSpPr>
        <p:spPr>
          <a:xfrm>
            <a:off x="827584" y="750669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EU27 Services Exports and Imports with Indonesia per sectors</a:t>
            </a:r>
            <a:br>
              <a:rPr lang="en-GB" altLang="en-US" b="1" u="sng" dirty="0"/>
            </a:br>
            <a:r>
              <a:rPr lang="en-GB" altLang="en-US" dirty="0"/>
              <a:t>(2022 - € Million)</a:t>
            </a:r>
            <a:endParaRPr lang="en-GB" altLang="en-US" b="1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970BD5-7437-37EB-0DFD-FE01A2A2AA56}"/>
              </a:ext>
            </a:extLst>
          </p:cNvPr>
          <p:cNvSpPr txBox="1"/>
          <p:nvPr/>
        </p:nvSpPr>
        <p:spPr>
          <a:xfrm>
            <a:off x="143508" y="6381328"/>
            <a:ext cx="87129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2021 – Note: Other business services comprise mainly: research and development, professional and management consulting services, technical, trade-related services.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AAC6BE-D5B1-CFA5-EB40-7012DD4D48FC}"/>
              </a:ext>
            </a:extLst>
          </p:cNvPr>
          <p:cNvSpPr txBox="1"/>
          <p:nvPr/>
        </p:nvSpPr>
        <p:spPr>
          <a:xfrm>
            <a:off x="655578" y="1344054"/>
            <a:ext cx="446449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      Exports - Total 7 015 –         Imports - Total: 2 297</a:t>
            </a:r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id="{038CFD97-7DF0-56F3-1B26-A5E4C7426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865" y="2934913"/>
            <a:ext cx="27219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38.7% of Indonesia Exports</a:t>
            </a: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F8652ACA-4131-4873-19B6-42585C373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8917" y="1909145"/>
            <a:ext cx="8352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25.9%</a:t>
            </a:r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F753A52F-9E18-BCA2-4A6B-602AE0BE7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8397" y="3476131"/>
            <a:ext cx="6680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4.3%</a:t>
            </a:r>
          </a:p>
        </p:txBody>
      </p:sp>
      <p:sp>
        <p:nvSpPr>
          <p:cNvPr id="17" name="TextBox 5">
            <a:extLst>
              <a:ext uri="{FF2B5EF4-FFF2-40B4-BE49-F238E27FC236}">
                <a16:creationId xmlns:a16="http://schemas.microsoft.com/office/drawing/2014/main" id="{9E676E62-4CD3-40AD-23ED-CCCE9FC4B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9578" y="3384234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18%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ED882CC-121A-0845-EEFC-BC33C4952764}"/>
              </a:ext>
            </a:extLst>
          </p:cNvPr>
          <p:cNvSpPr/>
          <p:nvPr/>
        </p:nvSpPr>
        <p:spPr>
          <a:xfrm>
            <a:off x="727586" y="1400752"/>
            <a:ext cx="199996" cy="165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ACEBBC7-F0F8-DEEC-A56D-20CA52A77436}"/>
              </a:ext>
            </a:extLst>
          </p:cNvPr>
          <p:cNvSpPr/>
          <p:nvPr/>
        </p:nvSpPr>
        <p:spPr>
          <a:xfrm>
            <a:off x="2675995" y="1379883"/>
            <a:ext cx="199996" cy="1997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5">
            <a:extLst>
              <a:ext uri="{FF2B5EF4-FFF2-40B4-BE49-F238E27FC236}">
                <a16:creationId xmlns:a16="http://schemas.microsoft.com/office/drawing/2014/main" id="{C798036F-898F-9FCB-6CE9-A102B3145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1375" y="1673651"/>
            <a:ext cx="23484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28.7% of EU27 Exports</a:t>
            </a:r>
          </a:p>
        </p:txBody>
      </p:sp>
      <p:sp>
        <p:nvSpPr>
          <p:cNvPr id="19" name="TextBox 5">
            <a:extLst>
              <a:ext uri="{FF2B5EF4-FFF2-40B4-BE49-F238E27FC236}">
                <a16:creationId xmlns:a16="http://schemas.microsoft.com/office/drawing/2014/main" id="{830F99C6-893D-A5CD-A5AE-947EBB5BE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4361" y="2352144"/>
            <a:ext cx="8495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19.6%</a:t>
            </a:r>
          </a:p>
        </p:txBody>
      </p:sp>
      <p:sp>
        <p:nvSpPr>
          <p:cNvPr id="20" name="TextBox 5">
            <a:extLst>
              <a:ext uri="{FF2B5EF4-FFF2-40B4-BE49-F238E27FC236}">
                <a16:creationId xmlns:a16="http://schemas.microsoft.com/office/drawing/2014/main" id="{F178F9CD-944B-5CC9-5ADE-2871765B3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7984" y="2738180"/>
            <a:ext cx="8495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15.6%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2C51C98F-2695-DD70-260F-9E88386F3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9012" y="3162790"/>
            <a:ext cx="9008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600" dirty="0">
                <a:solidFill>
                  <a:schemeClr val="accent2">
                    <a:lumMod val="75000"/>
                  </a:schemeClr>
                </a:solidFill>
              </a:rPr>
              <a:t>34.4%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75849B-1670-F0F2-AF84-6FB8EA403681}"/>
              </a:ext>
            </a:extLst>
          </p:cNvPr>
          <p:cNvSpPr txBox="1"/>
          <p:nvPr/>
        </p:nvSpPr>
        <p:spPr>
          <a:xfrm>
            <a:off x="7061544" y="6595856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9527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BB6863F-3F34-4DAB-9AF5-C5E7CCFB45DD}"/>
              </a:ext>
            </a:extLst>
          </p:cNvPr>
          <p:cNvSpPr txBox="1"/>
          <p:nvPr/>
        </p:nvSpPr>
        <p:spPr>
          <a:xfrm>
            <a:off x="1043608" y="812225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+mj-lt"/>
              </a:rPr>
              <a:t>EU 27 FDI with Indonesia – Million €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B27EC8-15A9-4406-AEBD-5014E5373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9332916"/>
              </p:ext>
            </p:extLst>
          </p:nvPr>
        </p:nvGraphicFramePr>
        <p:xfrm>
          <a:off x="179512" y="126876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9AC344-9FF0-4B7C-B8A3-AD41FF38432C}"/>
              </a:ext>
            </a:extLst>
          </p:cNvPr>
          <p:cNvSpPr txBox="1"/>
          <p:nvPr/>
        </p:nvSpPr>
        <p:spPr>
          <a:xfrm>
            <a:off x="6804248" y="63093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Source: Eurostat [bop_fdi6_pos]</a:t>
            </a:r>
            <a:endParaRPr lang="en-GB" sz="1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105E7D-A5C2-2D84-827C-DFB5B54896C3}"/>
              </a:ext>
            </a:extLst>
          </p:cNvPr>
          <p:cNvSpPr txBox="1"/>
          <p:nvPr/>
        </p:nvSpPr>
        <p:spPr>
          <a:xfrm>
            <a:off x="6156176" y="1397000"/>
            <a:ext cx="216024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+mj-lt"/>
              </a:rPr>
              <a:t>EU Outward = -33% since 2016 ! ?</a:t>
            </a:r>
          </a:p>
        </p:txBody>
      </p:sp>
    </p:spTree>
    <p:extLst>
      <p:ext uri="{BB962C8B-B14F-4D97-AF65-F5344CB8AC3E}">
        <p14:creationId xmlns:p14="http://schemas.microsoft.com/office/powerpoint/2010/main" val="216317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E7F41B0-6FFB-449B-B976-CE44E0E9D642}"/>
              </a:ext>
            </a:extLst>
          </p:cNvPr>
          <p:cNvSpPr txBox="1"/>
          <p:nvPr/>
        </p:nvSpPr>
        <p:spPr>
          <a:xfrm>
            <a:off x="932873" y="836712"/>
            <a:ext cx="7278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The share of Trade in Services in the EU GDP is higher than in other high income countries!   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	</a:t>
            </a:r>
            <a:r>
              <a:rPr lang="en-GB" dirty="0">
                <a:solidFill>
                  <a:srgbClr val="FF0000"/>
                </a:solidFill>
              </a:rPr>
              <a:t>30% (5 % in Indonesia)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E86A424-8B02-4459-BE24-B6DC9484B7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1360499"/>
              </p:ext>
            </p:extLst>
          </p:nvPr>
        </p:nvGraphicFramePr>
        <p:xfrm>
          <a:off x="179512" y="1483043"/>
          <a:ext cx="8856984" cy="5186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342A1D6-8F57-4276-846F-AE4501CF3D4E}"/>
              </a:ext>
            </a:extLst>
          </p:cNvPr>
          <p:cNvSpPr txBox="1"/>
          <p:nvPr/>
        </p:nvSpPr>
        <p:spPr>
          <a:xfrm>
            <a:off x="3419872" y="6597352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Source: https://data.worldbank.org/indicator/BG.GSR.NFSV.GD.ZS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342C9D85-FC7E-7226-1095-0796618E97F8}"/>
              </a:ext>
            </a:extLst>
          </p:cNvPr>
          <p:cNvSpPr/>
          <p:nvPr/>
        </p:nvSpPr>
        <p:spPr>
          <a:xfrm>
            <a:off x="901162" y="5463563"/>
            <a:ext cx="5038990" cy="534875"/>
          </a:xfrm>
          <a:prstGeom prst="wedgeRectCallout">
            <a:avLst>
              <a:gd name="adj1" fmla="val 55198"/>
              <a:gd name="adj2" fmla="val -52786"/>
            </a:avLst>
          </a:prstGeom>
          <a:solidFill>
            <a:schemeClr val="bg1"/>
          </a:solidFill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The share of Trade in Services in Indonesia GDP is </a:t>
            </a:r>
            <a:r>
              <a:rPr lang="en-US" sz="1400" dirty="0">
                <a:solidFill>
                  <a:srgbClr val="FF0000"/>
                </a:solidFill>
              </a:rPr>
              <a:t>88</a:t>
            </a:r>
            <a:r>
              <a:rPr lang="en-US" sz="1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% lower than </a:t>
            </a:r>
            <a:r>
              <a:rPr lang="en-US" sz="1400" dirty="0">
                <a:solidFill>
                  <a:srgbClr val="FF0000"/>
                </a:solidFill>
              </a:rPr>
              <a:t> Middle I</a:t>
            </a:r>
            <a:r>
              <a:rPr lang="en-US" sz="1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ncome countries average, and 600% lower than in the EU!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03FC99-E124-458C-B2C9-8880FA912F0D}"/>
              </a:ext>
            </a:extLst>
          </p:cNvPr>
          <p:cNvSpPr txBox="1"/>
          <p:nvPr/>
        </p:nvSpPr>
        <p:spPr>
          <a:xfrm>
            <a:off x="8604448" y="530967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40249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F5A9DDA-4ABB-4E75-9382-55B25AF685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6614091"/>
              </p:ext>
            </p:extLst>
          </p:nvPr>
        </p:nvGraphicFramePr>
        <p:xfrm>
          <a:off x="0" y="6686"/>
          <a:ext cx="9144000" cy="685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Box 25">
            <a:extLst>
              <a:ext uri="{FF2B5EF4-FFF2-40B4-BE49-F238E27FC236}">
                <a16:creationId xmlns:a16="http://schemas.microsoft.com/office/drawing/2014/main" id="{1DAF6B2F-0DF1-4EB2-A9D4-4B94A3CF3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81328"/>
            <a:ext cx="918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BE" sz="1400" dirty="0"/>
              <a:t>Total World Export of services 2022 (</a:t>
            </a:r>
            <a:r>
              <a:rPr lang="fr-BE" sz="1400" dirty="0" err="1"/>
              <a:t>excl</a:t>
            </a:r>
            <a:r>
              <a:rPr lang="fr-BE" sz="1400" dirty="0"/>
              <a:t>. Intra EU) = 5833 Bio US$ - 	Source: WTO Trade </a:t>
            </a:r>
            <a:r>
              <a:rPr lang="en-GB" sz="1400" dirty="0"/>
              <a:t>Statistical</a:t>
            </a:r>
            <a:r>
              <a:rPr lang="fr-BE" sz="1400" dirty="0"/>
              <a:t> </a:t>
            </a:r>
            <a:r>
              <a:rPr lang="en-GB" sz="1400" dirty="0"/>
              <a:t>Review</a:t>
            </a:r>
            <a:r>
              <a:rPr lang="fr-BE" sz="1400" dirty="0"/>
              <a:t> &amp; Global </a:t>
            </a:r>
            <a:r>
              <a:rPr lang="fr-BE" sz="1400" dirty="0" err="1"/>
              <a:t>trade</a:t>
            </a:r>
            <a:r>
              <a:rPr lang="fr-BE" sz="1400" dirty="0"/>
              <a:t> </a:t>
            </a:r>
            <a:r>
              <a:rPr lang="fr-BE" sz="1400" dirty="0" err="1"/>
              <a:t>outlook</a:t>
            </a:r>
            <a:r>
              <a:rPr lang="fr-BE" sz="1400" dirty="0"/>
              <a:t> 2022 – Bio US$ </a:t>
            </a:r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585374-B6DE-4B85-AF2E-091FF6EEDCD2}"/>
              </a:ext>
            </a:extLst>
          </p:cNvPr>
          <p:cNvSpPr txBox="1"/>
          <p:nvPr/>
        </p:nvSpPr>
        <p:spPr>
          <a:xfrm>
            <a:off x="2510175" y="6687"/>
            <a:ext cx="5209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TOP 20 WORLD EXPORTERS OF TRADE IN SERVICES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A2D03E-7200-4E1B-B986-89D5D1ABDBB1}"/>
              </a:ext>
            </a:extLst>
          </p:cNvPr>
          <p:cNvCxnSpPr>
            <a:cxnSpLocks/>
          </p:cNvCxnSpPr>
          <p:nvPr/>
        </p:nvCxnSpPr>
        <p:spPr>
          <a:xfrm flipH="1">
            <a:off x="1115616" y="94478"/>
            <a:ext cx="92363" cy="6844628"/>
          </a:xfrm>
          <a:prstGeom prst="line">
            <a:avLst/>
          </a:prstGeom>
          <a:ln w="19050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AB2A2E00-5332-40D6-BCB3-A5E9CBA80946}"/>
              </a:ext>
            </a:extLst>
          </p:cNvPr>
          <p:cNvSpPr/>
          <p:nvPr/>
        </p:nvSpPr>
        <p:spPr>
          <a:xfrm>
            <a:off x="2510175" y="1645256"/>
            <a:ext cx="3024336" cy="675462"/>
          </a:xfrm>
          <a:prstGeom prst="wedgeRectCallout">
            <a:avLst>
              <a:gd name="adj1" fmla="val -73488"/>
              <a:gd name="adj2" fmla="val 162645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EU is the first largest global exporter of services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642498-E642-D7F6-97B2-B4A64E435B69}"/>
              </a:ext>
            </a:extLst>
          </p:cNvPr>
          <p:cNvCxnSpPr>
            <a:cxnSpLocks/>
          </p:cNvCxnSpPr>
          <p:nvPr/>
        </p:nvCxnSpPr>
        <p:spPr>
          <a:xfrm>
            <a:off x="8388424" y="2924944"/>
            <a:ext cx="0" cy="3735148"/>
          </a:xfrm>
          <a:prstGeom prst="line">
            <a:avLst/>
          </a:prstGeom>
          <a:ln w="15875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42DEC64-79AE-F50F-6AB2-8C4DA0B01229}"/>
              </a:ext>
            </a:extLst>
          </p:cNvPr>
          <p:cNvSpPr/>
          <p:nvPr/>
        </p:nvSpPr>
        <p:spPr>
          <a:xfrm>
            <a:off x="5342534" y="3005180"/>
            <a:ext cx="2090794" cy="523220"/>
          </a:xfrm>
          <a:prstGeom prst="wedgeRectCallout">
            <a:avLst>
              <a:gd name="adj1" fmla="val 122946"/>
              <a:gd name="adj2" fmla="val 250262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Indonesia= 27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966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9000">
        <p:split orient="vert"/>
      </p:transition>
    </mc:Choice>
    <mc:Fallback xmlns="">
      <p:transition spd="slow" advClick="0" advTm="9000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C435B02-2AE9-43C5-8D9C-D42610B0A1B5}"/>
              </a:ext>
            </a:extLst>
          </p:cNvPr>
          <p:cNvSpPr txBox="1"/>
          <p:nvPr/>
        </p:nvSpPr>
        <p:spPr>
          <a:xfrm>
            <a:off x="7061544" y="6487452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0B3BC4-E625-4754-8F38-4194B70F2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6061" y="873098"/>
            <a:ext cx="6326909" cy="36593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1600" b="1" cap="all" dirty="0">
                <a:latin typeface="Calibri Light" panose="020F0302020204030204" pitchFamily="34" charset="0"/>
              </a:rPr>
              <a:t>Top 25 EU Trading partners in Services -  (Extra-EU27) – 2022 - €Bio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28BE5D6B-CD86-A9E7-CD4F-E6F892325992}"/>
              </a:ext>
            </a:extLst>
          </p:cNvPr>
          <p:cNvGraphicFramePr/>
          <p:nvPr/>
        </p:nvGraphicFramePr>
        <p:xfrm>
          <a:off x="101545" y="1239035"/>
          <a:ext cx="2598247" cy="5546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148641" y="1727753"/>
            <a:ext cx="86409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444.1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422464" y="3570454"/>
            <a:ext cx="100811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218.2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841021" y="4347204"/>
            <a:ext cx="79208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108.3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2237065" y="463998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57.6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894F8C56-F79B-C647-DA40-24F00CB6327E}"/>
              </a:ext>
            </a:extLst>
          </p:cNvPr>
          <p:cNvSpPr txBox="1"/>
          <p:nvPr/>
        </p:nvSpPr>
        <p:spPr>
          <a:xfrm>
            <a:off x="716593" y="1095019"/>
            <a:ext cx="86409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684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625089B2-823F-74C6-735C-C91A060193C4}"/>
              </a:ext>
            </a:extLst>
          </p:cNvPr>
          <p:cNvSpPr txBox="1"/>
          <p:nvPr/>
        </p:nvSpPr>
        <p:spPr>
          <a:xfrm>
            <a:off x="7553013" y="192026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28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7EDDDC27-D74B-9994-D811-785A112BBDAC}"/>
              </a:ext>
            </a:extLst>
          </p:cNvPr>
          <p:cNvGraphicFramePr/>
          <p:nvPr/>
        </p:nvGraphicFramePr>
        <p:xfrm>
          <a:off x="2712376" y="1441127"/>
          <a:ext cx="6326909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3225621" y="1335671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52.4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B9DA67AD-4D53-C47B-B56F-0A15831BFA9D}"/>
              </a:ext>
            </a:extLst>
          </p:cNvPr>
          <p:cNvSpPr txBox="1"/>
          <p:nvPr/>
        </p:nvSpPr>
        <p:spPr>
          <a:xfrm>
            <a:off x="3504465" y="171260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47.6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936C770B-F0A2-FBC2-F3E0-4B3DBA33A167}"/>
              </a:ext>
            </a:extLst>
          </p:cNvPr>
          <p:cNvSpPr txBox="1"/>
          <p:nvPr/>
        </p:nvSpPr>
        <p:spPr>
          <a:xfrm>
            <a:off x="3801394" y="2094296"/>
            <a:ext cx="648072" cy="39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41.4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0E1BC823-C31F-FA8F-D4B1-411A084EAA3B}"/>
              </a:ext>
            </a:extLst>
          </p:cNvPr>
          <p:cNvSpPr txBox="1"/>
          <p:nvPr/>
        </p:nvSpPr>
        <p:spPr>
          <a:xfrm>
            <a:off x="4108543" y="229057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40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20849C67-8EC6-C24E-3E88-868E3B2A6D8B}"/>
              </a:ext>
            </a:extLst>
          </p:cNvPr>
          <p:cNvSpPr txBox="1"/>
          <p:nvPr/>
        </p:nvSpPr>
        <p:spPr>
          <a:xfrm>
            <a:off x="5790694" y="3476641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24.2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88C62E18-3CFD-915A-9BB8-BF4D32B67D1E}"/>
              </a:ext>
            </a:extLst>
          </p:cNvPr>
          <p:cNvSpPr txBox="1"/>
          <p:nvPr/>
        </p:nvSpPr>
        <p:spPr>
          <a:xfrm>
            <a:off x="6048164" y="371447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21.3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EBA9D33B-B9EE-4003-DBC2-7AC85497398C}"/>
              </a:ext>
            </a:extLst>
          </p:cNvPr>
          <p:cNvSpPr txBox="1"/>
          <p:nvPr/>
        </p:nvSpPr>
        <p:spPr>
          <a:xfrm>
            <a:off x="6565891" y="407707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16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.7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E25110FB-8823-03DE-FA5E-B2095B78593B}"/>
              </a:ext>
            </a:extLst>
          </p:cNvPr>
          <p:cNvSpPr txBox="1"/>
          <p:nvPr/>
        </p:nvSpPr>
        <p:spPr>
          <a:xfrm>
            <a:off x="4360494" y="2545947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35.9</a:t>
            </a:r>
          </a:p>
        </p:txBody>
      </p:sp>
      <p:sp>
        <p:nvSpPr>
          <p:cNvPr id="29" name="TextBox 1">
            <a:extLst>
              <a:ext uri="{FF2B5EF4-FFF2-40B4-BE49-F238E27FC236}">
                <a16:creationId xmlns:a16="http://schemas.microsoft.com/office/drawing/2014/main" id="{1CDD9926-E807-997D-A2D3-BC7891AA4FBA}"/>
              </a:ext>
            </a:extLst>
          </p:cNvPr>
          <p:cNvSpPr txBox="1"/>
          <p:nvPr/>
        </p:nvSpPr>
        <p:spPr>
          <a:xfrm>
            <a:off x="4615060" y="300136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28.6</a:t>
            </a:r>
          </a:p>
        </p:txBody>
      </p:sp>
      <p:sp>
        <p:nvSpPr>
          <p:cNvPr id="30" name="TextBox 1">
            <a:extLst>
              <a:ext uri="{FF2B5EF4-FFF2-40B4-BE49-F238E27FC236}">
                <a16:creationId xmlns:a16="http://schemas.microsoft.com/office/drawing/2014/main" id="{DED66883-31F7-BCCD-1972-73B2A5AA8D34}"/>
              </a:ext>
            </a:extLst>
          </p:cNvPr>
          <p:cNvSpPr txBox="1"/>
          <p:nvPr/>
        </p:nvSpPr>
        <p:spPr>
          <a:xfrm>
            <a:off x="4860032" y="3246424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26.5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TextBox 1">
            <a:extLst>
              <a:ext uri="{FF2B5EF4-FFF2-40B4-BE49-F238E27FC236}">
                <a16:creationId xmlns:a16="http://schemas.microsoft.com/office/drawing/2014/main" id="{358FF0F0-95F0-75CC-BB79-B9E8D58618B0}"/>
              </a:ext>
            </a:extLst>
          </p:cNvPr>
          <p:cNvSpPr txBox="1"/>
          <p:nvPr/>
        </p:nvSpPr>
        <p:spPr>
          <a:xfrm>
            <a:off x="5182730" y="299695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26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2" name="TextBox 1">
            <a:extLst>
              <a:ext uri="{FF2B5EF4-FFF2-40B4-BE49-F238E27FC236}">
                <a16:creationId xmlns:a16="http://schemas.microsoft.com/office/drawing/2014/main" id="{3C64CB7D-0DB8-8045-A466-21D1482A5658}"/>
              </a:ext>
            </a:extLst>
          </p:cNvPr>
          <p:cNvSpPr txBox="1"/>
          <p:nvPr/>
        </p:nvSpPr>
        <p:spPr>
          <a:xfrm>
            <a:off x="5439393" y="327492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25.8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3" name="TextBox 1">
            <a:extLst>
              <a:ext uri="{FF2B5EF4-FFF2-40B4-BE49-F238E27FC236}">
                <a16:creationId xmlns:a16="http://schemas.microsoft.com/office/drawing/2014/main" id="{16A37EE7-7B57-4A8A-C862-E7B505981DD3}"/>
              </a:ext>
            </a:extLst>
          </p:cNvPr>
          <p:cNvSpPr txBox="1"/>
          <p:nvPr/>
        </p:nvSpPr>
        <p:spPr>
          <a:xfrm>
            <a:off x="6252909" y="395229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16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.7</a:t>
            </a:r>
          </a:p>
        </p:txBody>
      </p:sp>
      <p:sp>
        <p:nvSpPr>
          <p:cNvPr id="34" name="TextBox 1">
            <a:extLst>
              <a:ext uri="{FF2B5EF4-FFF2-40B4-BE49-F238E27FC236}">
                <a16:creationId xmlns:a16="http://schemas.microsoft.com/office/drawing/2014/main" id="{08E74C93-3F9C-E708-2E83-BE8217AFA1A4}"/>
              </a:ext>
            </a:extLst>
          </p:cNvPr>
          <p:cNvSpPr txBox="1"/>
          <p:nvPr/>
        </p:nvSpPr>
        <p:spPr>
          <a:xfrm>
            <a:off x="6863672" y="429309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13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.3</a:t>
            </a:r>
          </a:p>
        </p:txBody>
      </p:sp>
      <p:sp>
        <p:nvSpPr>
          <p:cNvPr id="35" name="TextBox 1">
            <a:extLst>
              <a:ext uri="{FF2B5EF4-FFF2-40B4-BE49-F238E27FC236}">
                <a16:creationId xmlns:a16="http://schemas.microsoft.com/office/drawing/2014/main" id="{15FBFC4E-DF1E-BE8F-9CD2-6D6D46359426}"/>
              </a:ext>
            </a:extLst>
          </p:cNvPr>
          <p:cNvSpPr txBox="1"/>
          <p:nvPr/>
        </p:nvSpPr>
        <p:spPr>
          <a:xfrm>
            <a:off x="7236296" y="450912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10.8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TextBox 1">
            <a:extLst>
              <a:ext uri="{FF2B5EF4-FFF2-40B4-BE49-F238E27FC236}">
                <a16:creationId xmlns:a16="http://schemas.microsoft.com/office/drawing/2014/main" id="{B9BEACDE-B1D5-D990-91D0-28D45695E766}"/>
              </a:ext>
            </a:extLst>
          </p:cNvPr>
          <p:cNvSpPr txBox="1"/>
          <p:nvPr/>
        </p:nvSpPr>
        <p:spPr>
          <a:xfrm>
            <a:off x="7476183" y="394704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9.4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id="{C7565600-2C80-431B-A241-F7E75D5BAA93}"/>
              </a:ext>
            </a:extLst>
          </p:cNvPr>
          <p:cNvSpPr txBox="1"/>
          <p:nvPr/>
        </p:nvSpPr>
        <p:spPr>
          <a:xfrm>
            <a:off x="7800161" y="458112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8.1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  <a:p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TextBox 1">
            <a:extLst>
              <a:ext uri="{FF2B5EF4-FFF2-40B4-BE49-F238E27FC236}">
                <a16:creationId xmlns:a16="http://schemas.microsoft.com/office/drawing/2014/main" id="{2DD56BC6-ACB5-32E4-468F-036EF2B521B5}"/>
              </a:ext>
            </a:extLst>
          </p:cNvPr>
          <p:cNvSpPr txBox="1"/>
          <p:nvPr/>
        </p:nvSpPr>
        <p:spPr>
          <a:xfrm>
            <a:off x="8335596" y="478122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7.6</a:t>
            </a:r>
          </a:p>
        </p:txBody>
      </p:sp>
      <p:sp>
        <p:nvSpPr>
          <p:cNvPr id="42" name="TextBox 1">
            <a:extLst>
              <a:ext uri="{FF2B5EF4-FFF2-40B4-BE49-F238E27FC236}">
                <a16:creationId xmlns:a16="http://schemas.microsoft.com/office/drawing/2014/main" id="{A131B429-EDF2-C75D-053B-89E8EA1EA4F5}"/>
              </a:ext>
            </a:extLst>
          </p:cNvPr>
          <p:cNvSpPr txBox="1"/>
          <p:nvPr/>
        </p:nvSpPr>
        <p:spPr>
          <a:xfrm>
            <a:off x="8089509" y="3839034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7.6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4F7C3D9-D6EE-96D6-84A6-450887FF41A6}"/>
              </a:ext>
            </a:extLst>
          </p:cNvPr>
          <p:cNvCxnSpPr>
            <a:cxnSpLocks/>
          </p:cNvCxnSpPr>
          <p:nvPr/>
        </p:nvCxnSpPr>
        <p:spPr>
          <a:xfrm>
            <a:off x="8831928" y="4361832"/>
            <a:ext cx="0" cy="707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145B2C0-C188-29B7-8D28-074FC4F67A0E}"/>
              </a:ext>
            </a:extLst>
          </p:cNvPr>
          <p:cNvCxnSpPr>
            <a:cxnSpLocks/>
          </p:cNvCxnSpPr>
          <p:nvPr/>
        </p:nvCxnSpPr>
        <p:spPr>
          <a:xfrm flipH="1">
            <a:off x="8291691" y="4217816"/>
            <a:ext cx="27506" cy="710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1">
            <a:extLst>
              <a:ext uri="{FF2B5EF4-FFF2-40B4-BE49-F238E27FC236}">
                <a16:creationId xmlns:a16="http://schemas.microsoft.com/office/drawing/2014/main" id="{C21753DF-84FC-FE99-D059-736A5BD55280}"/>
              </a:ext>
            </a:extLst>
          </p:cNvPr>
          <p:cNvSpPr txBox="1"/>
          <p:nvPr/>
        </p:nvSpPr>
        <p:spPr>
          <a:xfrm>
            <a:off x="8595656" y="402842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6.4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26C867E-CEFA-88C2-2E9E-F93C010BADC9}"/>
              </a:ext>
            </a:extLst>
          </p:cNvPr>
          <p:cNvSpPr txBox="1"/>
          <p:nvPr/>
        </p:nvSpPr>
        <p:spPr>
          <a:xfrm>
            <a:off x="5884288" y="1441126"/>
            <a:ext cx="2936184" cy="830997"/>
          </a:xfrm>
          <a:prstGeom prst="rect">
            <a:avLst/>
          </a:prstGeom>
          <a:solidFill>
            <a:schemeClr val="bg1"/>
          </a:solidFill>
          <a:ln w="158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cap="all" dirty="0" err="1">
                <a:solidFill>
                  <a:srgbClr val="7030A0"/>
                </a:solidFill>
                <a:latin typeface="+mj-lt"/>
              </a:rPr>
              <a:t>indonesia</a:t>
            </a:r>
            <a:r>
              <a:rPr lang="en-GB" sz="2400" cap="all" dirty="0">
                <a:solidFill>
                  <a:srgbClr val="7030A0"/>
                </a:solidFill>
                <a:latin typeface="+mj-lt"/>
              </a:rPr>
              <a:t> is 25</a:t>
            </a:r>
            <a:r>
              <a:rPr lang="en-GB" sz="2400" cap="all" baseline="30000" dirty="0">
                <a:solidFill>
                  <a:srgbClr val="7030A0"/>
                </a:solidFill>
                <a:latin typeface="+mj-lt"/>
              </a:rPr>
              <a:t>th</a:t>
            </a:r>
            <a:r>
              <a:rPr lang="en-GB" sz="2400" cap="all" dirty="0">
                <a:solidFill>
                  <a:srgbClr val="7030A0"/>
                </a:solidFill>
                <a:latin typeface="+mj-lt"/>
              </a:rPr>
              <a:t> EU Trading Partner</a:t>
            </a:r>
            <a:endParaRPr lang="en-GB" dirty="0">
              <a:solidFill>
                <a:srgbClr val="7030A0"/>
              </a:solidFill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ABD35A9-FC2C-05B2-286A-82BFAF93F9B1}"/>
              </a:ext>
            </a:extLst>
          </p:cNvPr>
          <p:cNvCxnSpPr>
            <a:cxnSpLocks/>
          </p:cNvCxnSpPr>
          <p:nvPr/>
        </p:nvCxnSpPr>
        <p:spPr>
          <a:xfrm>
            <a:off x="7740352" y="4217816"/>
            <a:ext cx="0" cy="707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3DA7254-C14F-E151-4384-636B75E4FC22}"/>
              </a:ext>
            </a:extLst>
          </p:cNvPr>
          <p:cNvCxnSpPr>
            <a:cxnSpLocks/>
          </p:cNvCxnSpPr>
          <p:nvPr/>
        </p:nvCxnSpPr>
        <p:spPr>
          <a:xfrm>
            <a:off x="8820472" y="2290579"/>
            <a:ext cx="11456" cy="1656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10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9000">
        <p14:reveal/>
      </p:transition>
    </mc:Choice>
    <mc:Fallback xmlns="">
      <p:transition spd="slow" advClick="0" advTm="9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08720"/>
            <a:ext cx="91085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EU27 (Extra EU)</a:t>
            </a:r>
            <a:br>
              <a:rPr lang="en-GB" altLang="en-US" b="1" dirty="0"/>
            </a:br>
            <a:r>
              <a:rPr lang="en-GB" altLang="en-US" b="1" dirty="0"/>
              <a:t>Comparison between Balance of Payment (</a:t>
            </a:r>
            <a:r>
              <a:rPr lang="en-GB" altLang="en-US" b="1" dirty="0" err="1"/>
              <a:t>BoP</a:t>
            </a:r>
            <a:r>
              <a:rPr lang="en-GB" altLang="en-US" b="1" dirty="0"/>
              <a:t>) &amp; Trade in Value Added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/>
        </p:nvGraphicFramePr>
        <p:xfrm>
          <a:off x="245283" y="1514168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/>
        </p:nvGraphicFramePr>
        <p:xfrm>
          <a:off x="4725316" y="1514168"/>
          <a:ext cx="4418683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6" y="6237312"/>
            <a:ext cx="3183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Extra EU27= 3872 $Bio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5400600" y="6597352"/>
            <a:ext cx="370790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</a:t>
            </a:r>
            <a:r>
              <a:rPr lang="en-GB" sz="1100" dirty="0">
                <a:latin typeface="Calibri Light" panose="020F0302020204030204" pitchFamily="34" charset="0"/>
                <a:hlinkClick r:id="rId5"/>
              </a:rPr>
              <a:t>WTO WTS2020 </a:t>
            </a:r>
            <a:r>
              <a:rPr lang="en-GB" sz="1100" dirty="0">
                <a:latin typeface="Calibri Light" panose="020F0302020204030204" pitchFamily="34" charset="0"/>
              </a:rPr>
              <a:t>&amp; </a:t>
            </a:r>
            <a:r>
              <a:rPr lang="en-GB" sz="1100" dirty="0">
                <a:latin typeface="Calibri Light" panose="020F0302020204030204" pitchFamily="34" charset="0"/>
                <a:hlinkClick r:id="rId6"/>
              </a:rPr>
              <a:t>OECD/WTO </a:t>
            </a:r>
            <a:r>
              <a:rPr lang="en-GB" sz="1100" dirty="0" err="1">
                <a:latin typeface="Calibri Light" panose="020F0302020204030204" pitchFamily="34" charset="0"/>
                <a:hlinkClick r:id="rId6"/>
              </a:rPr>
              <a:t>TiVA</a:t>
            </a:r>
            <a:endParaRPr lang="en-GB" sz="11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33.6%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66.4%</a:t>
            </a:r>
          </a:p>
        </p:txBody>
      </p:sp>
    </p:spTree>
    <p:extLst>
      <p:ext uri="{BB962C8B-B14F-4D97-AF65-F5344CB8AC3E}">
        <p14:creationId xmlns:p14="http://schemas.microsoft.com/office/powerpoint/2010/main" val="380346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587" y="885771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in Indonesia</a:t>
            </a:r>
            <a:br>
              <a:rPr lang="en-GB" altLang="en-US" b="1" dirty="0"/>
            </a:br>
            <a:r>
              <a:rPr lang="en-GB" altLang="en-US" b="1" dirty="0"/>
              <a:t>Comparison between BoP &amp;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2933084"/>
              </p:ext>
            </p:extLst>
          </p:nvPr>
        </p:nvGraphicFramePr>
        <p:xfrm>
          <a:off x="201496" y="1531700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9397362"/>
              </p:ext>
            </p:extLst>
          </p:nvPr>
        </p:nvGraphicFramePr>
        <p:xfrm>
          <a:off x="4725317" y="1514168"/>
          <a:ext cx="4328026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6" y="6237312"/>
            <a:ext cx="3353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Indonesia= 315 $Bio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7096052" y="6669360"/>
            <a:ext cx="30205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alibri Light" panose="020F0302020204030204" pitchFamily="34" charset="0"/>
              </a:rPr>
              <a:t>Source: WTO WTS2018 &amp; </a:t>
            </a:r>
            <a:r>
              <a:rPr lang="en-GB" sz="1000" dirty="0" err="1">
                <a:latin typeface="Calibri Light" panose="020F0302020204030204" pitchFamily="34" charset="0"/>
              </a:rPr>
              <a:t>TiVA</a:t>
            </a:r>
            <a:endParaRPr lang="en-GB" sz="10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7.3%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92.7%</a:t>
            </a:r>
          </a:p>
        </p:txBody>
      </p:sp>
    </p:spTree>
    <p:extLst>
      <p:ext uri="{BB962C8B-B14F-4D97-AF65-F5344CB8AC3E}">
        <p14:creationId xmlns:p14="http://schemas.microsoft.com/office/powerpoint/2010/main" val="2021480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720080"/>
          </a:xfrm>
        </p:spPr>
        <p:txBody>
          <a:bodyPr/>
          <a:lstStyle/>
          <a:p>
            <a:r>
              <a:rPr lang="en-GB" sz="2400" b="1" u="sng" dirty="0"/>
              <a:t>EU27-Indonesia Trade &amp; Investment</a:t>
            </a:r>
            <a:br>
              <a:rPr lang="en-GB" sz="3200" b="1" u="sng" dirty="0"/>
            </a:br>
            <a:r>
              <a:rPr lang="en-GB" sz="2000" dirty="0"/>
              <a:t>(Imports and exports of goods &amp; services)</a:t>
            </a:r>
            <a:endParaRPr lang="en-GB" sz="2000" b="1" u="sng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707258460"/>
              </p:ext>
            </p:extLst>
          </p:nvPr>
        </p:nvGraphicFramePr>
        <p:xfrm>
          <a:off x="105133" y="1508520"/>
          <a:ext cx="4355976" cy="532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696485207"/>
              </p:ext>
            </p:extLst>
          </p:nvPr>
        </p:nvGraphicFramePr>
        <p:xfrm>
          <a:off x="4563555" y="1484783"/>
          <a:ext cx="4583832" cy="5037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8ECAE7F-9D9C-4837-8247-0EDD6AA00206}"/>
              </a:ext>
            </a:extLst>
          </p:cNvPr>
          <p:cNvSpPr txBox="1"/>
          <p:nvPr/>
        </p:nvSpPr>
        <p:spPr>
          <a:xfrm>
            <a:off x="4499992" y="6522487"/>
            <a:ext cx="460851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Source: Eurostat - [ext_lt_maineu] + [bop_its6_det]</a:t>
            </a:r>
            <a:endParaRPr lang="en-GB" sz="1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4233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A71090-71EE-47CA-BC5B-5F7283E5B6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4357252"/>
              </p:ext>
            </p:extLst>
          </p:nvPr>
        </p:nvGraphicFramePr>
        <p:xfrm>
          <a:off x="108427" y="1988839"/>
          <a:ext cx="2864001" cy="485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5F96A3A9-23CA-4443-B246-88802A418CB1}"/>
              </a:ext>
            </a:extLst>
          </p:cNvPr>
          <p:cNvSpPr txBox="1"/>
          <p:nvPr/>
        </p:nvSpPr>
        <p:spPr>
          <a:xfrm>
            <a:off x="179512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35.2%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07644815-A35E-4555-8A9F-B486A72664C0}"/>
              </a:ext>
            </a:extLst>
          </p:cNvPr>
          <p:cNvSpPr txBox="1"/>
          <p:nvPr/>
        </p:nvSpPr>
        <p:spPr>
          <a:xfrm>
            <a:off x="2145584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63.9%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CB471C7-5914-4CB5-9102-4CA98A8542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017789"/>
              </p:ext>
            </p:extLst>
          </p:nvPr>
        </p:nvGraphicFramePr>
        <p:xfrm>
          <a:off x="3024197" y="1988837"/>
          <a:ext cx="2951405" cy="4856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id="{79409298-CA76-4F62-9BF1-18A5D18DC064}"/>
              </a:ext>
            </a:extLst>
          </p:cNvPr>
          <p:cNvSpPr txBox="1"/>
          <p:nvPr/>
        </p:nvSpPr>
        <p:spPr>
          <a:xfrm>
            <a:off x="3272611" y="2987621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5.7%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9D361BBD-C39A-4EBD-AF96-C6140BF9CA2F}"/>
              </a:ext>
            </a:extLst>
          </p:cNvPr>
          <p:cNvSpPr txBox="1"/>
          <p:nvPr/>
        </p:nvSpPr>
        <p:spPr>
          <a:xfrm>
            <a:off x="5148802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86.6%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2DA738-E01F-4B1D-8333-DDAB6623DEA7}"/>
              </a:ext>
            </a:extLst>
          </p:cNvPr>
          <p:cNvSpPr txBox="1"/>
          <p:nvPr/>
        </p:nvSpPr>
        <p:spPr>
          <a:xfrm>
            <a:off x="755576" y="6247455"/>
            <a:ext cx="216024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14,110 Mio€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6F940E-20F5-43ED-A578-C54D760CFA16}"/>
              </a:ext>
            </a:extLst>
          </p:cNvPr>
          <p:cNvSpPr txBox="1"/>
          <p:nvPr/>
        </p:nvSpPr>
        <p:spPr>
          <a:xfrm>
            <a:off x="3586375" y="6247456"/>
            <a:ext cx="2312681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24,970 Mio€ 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509DCA16-A578-4946-BC99-EF3193A4E6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3305508"/>
              </p:ext>
            </p:extLst>
          </p:nvPr>
        </p:nvGraphicFramePr>
        <p:xfrm>
          <a:off x="6039918" y="2001909"/>
          <a:ext cx="2960069" cy="4856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32ACE672-36B9-4724-A2F8-AB9E08271105}"/>
              </a:ext>
            </a:extLst>
          </p:cNvPr>
          <p:cNvSpPr txBox="1"/>
          <p:nvPr/>
        </p:nvSpPr>
        <p:spPr>
          <a:xfrm>
            <a:off x="251520" y="836712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cap="all" dirty="0">
                <a:latin typeface="Calibri Light" panose="020F0302020204030204" pitchFamily="34" charset="0"/>
              </a:rPr>
              <a:t>Importance of trade in services in the EU-</a:t>
            </a:r>
            <a:r>
              <a:rPr lang="en-GB" sz="2000" b="1" cap="all" dirty="0" err="1">
                <a:latin typeface="Calibri Light" panose="020F0302020204030204" pitchFamily="34" charset="0"/>
              </a:rPr>
              <a:t>indonesia</a:t>
            </a:r>
            <a:r>
              <a:rPr lang="en-GB" sz="2000" b="1" cap="all" dirty="0">
                <a:latin typeface="Calibri Light" panose="020F0302020204030204" pitchFamily="34" charset="0"/>
              </a:rPr>
              <a:t> trade relationship</a:t>
            </a: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5AA64602-BF6F-4A82-84BC-3F4317F4DB41}"/>
              </a:ext>
            </a:extLst>
          </p:cNvPr>
          <p:cNvSpPr txBox="1"/>
          <p:nvPr/>
        </p:nvSpPr>
        <p:spPr>
          <a:xfrm>
            <a:off x="6136299" y="302889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24%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7CC0EE5B-04E4-4C6C-BC53-831E5FB5018F}"/>
              </a:ext>
            </a:extLst>
          </p:cNvPr>
          <p:cNvSpPr txBox="1"/>
          <p:nvPr/>
        </p:nvSpPr>
        <p:spPr>
          <a:xfrm>
            <a:off x="8191444" y="302614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76%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6B89D1-61A7-432E-A7A1-75541C5A7C46}"/>
              </a:ext>
            </a:extLst>
          </p:cNvPr>
          <p:cNvSpPr txBox="1"/>
          <p:nvPr/>
        </p:nvSpPr>
        <p:spPr>
          <a:xfrm>
            <a:off x="6804248" y="6247454"/>
            <a:ext cx="2140363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39,080 Mio€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8C09668-C05B-4070-9CDE-E7034BB141F1}"/>
              </a:ext>
            </a:extLst>
          </p:cNvPr>
          <p:cNvSpPr txBox="1"/>
          <p:nvPr/>
        </p:nvSpPr>
        <p:spPr>
          <a:xfrm>
            <a:off x="1043608" y="1196752"/>
            <a:ext cx="7304947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EU Services represent 36.1% of the total exports to Indonesia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But Indonesia Services exports represent only 5.7% of total exports to EU27!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BD3B65-A806-4D33-AAED-96573364038C}"/>
              </a:ext>
            </a:extLst>
          </p:cNvPr>
          <p:cNvSpPr txBox="1"/>
          <p:nvPr/>
        </p:nvSpPr>
        <p:spPr>
          <a:xfrm>
            <a:off x="4463988" y="6604084"/>
            <a:ext cx="2082456" cy="25391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1933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2671F5-E413-B4ED-5634-4EB67AB8BB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EE18830-00D0-B44D-0509-6D9FD37E71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5503812"/>
              </p:ext>
            </p:extLst>
          </p:nvPr>
        </p:nvGraphicFramePr>
        <p:xfrm>
          <a:off x="108427" y="1988839"/>
          <a:ext cx="2864001" cy="485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8D050141-59CD-DC0A-5616-6327C3B9E774}"/>
              </a:ext>
            </a:extLst>
          </p:cNvPr>
          <p:cNvSpPr txBox="1"/>
          <p:nvPr/>
        </p:nvSpPr>
        <p:spPr>
          <a:xfrm>
            <a:off x="179512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43.4%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D49DEDAF-CE64-16D3-643F-4024A74152DA}"/>
              </a:ext>
            </a:extLst>
          </p:cNvPr>
          <p:cNvSpPr txBox="1"/>
          <p:nvPr/>
        </p:nvSpPr>
        <p:spPr>
          <a:xfrm>
            <a:off x="2145584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56.6%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EC62ECE-7426-0242-7010-CF20614CDD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9380925"/>
              </p:ext>
            </p:extLst>
          </p:nvPr>
        </p:nvGraphicFramePr>
        <p:xfrm>
          <a:off x="3024197" y="1988837"/>
          <a:ext cx="2951405" cy="4856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id="{73A7AD58-A0D6-FA6F-2077-1D2EEE7BD92D}"/>
              </a:ext>
            </a:extLst>
          </p:cNvPr>
          <p:cNvSpPr txBox="1"/>
          <p:nvPr/>
        </p:nvSpPr>
        <p:spPr>
          <a:xfrm>
            <a:off x="3272611" y="2987621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8.7%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E4116C9E-CE34-9412-7734-324469911977}"/>
              </a:ext>
            </a:extLst>
          </p:cNvPr>
          <p:cNvSpPr txBox="1"/>
          <p:nvPr/>
        </p:nvSpPr>
        <p:spPr>
          <a:xfrm>
            <a:off x="5148802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91.3%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14DC05-2AB9-743F-3390-A54211EBEF83}"/>
              </a:ext>
            </a:extLst>
          </p:cNvPr>
          <p:cNvSpPr txBox="1"/>
          <p:nvPr/>
        </p:nvSpPr>
        <p:spPr>
          <a:xfrm>
            <a:off x="755576" y="6247455"/>
            <a:ext cx="216024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16,142 Mio€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D2A2C0-4650-9034-0FE8-18C34FF57462}"/>
              </a:ext>
            </a:extLst>
          </p:cNvPr>
          <p:cNvSpPr txBox="1"/>
          <p:nvPr/>
        </p:nvSpPr>
        <p:spPr>
          <a:xfrm>
            <a:off x="3586375" y="6247456"/>
            <a:ext cx="2312681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26,491 Mio€ 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E27D7D98-1B9B-E333-C70B-1987DD8CDA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2190227"/>
              </p:ext>
            </p:extLst>
          </p:nvPr>
        </p:nvGraphicFramePr>
        <p:xfrm>
          <a:off x="6039918" y="2001909"/>
          <a:ext cx="2960069" cy="4856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475403F1-9EA4-0F21-34BA-05DD72B55778}"/>
              </a:ext>
            </a:extLst>
          </p:cNvPr>
          <p:cNvSpPr txBox="1"/>
          <p:nvPr/>
        </p:nvSpPr>
        <p:spPr>
          <a:xfrm>
            <a:off x="251520" y="836712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cap="all" dirty="0">
                <a:latin typeface="Calibri Light" panose="020F0302020204030204" pitchFamily="34" charset="0"/>
              </a:rPr>
              <a:t>Importance of trade in services in the EU-</a:t>
            </a:r>
            <a:r>
              <a:rPr lang="en-GB" sz="2000" b="1" cap="all" dirty="0" err="1">
                <a:latin typeface="Calibri Light" panose="020F0302020204030204" pitchFamily="34" charset="0"/>
              </a:rPr>
              <a:t>indonesia</a:t>
            </a:r>
            <a:r>
              <a:rPr lang="en-GB" sz="2000" b="1" cap="all" dirty="0">
                <a:latin typeface="Calibri Light" panose="020F0302020204030204" pitchFamily="34" charset="0"/>
              </a:rPr>
              <a:t> trade relationship</a:t>
            </a: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4FF0398E-5F9C-717C-54B4-5813BD30225A}"/>
              </a:ext>
            </a:extLst>
          </p:cNvPr>
          <p:cNvSpPr txBox="1"/>
          <p:nvPr/>
        </p:nvSpPr>
        <p:spPr>
          <a:xfrm>
            <a:off x="6136299" y="302889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21.8%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F5EFCEAA-7153-9F85-A7D3-40B8EBF6440A}"/>
              </a:ext>
            </a:extLst>
          </p:cNvPr>
          <p:cNvSpPr txBox="1"/>
          <p:nvPr/>
        </p:nvSpPr>
        <p:spPr>
          <a:xfrm>
            <a:off x="8191444" y="302614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78.2%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262CD8-0E4A-70DF-1CE8-20505361C2DA}"/>
              </a:ext>
            </a:extLst>
          </p:cNvPr>
          <p:cNvSpPr txBox="1"/>
          <p:nvPr/>
        </p:nvSpPr>
        <p:spPr>
          <a:xfrm>
            <a:off x="6804248" y="6247454"/>
            <a:ext cx="2140363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42,633 Mio€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F455316-EF86-DC5F-19E1-69CD20A2D51D}"/>
              </a:ext>
            </a:extLst>
          </p:cNvPr>
          <p:cNvSpPr txBox="1"/>
          <p:nvPr/>
        </p:nvSpPr>
        <p:spPr>
          <a:xfrm>
            <a:off x="1043608" y="1196752"/>
            <a:ext cx="7304947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EU Services represent 43.4% of the total exports to Indonesia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But Indonesia Services exports represent only 8.7% of total exports to EU27!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E97C68-2B19-4A65-7EEA-DEE89797DAAA}"/>
              </a:ext>
            </a:extLst>
          </p:cNvPr>
          <p:cNvSpPr txBox="1"/>
          <p:nvPr/>
        </p:nvSpPr>
        <p:spPr>
          <a:xfrm>
            <a:off x="4463988" y="6604084"/>
            <a:ext cx="2082456" cy="25391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9641241"/>
      </p:ext>
    </p:extLst>
  </p:cSld>
  <p:clrMapOvr>
    <a:masterClrMapping/>
  </p:clrMapOvr>
</p:sld>
</file>

<file path=ppt/theme/theme1.xml><?xml version="1.0" encoding="utf-8"?>
<a:theme xmlns:a="http://schemas.openxmlformats.org/drawingml/2006/main" name="ESF Strategy for 2020 - Oct 2013 - 60th PC Me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b="1" dirty="0" smtClean="0">
            <a:solidFill>
              <a:srgbClr val="FF0000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 Strategy for 2020 - Oct 2013 - 60th PC Meeting</Template>
  <TotalTime>5660</TotalTime>
  <Words>923</Words>
  <Application>Microsoft Office PowerPoint</Application>
  <PresentationFormat>On-screen Show (4:3)</PresentationFormat>
  <Paragraphs>207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ESF Strategy for 2020 - Oct 2013 - 60th PC Meeting</vt:lpstr>
      <vt:lpstr>PowerPoint Presentation</vt:lpstr>
      <vt:lpstr>PowerPoint Presentation</vt:lpstr>
      <vt:lpstr>PowerPoint Presentation</vt:lpstr>
      <vt:lpstr>Top 25 EU Trading partners in Services -  (Extra-EU27) – 2022 - €Bio</vt:lpstr>
      <vt:lpstr>PowerPoint Presentation</vt:lpstr>
      <vt:lpstr>PowerPoint Presentation</vt:lpstr>
      <vt:lpstr>EU27-Indonesia Trade &amp; Investment (Imports and exports of goods &amp; services)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Kerneis Pascal  - ESF</dc:creator>
  <cp:lastModifiedBy>Pascal Kerneis - ESF </cp:lastModifiedBy>
  <cp:revision>327</cp:revision>
  <cp:lastPrinted>2019-01-09T16:41:59Z</cp:lastPrinted>
  <dcterms:created xsi:type="dcterms:W3CDTF">2014-06-16T08:31:04Z</dcterms:created>
  <dcterms:modified xsi:type="dcterms:W3CDTF">2024-03-07T11:18:07Z</dcterms:modified>
</cp:coreProperties>
</file>