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299" r:id="rId3"/>
    <p:sldId id="344" r:id="rId4"/>
    <p:sldId id="413" r:id="rId5"/>
    <p:sldId id="412" r:id="rId6"/>
    <p:sldId id="326" r:id="rId7"/>
    <p:sldId id="329" r:id="rId8"/>
    <p:sldId id="338" r:id="rId9"/>
    <p:sldId id="339" r:id="rId10"/>
    <p:sldId id="335" r:id="rId11"/>
    <p:sldId id="340" r:id="rId12"/>
    <p:sldId id="415" r:id="rId13"/>
    <p:sldId id="414" r:id="rId1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787" autoAdjust="0"/>
  </p:normalViewPr>
  <p:slideViewPr>
    <p:cSldViewPr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25.3</c:v>
                </c:pt>
                <c:pt idx="12">
                  <c:v>26.4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FD4-4438-AD8C-96D28725C5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D4-4438-AD8C-96D28725C5E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D4-4438-AD8C-96D28725C5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15.2</c:v>
                </c:pt>
                <c:pt idx="13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1FD4-4438-AD8C-96D28725C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D4-4438-AD8C-96D28725C5E7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8.6</c:v>
                </c:pt>
                <c:pt idx="11">
                  <c:v>6.6</c:v>
                </c:pt>
                <c:pt idx="12">
                  <c:v>6.8</c:v>
                </c:pt>
                <c:pt idx="13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FD4-4438-AD8C-96D28725C5E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FD4-4438-AD8C-96D28725C5E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Philippines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FD4-4438-AD8C-96D28725C5E7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FD4-4438-AD8C-96D28725C5E7}"/>
                </c:ext>
              </c:extLst>
            </c:dLbl>
            <c:dLbl>
              <c:idx val="11"/>
              <c:layout>
                <c:manualLayout>
                  <c:x val="-4.2328630152205313E-3"/>
                  <c:y val="-6.8565033722389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FD4-4438-AD8C-96D28725C5E7}"/>
                </c:ext>
              </c:extLst>
            </c:dLbl>
            <c:dLbl>
              <c:idx val="13"/>
              <c:layout>
                <c:manualLayout>
                  <c:x val="-4.2328630152205313E-3"/>
                  <c:y val="3.183376565682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13.2</c:v>
                </c:pt>
                <c:pt idx="1">
                  <c:v>14.3</c:v>
                </c:pt>
                <c:pt idx="2">
                  <c:v>13.3</c:v>
                </c:pt>
                <c:pt idx="3">
                  <c:v>13.2</c:v>
                </c:pt>
                <c:pt idx="4">
                  <c:v>14</c:v>
                </c:pt>
                <c:pt idx="5">
                  <c:v>15.6</c:v>
                </c:pt>
                <c:pt idx="6">
                  <c:v>17.2</c:v>
                </c:pt>
                <c:pt idx="7">
                  <c:v>17.399999999999999</c:v>
                </c:pt>
                <c:pt idx="8">
                  <c:v>18.600000000000001</c:v>
                </c:pt>
                <c:pt idx="9">
                  <c:v>18.8</c:v>
                </c:pt>
                <c:pt idx="10">
                  <c:v>18.399999999999999</c:v>
                </c:pt>
                <c:pt idx="11">
                  <c:v>13.8</c:v>
                </c:pt>
                <c:pt idx="12">
                  <c:v>13.5</c:v>
                </c:pt>
                <c:pt idx="13">
                  <c:v>16.399999999999999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1FD4-4438-AD8C-96D28725C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1048357646343734"/>
          <c:w val="0.90394739597786311"/>
          <c:h val="0.77573965753836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85683375935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68-4AFA-B0D5-FCF1228377CE}"/>
                </c:ext>
              </c:extLst>
            </c:dLbl>
            <c:dLbl>
              <c:idx val="1"/>
              <c:layout>
                <c:manualLayout>
                  <c:x val="0"/>
                  <c:y val="-2.5209902211384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68-4AFA-B0D5-FCF1228377CE}"/>
                </c:ext>
              </c:extLst>
            </c:dLbl>
            <c:dLbl>
              <c:idx val="2"/>
              <c:layout>
                <c:manualLayout>
                  <c:x val="-3.047668413676597E-2"/>
                  <c:y val="-4.537782398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68-4AFA-B0D5-FCF1228377CE}"/>
                </c:ext>
              </c:extLst>
            </c:dLbl>
            <c:dLbl>
              <c:idx val="3"/>
              <c:layout>
                <c:manualLayout>
                  <c:x val="-3.8788507083156724E-2"/>
                  <c:y val="7.5629706634154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68-4AFA-B0D5-FCF1228377CE}"/>
                </c:ext>
              </c:extLst>
            </c:dLbl>
            <c:dLbl>
              <c:idx val="4"/>
              <c:layout>
                <c:manualLayout>
                  <c:x val="-2.2164861190375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68-4AFA-B0D5-FCF122837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1911</c:v>
                </c:pt>
                <c:pt idx="1">
                  <c:v>1991</c:v>
                </c:pt>
                <c:pt idx="2">
                  <c:v>2336</c:v>
                </c:pt>
                <c:pt idx="3">
                  <c:v>2035</c:v>
                </c:pt>
                <c:pt idx="4">
                  <c:v>1994</c:v>
                </c:pt>
                <c:pt idx="5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2164861190375112E-2"/>
                  <c:y val="-5.798277508618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7A-4F04-A969-234FB601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1897</c:v>
                </c:pt>
                <c:pt idx="1">
                  <c:v>1947</c:v>
                </c:pt>
                <c:pt idx="2">
                  <c:v>2595</c:v>
                </c:pt>
                <c:pt idx="3">
                  <c:v>2555</c:v>
                </c:pt>
                <c:pt idx="4">
                  <c:v>2666</c:v>
                </c:pt>
                <c:pt idx="5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14</c:v>
                </c:pt>
                <c:pt idx="1">
                  <c:v>44</c:v>
                </c:pt>
                <c:pt idx="2">
                  <c:v>-259</c:v>
                </c:pt>
                <c:pt idx="3">
                  <c:v>-520</c:v>
                </c:pt>
                <c:pt idx="4">
                  <c:v>-672</c:v>
                </c:pt>
                <c:pt idx="5" formatCode="General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EU27 Exports to Philippines  - 2022 - €Mio</a:t>
            </a:r>
          </a:p>
        </c:rich>
      </c:tx>
      <c:layout>
        <c:manualLayout>
          <c:xMode val="edge"/>
          <c:yMode val="edge"/>
          <c:x val="0.11538613289590331"/>
          <c:y val="5.23054771659821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01858798233663E-2"/>
          <c:y val="0.30327683518091103"/>
          <c:w val="0.79283875948367333"/>
          <c:h val="0.467596756895674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Indonesia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5133873905770291"/>
                  <c:y val="-0.148157426306936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7091621127225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18900150523690459"/>
                  <c:y val="0.13352795501234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7847291254432"/>
                      <c:h val="0.11528508425041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7590</c:v>
                </c:pt>
                <c:pt idx="1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Philippines</a:t>
            </a:r>
            <a:r>
              <a:rPr lang="en-US" sz="1800" b="0" baseline="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Total volume of trade – 2021 – €Mio - %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Philippines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651186171673702"/>
                  <c:y val="-0.16646412555471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3377934771115133"/>
                  <c:y val="0.15116729463066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5131931046201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18373</c:v>
                </c:pt>
                <c:pt idx="1">
                  <c:v>6569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173125050580806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Philippines Exports to EU - 2021 -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PhilippinesExports to EU27 - 2021 -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E9-4A00-859C-9C7F16D4DD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E9-4A00-859C-9C7F16D4DDE7}"/>
              </c:ext>
            </c:extLst>
          </c:dPt>
          <c:dLbls>
            <c:dLbl>
              <c:idx val="0"/>
              <c:layout>
                <c:manualLayout>
                  <c:x val="-0.23473921742356607"/>
                  <c:y val="-0.1576101268846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9028886242314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2E9-4A00-859C-9C7F16D4DDE7}"/>
                </c:ext>
              </c:extLst>
            </c:dLbl>
            <c:dLbl>
              <c:idx val="1"/>
              <c:layout>
                <c:manualLayout>
                  <c:x val="0.2183471939635529"/>
                  <c:y val="0.141477220421183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2E9-4A00-859C-9C7F16D4D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10783</c:v>
                </c:pt>
                <c:pt idx="1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E9-4A00-859C-9C7F16D4D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 Trade in Services with Philippines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- 2013-2022</a:t>
            </a:r>
            <a:endParaRPr lang="en-GB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3555952833482454"/>
          <c:y val="7.125666305348687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49870995336134"/>
          <c:y val="0.10711894206623013"/>
          <c:w val="0.88150129004663869"/>
          <c:h val="0.811298073159391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630511608759813E-2"/>
                  <c:y val="2.4099625786837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489138764532046E-3"/>
                  <c:y val="-7.189072487880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5.0497455042026289E-3"/>
                  <c:y val="-4.440902230375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2.5249280832889301E-3"/>
                  <c:y val="6.03455984565392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3490545836631E-2"/>
                      <c:h val="4.5361321641768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1.1100321529531188E-2"/>
                  <c:y val="5.978969282917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1.1766287703362761E-2"/>
                  <c:y val="1.1013342690920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2.7148800502848802E-3"/>
                  <c:y val="1.461812508637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4.0732607056165031E-3"/>
                  <c:y val="9.3604098189632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4.2162364943487494E-3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47-403F-8666-646D0EA6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-166</c:v>
                </c:pt>
                <c:pt idx="1">
                  <c:v>-377</c:v>
                </c:pt>
                <c:pt idx="2">
                  <c:v>24</c:v>
                </c:pt>
                <c:pt idx="3">
                  <c:v>-286</c:v>
                </c:pt>
                <c:pt idx="4">
                  <c:v>19</c:v>
                </c:pt>
                <c:pt idx="5">
                  <c:v>44</c:v>
                </c:pt>
                <c:pt idx="6">
                  <c:v>-259</c:v>
                </c:pt>
                <c:pt idx="7">
                  <c:v>-440</c:v>
                </c:pt>
                <c:pt idx="8">
                  <c:v>-650</c:v>
                </c:pt>
                <c:pt idx="9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71E-2"/>
                  <c:y val="5.608150584894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363E-2"/>
                  <c:y val="3.612657536696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6031436967541116E-2"/>
                  <c:y val="5.09833257009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761314536222285E-2"/>
                  <c:y val="5.1580650930384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7703772314376315E-2"/>
                  <c:y val="3.9073910486910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4.1138848635449921E-2"/>
                  <c:y val="5.058499597605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893E-2"/>
                  <c:y val="4.0926008221308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1.138627310699568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9"/>
              <c:layout>
                <c:manualLayout>
                  <c:x val="-8.4324729886974988E-3"/>
                  <c:y val="6.907177976930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5-45E3-A29E-9716C49D7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1264</c:v>
                </c:pt>
                <c:pt idx="1">
                  <c:v>1283</c:v>
                </c:pt>
                <c:pt idx="2">
                  <c:v>1866</c:v>
                </c:pt>
                <c:pt idx="3">
                  <c:v>1790</c:v>
                </c:pt>
                <c:pt idx="4">
                  <c:v>1911</c:v>
                </c:pt>
                <c:pt idx="5">
                  <c:v>1991</c:v>
                </c:pt>
                <c:pt idx="6">
                  <c:v>2336</c:v>
                </c:pt>
                <c:pt idx="7">
                  <c:v>2115</c:v>
                </c:pt>
                <c:pt idx="8">
                  <c:v>2121</c:v>
                </c:pt>
                <c:pt idx="9">
                  <c:v>3090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851911056222589E-2"/>
                  <c:y val="-2.7552663525191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4.5021880718132418E-3"/>
                  <c:y val="-4.6290927024368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-4.836403678724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-8.710922363639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9294549490704087E-2"/>
                  <c:y val="-4.0166946220067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2.1267205924420919E-2"/>
                  <c:y val="-7.096806316913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3.8088550925995092E-2"/>
                  <c:y val="-4.882418213694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4.0756952778704572E-2"/>
                  <c:y val="-5.6678915757327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3.7946073117951257E-2"/>
                  <c:y val="-4.9469435645361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7.76239970626570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47-403F-8666-646D0EA6DFBE}"/>
                </c:ext>
              </c:extLst>
            </c:dLbl>
            <c:dLbl>
              <c:idx val="9"/>
              <c:layout>
                <c:manualLayout>
                  <c:x val="-4.9189425767402074E-2"/>
                  <c:y val="-6.27925270630023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77-4ED9-9A30-7A8B36816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1430</c:v>
                </c:pt>
                <c:pt idx="1">
                  <c:v>1660</c:v>
                </c:pt>
                <c:pt idx="2">
                  <c:v>1842</c:v>
                </c:pt>
                <c:pt idx="3">
                  <c:v>2076</c:v>
                </c:pt>
                <c:pt idx="4">
                  <c:v>1892</c:v>
                </c:pt>
                <c:pt idx="5">
                  <c:v>1947</c:v>
                </c:pt>
                <c:pt idx="6">
                  <c:v>2595</c:v>
                </c:pt>
                <c:pt idx="7">
                  <c:v>2555</c:v>
                </c:pt>
                <c:pt idx="8">
                  <c:v>2771</c:v>
                </c:pt>
                <c:pt idx="9">
                  <c:v>3479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3500"/>
          <c:min val="-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093625349208957"/>
          <c:y val="0.93562678231478968"/>
          <c:w val="0.40688419569755752"/>
          <c:h val="5.8093964978910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0.4</c:v>
                </c:pt>
                <c:pt idx="1">
                  <c:v>89.8</c:v>
                </c:pt>
                <c:pt idx="2">
                  <c:v>747.9</c:v>
                </c:pt>
                <c:pt idx="3">
                  <c:v>318.3</c:v>
                </c:pt>
                <c:pt idx="4">
                  <c:v>474.2</c:v>
                </c:pt>
                <c:pt idx="5">
                  <c:v>16.399999999999999</c:v>
                </c:pt>
                <c:pt idx="6">
                  <c:v>69</c:v>
                </c:pt>
                <c:pt idx="7">
                  <c:v>122.9</c:v>
                </c:pt>
                <c:pt idx="8">
                  <c:v>1048.5999999999999</c:v>
                </c:pt>
                <c:pt idx="9">
                  <c:v>820.9</c:v>
                </c:pt>
                <c:pt idx="10">
                  <c:v>78.8</c:v>
                </c:pt>
                <c:pt idx="11">
                  <c:v>16.899999999999999</c:v>
                </c:pt>
                <c:pt idx="12">
                  <c:v>-714.2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585.29999999999995</c:v>
                </c:pt>
                <c:pt idx="1">
                  <c:v>49.8</c:v>
                </c:pt>
                <c:pt idx="2">
                  <c:v>788.5</c:v>
                </c:pt>
                <c:pt idx="3">
                  <c:v>288.2</c:v>
                </c:pt>
                <c:pt idx="4">
                  <c:v>235.6</c:v>
                </c:pt>
                <c:pt idx="5">
                  <c:v>9.5</c:v>
                </c:pt>
                <c:pt idx="6">
                  <c:v>30.6</c:v>
                </c:pt>
                <c:pt idx="7">
                  <c:v>11.9</c:v>
                </c:pt>
                <c:pt idx="8">
                  <c:v>245.7</c:v>
                </c:pt>
                <c:pt idx="9">
                  <c:v>1201.2</c:v>
                </c:pt>
                <c:pt idx="10">
                  <c:v>8.4</c:v>
                </c:pt>
                <c:pt idx="11">
                  <c:v>12.4</c:v>
                </c:pt>
                <c:pt idx="1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1200"/>
          <c:min val="-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6489</c:v>
                </c:pt>
                <c:pt idx="8">
                  <c:v>7250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61226530385527E-2"/>
          <c:y val="2.7302521942006448E-2"/>
          <c:w val="0.89375078618445514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Services share of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785</c:v>
                </c:pt>
                <c:pt idx="8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299227</c:v>
                </c:pt>
                <c:pt idx="1">
                  <c:v>256569</c:v>
                </c:pt>
                <c:pt idx="2">
                  <c:v>145027</c:v>
                </c:pt>
                <c:pt idx="3">
                  <c:v>64668</c:v>
                </c:pt>
                <c:pt idx="4">
                  <c:v>36445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396175</c:v>
                </c:pt>
                <c:pt idx="1">
                  <c:v>210627</c:v>
                </c:pt>
                <c:pt idx="2">
                  <c:v>81288</c:v>
                </c:pt>
                <c:pt idx="3">
                  <c:v>48293</c:v>
                </c:pt>
                <c:pt idx="4">
                  <c:v>41109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77100634764939E-2"/>
          <c:y val="2.8113090736539288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37212</c:v>
                </c:pt>
                <c:pt idx="1">
                  <c:v>31860</c:v>
                </c:pt>
                <c:pt idx="2">
                  <c:v>23881</c:v>
                </c:pt>
                <c:pt idx="3">
                  <c:v>26438</c:v>
                </c:pt>
                <c:pt idx="4">
                  <c:v>25895</c:v>
                </c:pt>
                <c:pt idx="5">
                  <c:v>20051</c:v>
                </c:pt>
                <c:pt idx="6">
                  <c:v>17414</c:v>
                </c:pt>
                <c:pt idx="7">
                  <c:v>25443</c:v>
                </c:pt>
                <c:pt idx="8">
                  <c:v>19634</c:v>
                </c:pt>
                <c:pt idx="9">
                  <c:v>20034</c:v>
                </c:pt>
                <c:pt idx="10">
                  <c:v>18732</c:v>
                </c:pt>
                <c:pt idx="11">
                  <c:v>15229</c:v>
                </c:pt>
                <c:pt idx="12">
                  <c:v>14459</c:v>
                </c:pt>
                <c:pt idx="13">
                  <c:v>14291</c:v>
                </c:pt>
                <c:pt idx="14">
                  <c:v>9953</c:v>
                </c:pt>
                <c:pt idx="15">
                  <c:v>13450</c:v>
                </c:pt>
                <c:pt idx="16">
                  <c:v>11184</c:v>
                </c:pt>
                <c:pt idx="17">
                  <c:v>6434</c:v>
                </c:pt>
                <c:pt idx="18">
                  <c:v>7037</c:v>
                </c:pt>
                <c:pt idx="19">
                  <c:v>5036</c:v>
                </c:pt>
                <c:pt idx="20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Sheet1!$C$2:$C$22</c:f>
              <c:numCache>
                <c:formatCode>#,##0</c:formatCode>
                <c:ptCount val="21"/>
                <c:pt idx="0">
                  <c:v>17028</c:v>
                </c:pt>
                <c:pt idx="1">
                  <c:v>18953</c:v>
                </c:pt>
                <c:pt idx="2">
                  <c:v>26855</c:v>
                </c:pt>
                <c:pt idx="3">
                  <c:v>19096</c:v>
                </c:pt>
                <c:pt idx="4">
                  <c:v>15527</c:v>
                </c:pt>
                <c:pt idx="5">
                  <c:v>15412</c:v>
                </c:pt>
                <c:pt idx="6">
                  <c:v>17873</c:v>
                </c:pt>
                <c:pt idx="7">
                  <c:v>8942</c:v>
                </c:pt>
                <c:pt idx="8">
                  <c:v>11255</c:v>
                </c:pt>
                <c:pt idx="9">
                  <c:v>8864</c:v>
                </c:pt>
                <c:pt idx="10">
                  <c:v>9458</c:v>
                </c:pt>
                <c:pt idx="11">
                  <c:v>7288</c:v>
                </c:pt>
                <c:pt idx="12">
                  <c:v>6923</c:v>
                </c:pt>
                <c:pt idx="13">
                  <c:v>3831</c:v>
                </c:pt>
                <c:pt idx="14">
                  <c:v>7969</c:v>
                </c:pt>
                <c:pt idx="15">
                  <c:v>3725</c:v>
                </c:pt>
                <c:pt idx="16">
                  <c:v>4637</c:v>
                </c:pt>
                <c:pt idx="17">
                  <c:v>7902</c:v>
                </c:pt>
                <c:pt idx="18">
                  <c:v>4528</c:v>
                </c:pt>
                <c:pt idx="19">
                  <c:v>6424</c:v>
                </c:pt>
                <c:pt idx="20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- 2022 – Bio$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- 2020 -Bio$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2572</c:v>
                </c:pt>
                <c:pt idx="1">
                  <c:v>1300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 Global Exports in BOP - 2022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 Exports in BOP - 2022 -%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21791239637350748"/>
                  <c:y val="0.105801103043300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</a:t>
            </a:r>
            <a:r>
              <a:rPr lang="en-US" sz="2000" baseline="0" dirty="0"/>
              <a:t> </a:t>
            </a:r>
            <a:r>
              <a:rPr lang="en-US" sz="2000" dirty="0"/>
              <a:t>Exports in </a:t>
            </a:r>
            <a:r>
              <a:rPr lang="en-US" sz="2000" dirty="0" err="1"/>
              <a:t>TiVA</a:t>
            </a:r>
            <a:r>
              <a:rPr lang="en-US" sz="2000" dirty="0"/>
              <a:t> - 2016 -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281789896826"/>
          <c:y val="0.17478495466318228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6104487357515876"/>
                  <c:y val="-7.361471696883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247601100363077"/>
                  <c:y val="7.933186581605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50.4</c:v>
                </c:pt>
                <c:pt idx="1">
                  <c:v>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3244113374361E-3"/>
                  <c:y val="-2.253227513386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1.770946396398889E-2"/>
                  <c:y val="2.0237726579857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-7.5803907092233752E-2"/>
                  <c:y val="-3.719664080045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4.9672220416274102E-2"/>
                  <c:y val="-1.025434519210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5992</c:v>
                </c:pt>
                <c:pt idx="1">
                  <c:v>7094</c:v>
                </c:pt>
                <c:pt idx="2">
                  <c:v>7404</c:v>
                </c:pt>
                <c:pt idx="3">
                  <c:v>5768</c:v>
                </c:pt>
                <c:pt idx="4">
                  <c:v>7057</c:v>
                </c:pt>
                <c:pt idx="5">
                  <c:v>7590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662139552651347E-2"/>
                  <c:y val="-3.579653587245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87-4C1C-9B13-958F33756E03}"/>
                </c:ext>
              </c:extLst>
            </c:dLbl>
            <c:dLbl>
              <c:idx val="1"/>
              <c:layout>
                <c:manualLayout>
                  <c:x val="-8.9628592995002719E-3"/>
                  <c:y val="-6.412202465958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dLbl>
              <c:idx val="3"/>
              <c:layout>
                <c:manualLayout>
                  <c:x val="-2.9155348881628367E-3"/>
                  <c:y val="-1.193217862415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87-4C1C-9B13-958F33756E03}"/>
                </c:ext>
              </c:extLst>
            </c:dLbl>
            <c:dLbl>
              <c:idx val="4"/>
              <c:layout>
                <c:manualLayout>
                  <c:x val="-2.6239813993465529E-2"/>
                  <c:y val="-3.3410100147620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87-4C1C-9B13-958F33756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7030</c:v>
                </c:pt>
                <c:pt idx="1">
                  <c:v>7282</c:v>
                </c:pt>
                <c:pt idx="2">
                  <c:v>7465</c:v>
                </c:pt>
                <c:pt idx="3">
                  <c:v>6518</c:v>
                </c:pt>
                <c:pt idx="4">
                  <c:v>8168</c:v>
                </c:pt>
                <c:pt idx="5">
                  <c:v>10783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203005709856987E-2"/>
                  <c:y val="-2.2151948684491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2161866823883E-3"/>
                  <c:y val="-3.750762907798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40598019876E-2"/>
                  <c:y val="-4.328393098202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-5.3983309366259138E-3"/>
                  <c:y val="-2.282653957048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1.0812731750588158E-4"/>
                  <c:y val="-5.4299868614499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5.9391970938316614E-3"/>
                  <c:y val="1.72950822136502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-1038</c:v>
                </c:pt>
                <c:pt idx="1">
                  <c:v>-188</c:v>
                </c:pt>
                <c:pt idx="2">
                  <c:v>-61</c:v>
                </c:pt>
                <c:pt idx="3">
                  <c:v>-750</c:v>
                </c:pt>
                <c:pt idx="4">
                  <c:v>-1111</c:v>
                </c:pt>
                <c:pt idx="5">
                  <c:v>-3193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0.19947</cdr:x>
      <cdr:y>0.0059</cdr:y>
    </cdr:from>
    <cdr:to>
      <cdr:x>0.89274</cdr:x>
      <cdr:y>0.07366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4925734-A19C-4CB9-A091-E4AA03233F16}"/>
            </a:ext>
          </a:extLst>
        </cdr:cNvPr>
        <cdr:cNvSpPr txBox="1"/>
      </cdr:nvSpPr>
      <cdr:spPr>
        <a:xfrm xmlns:a="http://schemas.openxmlformats.org/drawingml/2006/main">
          <a:off x="1802545" y="35772"/>
          <a:ext cx="6264731" cy="4111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2000" b="1" u="sng" dirty="0">
              <a:solidFill>
                <a:schemeClr val="tx1"/>
              </a:solidFill>
              <a:latin typeface="+mj-lt"/>
            </a:rPr>
            <a:t>EU27 Trade in Services with Philippines</a:t>
          </a:r>
        </a:p>
      </cdr:txBody>
    </cdr:sp>
  </cdr:relSizeAnchor>
  <cdr:relSizeAnchor xmlns:cdr="http://schemas.openxmlformats.org/drawingml/2006/chartDrawing">
    <cdr:from>
      <cdr:x>0.44624</cdr:x>
      <cdr:y>0.52218</cdr:y>
    </cdr:from>
    <cdr:to>
      <cdr:x>0.98811</cdr:x>
      <cdr:y>0.61855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7856057-64AA-4EF5-8C5A-D349867B0F71}"/>
            </a:ext>
          </a:extLst>
        </cdr:cNvPr>
        <cdr:cNvSpPr txBox="1"/>
      </cdr:nvSpPr>
      <cdr:spPr>
        <a:xfrm xmlns:a="http://schemas.openxmlformats.org/drawingml/2006/main">
          <a:off x="4032448" y="3168352"/>
          <a:ext cx="4896593" cy="5847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EU services exports to Philippines = +144% in 10 years</a:t>
          </a:r>
        </a:p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Philippines services exports to EU =  +143% in 10 years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03/05/2024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0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715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97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5/3/2024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03/05/2024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0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5/3/2024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oecd.org/Index.aspx?DataSetCode=TIVA_2018_C1" TargetMode="External"/><Relationship Id="rId5" Type="http://schemas.openxmlformats.org/officeDocument/2006/relationships/hyperlink" Target="https://www.wto.org/english/res_e/statis_e/wts2020_e/wts20_toc_e.htm" TargetMode="Externa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2996952"/>
            <a:ext cx="9144000" cy="38610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3423330"/>
            <a:ext cx="8715436" cy="1266757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Philippines”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January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84814B-55FA-4BAA-9683-C4B460A45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4" y="1303162"/>
            <a:ext cx="1899208" cy="1266757"/>
          </a:xfrm>
          <a:prstGeom prst="rect">
            <a:avLst/>
          </a:prstGeom>
        </p:spPr>
      </p:pic>
      <p:pic>
        <p:nvPicPr>
          <p:cNvPr id="6" name="Picture 5" descr="A flag with a red and blue background&#10;&#10;Description automatically generated">
            <a:extLst>
              <a:ext uri="{FF2B5EF4-FFF2-40B4-BE49-F238E27FC236}">
                <a16:creationId xmlns:a16="http://schemas.microsoft.com/office/drawing/2014/main" id="{3F673885-7946-FD84-A406-836900308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763" y="1289586"/>
            <a:ext cx="1899208" cy="126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10526355"/>
              </p:ext>
            </p:extLst>
          </p:nvPr>
        </p:nvGraphicFramePr>
        <p:xfrm>
          <a:off x="143508" y="1397000"/>
          <a:ext cx="882098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Philippines per sectors</a:t>
            </a:r>
            <a:br>
              <a:rPr lang="en-GB" altLang="en-US" b="1" u="sng" dirty="0"/>
            </a:br>
            <a:r>
              <a:rPr lang="en-GB" altLang="en-US" dirty="0"/>
              <a:t>(2022 -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578" y="1344054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3089.9  –         Imports - Total: 3479.4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968485" y="1317851"/>
            <a:ext cx="2063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37.4% of Philippines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427322" y="222592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24.2%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3215990" y="2506925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24.5%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7586" y="1400752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787828" y="1379883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490E4FEC-C300-4BA6-B839-D4252C2F0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9479" y="1586244"/>
            <a:ext cx="23484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34 of EU27 Exports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BF43022-0060-4F46-B3C7-DAE5D9FB4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003" y="2777820"/>
            <a:ext cx="849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26.5%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CD99717-F6BC-483C-A617-E57E0FE50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321" y="3696159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???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C63F034F-E3B4-4528-8400-57F2F26C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241" y="2854000"/>
            <a:ext cx="900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chemeClr val="accent2">
                    <a:lumMod val="75000"/>
                  </a:schemeClr>
                </a:solidFill>
              </a:rPr>
              <a:t>17.8%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797237-A0E6-4110-8F34-A2EE3A4F8A80}"/>
              </a:ext>
            </a:extLst>
          </p:cNvPr>
          <p:cNvSpPr txBox="1"/>
          <p:nvPr/>
        </p:nvSpPr>
        <p:spPr>
          <a:xfrm>
            <a:off x="7061544" y="659585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AADAD6D5-C34C-505E-2DD1-01082F733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151" y="2854264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15.3%</a:t>
            </a:r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8959724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4075154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9381311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151777" y="836712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  <a:p>
            <a:pPr algn="ctr"/>
            <a:r>
              <a:rPr lang="en-GB" sz="3200" b="1" dirty="0">
                <a:latin typeface="+mj-lt"/>
              </a:rPr>
              <a:t>Share of Services in EU Inward FDI</a:t>
            </a:r>
          </a:p>
        </p:txBody>
      </p:sp>
    </p:spTree>
    <p:extLst>
      <p:ext uri="{BB962C8B-B14F-4D97-AF65-F5344CB8AC3E}">
        <p14:creationId xmlns:p14="http://schemas.microsoft.com/office/powerpoint/2010/main" val="122338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 </a:t>
            </a:r>
            <a:r>
              <a:rPr lang="en-GB" dirty="0">
                <a:solidFill>
                  <a:srgbClr val="FF0000"/>
                </a:solidFill>
              </a:rPr>
              <a:t>30% (16.4 % in Philippines)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2A1D6-8F57-4276-846F-AE4501CF3D4E}"/>
              </a:ext>
            </a:extLst>
          </p:cNvPr>
          <p:cNvSpPr txBox="1"/>
          <p:nvPr/>
        </p:nvSpPr>
        <p:spPr>
          <a:xfrm>
            <a:off x="3419872" y="6597352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Source: https://data.worldbank.org/indicator/BG.GSR.NFSV.GD.ZS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342C9D85-FC7E-7226-1095-0796618E97F8}"/>
              </a:ext>
            </a:extLst>
          </p:cNvPr>
          <p:cNvSpPr/>
          <p:nvPr/>
        </p:nvSpPr>
        <p:spPr>
          <a:xfrm>
            <a:off x="901162" y="5463563"/>
            <a:ext cx="5038990" cy="534875"/>
          </a:xfrm>
          <a:prstGeom prst="wedgeRectCallout">
            <a:avLst>
              <a:gd name="adj1" fmla="val 55198"/>
              <a:gd name="adj2" fmla="val -52786"/>
            </a:avLst>
          </a:prstGeom>
          <a:solidFill>
            <a:schemeClr val="bg1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share of Trade in Services in Indonesia GDP is </a:t>
            </a:r>
            <a:r>
              <a:rPr lang="en-US" sz="1400" dirty="0">
                <a:solidFill>
                  <a:srgbClr val="FF0000"/>
                </a:solidFill>
              </a:rPr>
              <a:t>88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% lower than </a:t>
            </a:r>
            <a:r>
              <a:rPr lang="en-US" sz="1400" dirty="0">
                <a:solidFill>
                  <a:srgbClr val="FF0000"/>
                </a:solidFill>
              </a:rPr>
              <a:t> Middle I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ncome countries average, and 600% lower than in the EU!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CAFE115-6D8D-7D75-3EA8-53C120D2B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9046457"/>
              </p:ext>
            </p:extLst>
          </p:nvPr>
        </p:nvGraphicFramePr>
        <p:xfrm>
          <a:off x="7118" y="1497998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0249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1026277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2022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15616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388424" y="2924944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A42DEC64-79AE-F50F-6AB2-8C4DA0B01229}"/>
              </a:ext>
            </a:extLst>
          </p:cNvPr>
          <p:cNvSpPr/>
          <p:nvPr/>
        </p:nvSpPr>
        <p:spPr>
          <a:xfrm>
            <a:off x="5342534" y="3005180"/>
            <a:ext cx="2090794" cy="523220"/>
          </a:xfrm>
          <a:prstGeom prst="wedgeRectCallout">
            <a:avLst>
              <a:gd name="adj1" fmla="val 122946"/>
              <a:gd name="adj2" fmla="val 25026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Philippines = 28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66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061" y="873098"/>
            <a:ext cx="6326909" cy="36593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2022 -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2049190"/>
              </p:ext>
            </p:extLst>
          </p:nvPr>
        </p:nvGraphicFramePr>
        <p:xfrm>
          <a:off x="101545" y="1228299"/>
          <a:ext cx="2598247" cy="555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172775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467.2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2464" y="3570454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226.3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112.9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77.5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695.4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5942597"/>
              </p:ext>
            </p:extLst>
          </p:nvPr>
        </p:nvGraphicFramePr>
        <p:xfrm>
          <a:off x="2712376" y="1289990"/>
          <a:ext cx="6326909" cy="554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22829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54.2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49657" y="14992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753936" y="1317030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036458" y="18106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45.5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691021" y="310851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28.9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928873" y="325253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436471" y="37689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21.3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41704" y="209864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570142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39224" y="269811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58694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35.3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370380" y="29272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196331" y="361608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22.5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696027" y="39717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18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23498" y="40738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590237" y="417384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36375" y="430856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14.3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2824" y="431786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.5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61452" y="445610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F7C3D9-D6EE-96D6-84A6-450887FF41A6}"/>
              </a:ext>
            </a:extLst>
          </p:cNvPr>
          <p:cNvCxnSpPr>
            <a:cxnSpLocks/>
          </p:cNvCxnSpPr>
          <p:nvPr/>
        </p:nvCxnSpPr>
        <p:spPr>
          <a:xfrm>
            <a:off x="8831928" y="4361832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637516" y="462545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1200329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New Zealand is 36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th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8820472" y="2290579"/>
            <a:ext cx="11456" cy="165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572EB5-76E2-6F33-2ADE-688B559A9446}"/>
              </a:ext>
            </a:extLst>
          </p:cNvPr>
          <p:cNvCxnSpPr>
            <a:cxnSpLocks/>
          </p:cNvCxnSpPr>
          <p:nvPr/>
        </p:nvCxnSpPr>
        <p:spPr>
          <a:xfrm>
            <a:off x="8676456" y="2746911"/>
            <a:ext cx="21944" cy="39944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E189AF18-9230-E1DD-38FA-FB14BB69AEDA}"/>
              </a:ext>
            </a:extLst>
          </p:cNvPr>
          <p:cNvSpPr txBox="1"/>
          <p:nvPr/>
        </p:nvSpPr>
        <p:spPr>
          <a:xfrm>
            <a:off x="6969978" y="37511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/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3872 $Bio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6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6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33.6%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66.4%</a:t>
            </a:r>
          </a:p>
        </p:txBody>
      </p:sp>
    </p:spTree>
    <p:extLst>
      <p:ext uri="{BB962C8B-B14F-4D97-AF65-F5344CB8AC3E}">
        <p14:creationId xmlns:p14="http://schemas.microsoft.com/office/powerpoint/2010/main" val="380346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Indonesia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58891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618294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Philippines = 119 $Bio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7.3%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92.7%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EU27-Philippines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404475805"/>
              </p:ext>
            </p:extLst>
          </p:nvPr>
        </p:nvGraphicFramePr>
        <p:xfrm>
          <a:off x="105133" y="1508520"/>
          <a:ext cx="4355976" cy="53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710628017"/>
              </p:ext>
            </p:extLst>
          </p:nvPr>
        </p:nvGraphicFramePr>
        <p:xfrm>
          <a:off x="4563555" y="1484783"/>
          <a:ext cx="4583832" cy="5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7002942"/>
              </p:ext>
            </p:extLst>
          </p:nvPr>
        </p:nvGraphicFramePr>
        <p:xfrm>
          <a:off x="108427" y="1988839"/>
          <a:ext cx="2864001" cy="485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29%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4558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71%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755576" y="6247455"/>
            <a:ext cx="21602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10,680 Mio€ 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354328"/>
              </p:ext>
            </p:extLst>
          </p:nvPr>
        </p:nvGraphicFramePr>
        <p:xfrm>
          <a:off x="6039918" y="2001909"/>
          <a:ext cx="2960069" cy="485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251520" y="836712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EU-Philippines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26.3%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73.7%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732240" y="6271880"/>
            <a:ext cx="2212372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24,942  Mio€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043608" y="1196752"/>
            <a:ext cx="7304947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EU Services represent 29% of the total exports to </a:t>
            </a:r>
            <a:r>
              <a:rPr lang="en-GB" b="1" dirty="0" err="1">
                <a:solidFill>
                  <a:srgbClr val="FF0000"/>
                </a:solidFill>
                <a:latin typeface="Calibri Light" panose="020F0302020204030204" pitchFamily="34" charset="0"/>
              </a:rPr>
              <a:t>Philipinnes</a:t>
            </a:r>
            <a:endParaRPr lang="en-GB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And Philippines Services exports represent 19.6% of total exports to EU27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BD3B65-A806-4D33-AAED-96573364038C}"/>
              </a:ext>
            </a:extLst>
          </p:cNvPr>
          <p:cNvSpPr txBox="1"/>
          <p:nvPr/>
        </p:nvSpPr>
        <p:spPr>
          <a:xfrm>
            <a:off x="6048198" y="6579657"/>
            <a:ext cx="208245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5059201-66D1-F4A5-AF85-3026DAAE52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230205"/>
              </p:ext>
            </p:extLst>
          </p:nvPr>
        </p:nvGraphicFramePr>
        <p:xfrm>
          <a:off x="3012197" y="1988839"/>
          <a:ext cx="2951405" cy="4844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3425903" y="6271880"/>
            <a:ext cx="2312681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17,742 Mio€ 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4920877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80.4%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45772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19.6%</a:t>
            </a:r>
          </a:p>
        </p:txBody>
      </p:sp>
    </p:spTree>
    <p:extLst>
      <p:ext uri="{BB962C8B-B14F-4D97-AF65-F5344CB8AC3E}">
        <p14:creationId xmlns:p14="http://schemas.microsoft.com/office/powerpoint/2010/main" val="205193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7361631"/>
              </p:ext>
            </p:extLst>
          </p:nvPr>
        </p:nvGraphicFramePr>
        <p:xfrm>
          <a:off x="35496" y="764704"/>
          <a:ext cx="9036495" cy="606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164288" y="6578389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303484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6707</TotalTime>
  <Words>768</Words>
  <Application>Microsoft Office PowerPoint</Application>
  <PresentationFormat>On-screen Show (4:3)</PresentationFormat>
  <Paragraphs>189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PowerPoint Presentation</vt:lpstr>
      <vt:lpstr>PowerPoint Presentation</vt:lpstr>
      <vt:lpstr>Top 25 EU Trading partners in Services -  (Extra-EU27) – 2022 - €Bio</vt:lpstr>
      <vt:lpstr>PowerPoint Presentation</vt:lpstr>
      <vt:lpstr>PowerPoint Presentation</vt:lpstr>
      <vt:lpstr>EU27-Philippines Trade &amp; Investment (Imports and exports of goods &amp; services)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335</cp:revision>
  <cp:lastPrinted>2024-03-25T13:51:40Z</cp:lastPrinted>
  <dcterms:created xsi:type="dcterms:W3CDTF">2014-06-16T08:31:04Z</dcterms:created>
  <dcterms:modified xsi:type="dcterms:W3CDTF">2024-05-03T14:52:48Z</dcterms:modified>
</cp:coreProperties>
</file>