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3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2" r:id="rId2"/>
    <p:sldId id="257" r:id="rId3"/>
    <p:sldId id="411" r:id="rId4"/>
    <p:sldId id="414" r:id="rId5"/>
    <p:sldId id="343" r:id="rId6"/>
    <p:sldId id="344" r:id="rId7"/>
    <p:sldId id="329" r:id="rId8"/>
    <p:sldId id="346" r:id="rId9"/>
    <p:sldId id="412" r:id="rId10"/>
    <p:sldId id="413" r:id="rId11"/>
    <p:sldId id="409" r:id="rId12"/>
    <p:sldId id="407" r:id="rId13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66" autoAdjust="0"/>
    <p:restoredTop sz="94660"/>
  </p:normalViewPr>
  <p:slideViewPr>
    <p:cSldViewPr>
      <p:cViewPr varScale="1">
        <p:scale>
          <a:sx n="54" d="100"/>
          <a:sy n="54" d="100"/>
        </p:scale>
        <p:origin x="71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261701662292216E-2"/>
          <c:y val="7.7144629065990705E-2"/>
          <c:w val="0.93073829833770783"/>
          <c:h val="0.76887320722319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Sheet1!$B$2:$B$21</c:f>
              <c:numCache>
                <c:formatCode>0</c:formatCode>
                <c:ptCount val="20"/>
                <c:pt idx="0" formatCode="General">
                  <c:v>2287</c:v>
                </c:pt>
                <c:pt idx="1">
                  <c:v>1009</c:v>
                </c:pt>
                <c:pt idx="2">
                  <c:v>762</c:v>
                </c:pt>
                <c:pt idx="3">
                  <c:v>375</c:v>
                </c:pt>
                <c:pt idx="4">
                  <c:v>226</c:v>
                </c:pt>
                <c:pt idx="5">
                  <c:v>180</c:v>
                </c:pt>
                <c:pt idx="6">
                  <c:v>164</c:v>
                </c:pt>
                <c:pt idx="7">
                  <c:v>183</c:v>
                </c:pt>
                <c:pt idx="8">
                  <c:v>70</c:v>
                </c:pt>
                <c:pt idx="9">
                  <c:v>119</c:v>
                </c:pt>
                <c:pt idx="10">
                  <c:v>86</c:v>
                </c:pt>
                <c:pt idx="11">
                  <c:v>86</c:v>
                </c:pt>
                <c:pt idx="12">
                  <c:v>44</c:v>
                </c:pt>
                <c:pt idx="13">
                  <c:v>43</c:v>
                </c:pt>
                <c:pt idx="14">
                  <c:v>104</c:v>
                </c:pt>
                <c:pt idx="15">
                  <c:v>45</c:v>
                </c:pt>
                <c:pt idx="16">
                  <c:v>57</c:v>
                </c:pt>
                <c:pt idx="17">
                  <c:v>64</c:v>
                </c:pt>
                <c:pt idx="18">
                  <c:v>37</c:v>
                </c:pt>
                <c:pt idx="19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5-4576-9874-098086510F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2526</c:v>
                </c:pt>
                <c:pt idx="1">
                  <c:v>1089</c:v>
                </c:pt>
                <c:pt idx="2">
                  <c:v>808</c:v>
                </c:pt>
                <c:pt idx="3">
                  <c:v>409</c:v>
                </c:pt>
                <c:pt idx="4">
                  <c:v>265</c:v>
                </c:pt>
                <c:pt idx="5">
                  <c:v>204</c:v>
                </c:pt>
                <c:pt idx="6">
                  <c:v>184</c:v>
                </c:pt>
                <c:pt idx="7">
                  <c:v>187</c:v>
                </c:pt>
                <c:pt idx="8">
                  <c:v>71</c:v>
                </c:pt>
                <c:pt idx="9">
                  <c:v>123</c:v>
                </c:pt>
                <c:pt idx="10">
                  <c:v>95</c:v>
                </c:pt>
                <c:pt idx="11">
                  <c:v>92</c:v>
                </c:pt>
                <c:pt idx="12">
                  <c:v>50</c:v>
                </c:pt>
                <c:pt idx="13">
                  <c:v>48</c:v>
                </c:pt>
                <c:pt idx="14">
                  <c:v>114</c:v>
                </c:pt>
                <c:pt idx="15">
                  <c:v>50</c:v>
                </c:pt>
                <c:pt idx="16">
                  <c:v>64</c:v>
                </c:pt>
                <c:pt idx="17">
                  <c:v>68</c:v>
                </c:pt>
                <c:pt idx="18">
                  <c:v>43</c:v>
                </c:pt>
                <c:pt idx="19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5-4576-9874-098086510F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2182</c:v>
                </c:pt>
                <c:pt idx="1">
                  <c:v>1123</c:v>
                </c:pt>
                <c:pt idx="2">
                  <c:v>853</c:v>
                </c:pt>
                <c:pt idx="3">
                  <c:v>416</c:v>
                </c:pt>
                <c:pt idx="4">
                  <c:v>282</c:v>
                </c:pt>
                <c:pt idx="5">
                  <c:v>214</c:v>
                </c:pt>
                <c:pt idx="6">
                  <c:v>205</c:v>
                </c:pt>
                <c:pt idx="7">
                  <c:v>201</c:v>
                </c:pt>
                <c:pt idx="8">
                  <c:v>72</c:v>
                </c:pt>
                <c:pt idx="9">
                  <c:v>120</c:v>
                </c:pt>
                <c:pt idx="10">
                  <c:v>101</c:v>
                </c:pt>
                <c:pt idx="11">
                  <c:v>99</c:v>
                </c:pt>
                <c:pt idx="12">
                  <c:v>55</c:v>
                </c:pt>
                <c:pt idx="13">
                  <c:v>64</c:v>
                </c:pt>
                <c:pt idx="14">
                  <c:v>101</c:v>
                </c:pt>
                <c:pt idx="15">
                  <c:v>51</c:v>
                </c:pt>
                <c:pt idx="16">
                  <c:v>62</c:v>
                </c:pt>
                <c:pt idx="17">
                  <c:v>69</c:v>
                </c:pt>
                <c:pt idx="18">
                  <c:v>45</c:v>
                </c:pt>
                <c:pt idx="19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E5-4576-9874-098086510F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1920</c:v>
                </c:pt>
                <c:pt idx="1">
                  <c:v>983</c:v>
                </c:pt>
                <c:pt idx="2">
                  <c:v>684</c:v>
                </c:pt>
                <c:pt idx="3">
                  <c:v>339</c:v>
                </c:pt>
                <c:pt idx="4">
                  <c:v>278</c:v>
                </c:pt>
                <c:pt idx="5">
                  <c:v>203</c:v>
                </c:pt>
                <c:pt idx="6">
                  <c:v>187</c:v>
                </c:pt>
                <c:pt idx="7">
                  <c:v>156</c:v>
                </c:pt>
                <c:pt idx="8">
                  <c:v>61</c:v>
                </c:pt>
                <c:pt idx="9">
                  <c:v>113</c:v>
                </c:pt>
                <c:pt idx="10">
                  <c:v>86</c:v>
                </c:pt>
                <c:pt idx="11">
                  <c:v>84</c:v>
                </c:pt>
                <c:pt idx="12">
                  <c:v>53</c:v>
                </c:pt>
                <c:pt idx="13">
                  <c:v>35</c:v>
                </c:pt>
                <c:pt idx="14">
                  <c:v>64</c:v>
                </c:pt>
                <c:pt idx="15">
                  <c:v>41</c:v>
                </c:pt>
                <c:pt idx="16">
                  <c:v>47</c:v>
                </c:pt>
                <c:pt idx="17">
                  <c:v>48</c:v>
                </c:pt>
                <c:pt idx="18">
                  <c:v>35</c:v>
                </c:pt>
                <c:pt idx="1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D71-BBED-07CB26AD7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2370</c:v>
                </c:pt>
                <c:pt idx="1">
                  <c:v>1232</c:v>
                </c:pt>
                <c:pt idx="2">
                  <c:v>772</c:v>
                </c:pt>
                <c:pt idx="3">
                  <c:v>415</c:v>
                </c:pt>
                <c:pt idx="4">
                  <c:v>391</c:v>
                </c:pt>
                <c:pt idx="5">
                  <c:v>240</c:v>
                </c:pt>
                <c:pt idx="6">
                  <c:v>230</c:v>
                </c:pt>
                <c:pt idx="7">
                  <c:v>164</c:v>
                </c:pt>
                <c:pt idx="8">
                  <c:v>101</c:v>
                </c:pt>
                <c:pt idx="9">
                  <c:v>133</c:v>
                </c:pt>
                <c:pt idx="10">
                  <c:v>122</c:v>
                </c:pt>
                <c:pt idx="11">
                  <c:v>103</c:v>
                </c:pt>
                <c:pt idx="12">
                  <c:v>72</c:v>
                </c:pt>
                <c:pt idx="13">
                  <c:v>58</c:v>
                </c:pt>
                <c:pt idx="14">
                  <c:v>77</c:v>
                </c:pt>
                <c:pt idx="15">
                  <c:v>52</c:v>
                </c:pt>
                <c:pt idx="16">
                  <c:v>56</c:v>
                </c:pt>
                <c:pt idx="17">
                  <c:v>45</c:v>
                </c:pt>
                <c:pt idx="18">
                  <c:v>40</c:v>
                </c:pt>
                <c:pt idx="19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31-409D-BC82-02836B0BC35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055500874890638E-2"/>
                  <c:y val="-9.268223477747991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138888888888885E-2"/>
                      <c:h val="3.3532696579473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4EB-4218-9A05-6768A38EEE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Sheet1!$G$2:$G$21</c:f>
              <c:numCache>
                <c:formatCode>General</c:formatCode>
                <c:ptCount val="20"/>
                <c:pt idx="0">
                  <c:v>2568</c:v>
                </c:pt>
                <c:pt idx="1">
                  <c:v>1325</c:v>
                </c:pt>
                <c:pt idx="2">
                  <c:v>897</c:v>
                </c:pt>
                <c:pt idx="3">
                  <c:v>487</c:v>
                </c:pt>
                <c:pt idx="4">
                  <c:v>422</c:v>
                </c:pt>
                <c:pt idx="5">
                  <c:v>313</c:v>
                </c:pt>
                <c:pt idx="6">
                  <c:v>291</c:v>
                </c:pt>
                <c:pt idx="7">
                  <c:v>163</c:v>
                </c:pt>
                <c:pt idx="8">
                  <c:v>154</c:v>
                </c:pt>
                <c:pt idx="9">
                  <c:v>151</c:v>
                </c:pt>
                <c:pt idx="10">
                  <c:v>129</c:v>
                </c:pt>
                <c:pt idx="11">
                  <c:v>122</c:v>
                </c:pt>
                <c:pt idx="12">
                  <c:v>93</c:v>
                </c:pt>
                <c:pt idx="13">
                  <c:v>90</c:v>
                </c:pt>
                <c:pt idx="14">
                  <c:v>84</c:v>
                </c:pt>
                <c:pt idx="15">
                  <c:v>58</c:v>
                </c:pt>
                <c:pt idx="16">
                  <c:v>51</c:v>
                </c:pt>
                <c:pt idx="17">
                  <c:v>50</c:v>
                </c:pt>
                <c:pt idx="18">
                  <c:v>48</c:v>
                </c:pt>
                <c:pt idx="19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EB-4218-9A05-6768A38EE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674464"/>
        <c:axId val="646671840"/>
      </c:barChart>
      <c:catAx>
        <c:axId val="6466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1840"/>
        <c:crosses val="autoZero"/>
        <c:auto val="1"/>
        <c:lblAlgn val="ctr"/>
        <c:lblOffset val="100"/>
        <c:noMultiLvlLbl val="0"/>
      </c:catAx>
      <c:valAx>
        <c:axId val="646671840"/>
        <c:scaling>
          <c:orientation val="minMax"/>
          <c:max val="2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1438112423447067"/>
          <c:y val="0.15429524238638637"/>
          <c:w val="0.38561887576552933"/>
          <c:h val="0.1211081729881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Trade in Goods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094869489691729E-2"/>
                  <c:y val="-3.7525381340607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BF-4422-8B80-02983E3DE726}"/>
                </c:ext>
              </c:extLst>
            </c:dLbl>
            <c:dLbl>
              <c:idx val="1"/>
              <c:layout>
                <c:manualLayout>
                  <c:x val="6.0474347448458993E-3"/>
                  <c:y val="-4.8782995742789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98-4C41-BCD8-88F3ED7F4203}"/>
                </c:ext>
              </c:extLst>
            </c:dLbl>
            <c:dLbl>
              <c:idx val="2"/>
              <c:layout>
                <c:manualLayout>
                  <c:x val="0"/>
                  <c:y val="-3.37728432065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BF-4422-8B80-02983E3DE726}"/>
                </c:ext>
              </c:extLst>
            </c:dLbl>
            <c:dLbl>
              <c:idx val="3"/>
              <c:layout>
                <c:manualLayout>
                  <c:x val="-6.0474347448458716E-3"/>
                  <c:y val="-3.37728432065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BF-4422-8B80-02983E3DE726}"/>
                </c:ext>
              </c:extLst>
            </c:dLbl>
            <c:dLbl>
              <c:idx val="4"/>
              <c:layout>
                <c:manualLayout>
                  <c:x val="0"/>
                  <c:y val="-5.6288072010911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BF-4422-8B80-02983E3DE726}"/>
                </c:ext>
              </c:extLst>
            </c:dLbl>
            <c:dLbl>
              <c:idx val="5"/>
              <c:layout>
                <c:manualLayout>
                  <c:x val="-3.0237173724230464E-3"/>
                  <c:y val="-4.1277919474668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198.4</c:v>
                </c:pt>
                <c:pt idx="1">
                  <c:v>202.7</c:v>
                </c:pt>
                <c:pt idx="2">
                  <c:v>223.4</c:v>
                </c:pt>
                <c:pt idx="3">
                  <c:v>230.4</c:v>
                </c:pt>
                <c:pt idx="4">
                  <c:v>223.5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4-4C67-89B3-B02EFD3861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0474347448459271E-3"/>
                  <c:y val="-4.5030457608729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363.4</c:v>
                </c:pt>
                <c:pt idx="1">
                  <c:v>384.9</c:v>
                </c:pt>
                <c:pt idx="2">
                  <c:v>472.4</c:v>
                </c:pt>
                <c:pt idx="3">
                  <c:v>627.29999999999995</c:v>
                </c:pt>
                <c:pt idx="4">
                  <c:v>515.79999999999995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4-4C67-89B3-B02EFD386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118586862114678E-2"/>
                  <c:y val="1.125790987762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BF-4422-8B80-02983E3DE726}"/>
                </c:ext>
              </c:extLst>
            </c:dLbl>
            <c:dLbl>
              <c:idx val="1"/>
              <c:layout>
                <c:manualLayout>
                  <c:x val="-9.0711521172688065E-3"/>
                  <c:y val="-1.1257023451294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BF-4422-8B80-02983E3DE726}"/>
                </c:ext>
              </c:extLst>
            </c:dLbl>
            <c:dLbl>
              <c:idx val="2"/>
              <c:layout>
                <c:manualLayout>
                  <c:x val="-1.5118586862114678E-2"/>
                  <c:y val="1.8763281621191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BF-4422-8B80-02983E3DE726}"/>
                </c:ext>
              </c:extLst>
            </c:dLbl>
            <c:dLbl>
              <c:idx val="3"/>
              <c:layout>
                <c:manualLayout>
                  <c:x val="1.2094869489691743E-2"/>
                  <c:y val="2.2515524279808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BF-4422-8B80-02983E3DE726}"/>
                </c:ext>
              </c:extLst>
            </c:dLbl>
            <c:dLbl>
              <c:idx val="4"/>
              <c:layout>
                <c:manualLayout>
                  <c:x val="-7.2780244886565038E-2"/>
                  <c:y val="3.752585618549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6BF-4422-8B80-02983E3DE726}"/>
                </c:ext>
              </c:extLst>
            </c:dLbl>
            <c:dLbl>
              <c:idx val="5"/>
              <c:layout>
                <c:manualLayout>
                  <c:x val="-3.0237173724230464E-3"/>
                  <c:y val="3.7525676816051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-164.99999999999997</c:v>
                </c:pt>
                <c:pt idx="1">
                  <c:v>-182.2</c:v>
                </c:pt>
                <c:pt idx="2">
                  <c:v>-248.99999999999997</c:v>
                </c:pt>
                <c:pt idx="3">
                  <c:v>-396.9</c:v>
                </c:pt>
                <c:pt idx="4">
                  <c:v>-292.29999999999995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4-4C67-89B3-B02EFD386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48480"/>
        <c:axId val="341848808"/>
      </c:barChart>
      <c:catAx>
        <c:axId val="341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808"/>
        <c:crosses val="autoZero"/>
        <c:auto val="1"/>
        <c:lblAlgn val="ctr"/>
        <c:lblOffset val="100"/>
        <c:noMultiLvlLbl val="0"/>
      </c:catAx>
      <c:valAx>
        <c:axId val="341848808"/>
        <c:scaling>
          <c:orientation val="minMax"/>
          <c:max val="650"/>
          <c:min val="-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Trade in Services (</a:t>
            </a:r>
            <a:r>
              <a:rPr lang="en-GB" b="1"/>
              <a:t>€ Mio</a:t>
            </a:r>
            <a:r>
              <a:rPr lang="en-GB" b="1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722881641386505E-2"/>
          <c:y val="0.11048357646343734"/>
          <c:w val="0.90394739597786311"/>
          <c:h val="0.760736986678254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Sheet1!$B$2:$B$6</c:f>
              <c:numCache>
                <c:formatCode>#,##0</c:formatCode>
                <c:ptCount val="5"/>
                <c:pt idx="0">
                  <c:v>53801</c:v>
                </c:pt>
                <c:pt idx="1">
                  <c:v>48181</c:v>
                </c:pt>
                <c:pt idx="2">
                  <c:v>60828</c:v>
                </c:pt>
                <c:pt idx="3">
                  <c:v>64668</c:v>
                </c:pt>
                <c:pt idx="4">
                  <c:v>57338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8FD-AFC0-AC47AE754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2164861190375112E-2"/>
                  <c:y val="-5.7982775086185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7A-4F04-A969-234FB60163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Sheet1!$C$2:$C$6</c:f>
              <c:numCache>
                <c:formatCode>#,##0</c:formatCode>
                <c:ptCount val="5"/>
                <c:pt idx="0">
                  <c:v>33375</c:v>
                </c:pt>
                <c:pt idx="1">
                  <c:v>31906</c:v>
                </c:pt>
                <c:pt idx="2">
                  <c:v>40012</c:v>
                </c:pt>
                <c:pt idx="3">
                  <c:v>48293</c:v>
                </c:pt>
                <c:pt idx="4">
                  <c:v>43268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9-48FD-AFC0-AC47AE7549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3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Sheet1!$D$2:$D$6</c:f>
              <c:numCache>
                <c:formatCode>#,##0</c:formatCode>
                <c:ptCount val="5"/>
                <c:pt idx="0">
                  <c:v>20426</c:v>
                </c:pt>
                <c:pt idx="1">
                  <c:v>16275</c:v>
                </c:pt>
                <c:pt idx="2">
                  <c:v>20816</c:v>
                </c:pt>
                <c:pt idx="3">
                  <c:v>16375</c:v>
                </c:pt>
                <c:pt idx="4">
                  <c:v>14070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9-48FD-AFC0-AC47AE754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 dirty="0">
                <a:solidFill>
                  <a:schemeClr val="tx1"/>
                </a:solidFill>
                <a:effectLst/>
              </a:rPr>
              <a:t>(Mio € - 2011-2023)</a:t>
            </a:r>
            <a:endParaRPr lang="en-GB" b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76940041465191988"/>
          <c:y val="1.3126082196829083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6728875520873961E-2"/>
          <c:y val="7.3048116604930075E-2"/>
          <c:w val="0.88781159066651394"/>
          <c:h val="0.81996309353161301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9469435645361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52-4284-A0EE-E992BD761290}"/>
                </c:ext>
              </c:extLst>
            </c:dLbl>
            <c:dLbl>
              <c:idx val="2"/>
              <c:layout>
                <c:manualLayout>
                  <c:x val="7.0270608239145823E-3"/>
                  <c:y val="1.2905070168355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52-4284-A0EE-E992BD761290}"/>
                </c:ext>
              </c:extLst>
            </c:dLbl>
            <c:dLbl>
              <c:idx val="5"/>
              <c:layout>
                <c:manualLayout>
                  <c:x val="1.4054121647828132E-3"/>
                  <c:y val="-8.6033801122368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52-4284-A0EE-E992BD761290}"/>
                </c:ext>
              </c:extLst>
            </c:dLbl>
            <c:dLbl>
              <c:idx val="6"/>
              <c:layout>
                <c:manualLayout>
                  <c:x val="7.0270608239145823E-3"/>
                  <c:y val="-1.7206760224473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52-4284-A0EE-E992BD761290}"/>
                </c:ext>
              </c:extLst>
            </c:dLbl>
            <c:dLbl>
              <c:idx val="10"/>
              <c:layout>
                <c:manualLayout>
                  <c:x val="7.0270608239143759E-3"/>
                  <c:y val="-3.656436547700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52-4284-A0EE-E992BD761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Sheet1!$D$2:$D$12</c:f>
              <c:numCache>
                <c:formatCode>#,##0</c:formatCode>
                <c:ptCount val="11"/>
                <c:pt idx="0">
                  <c:v>3216</c:v>
                </c:pt>
                <c:pt idx="1">
                  <c:v>4569</c:v>
                </c:pt>
                <c:pt idx="2">
                  <c:v>11457</c:v>
                </c:pt>
                <c:pt idx="3">
                  <c:v>8707</c:v>
                </c:pt>
                <c:pt idx="4">
                  <c:v>11571</c:v>
                </c:pt>
                <c:pt idx="5">
                  <c:v>17144</c:v>
                </c:pt>
                <c:pt idx="6">
                  <c:v>20426</c:v>
                </c:pt>
                <c:pt idx="7">
                  <c:v>16275</c:v>
                </c:pt>
                <c:pt idx="8">
                  <c:v>20816</c:v>
                </c:pt>
                <c:pt idx="9">
                  <c:v>16375</c:v>
                </c:pt>
                <c:pt idx="10">
                  <c:v>14070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2-4284-A0EE-E992BD761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193911466779982E-2"/>
                  <c:y val="-5.1460745554017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6.4863423263112549E-2"/>
                  <c:y val="-8.86224362604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3.0085558615370229E-2"/>
                  <c:y val="-3.5050475421430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3.6207733197439987E-2"/>
                  <c:y val="-6.02632905286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3.4730833138290895E-2"/>
                  <c:y val="-6.8468340916049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3.8328024305884188E-2"/>
                  <c:y val="-4.620303028660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3.9090045421371997E-2"/>
                  <c:y val="-4.2956947873000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4.7926989391351406E-2"/>
                  <c:y val="-6.6018748594329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dLbl>
              <c:idx val="8"/>
              <c:layout>
                <c:manualLayout>
                  <c:x val="-5.2000250096967904E-2"/>
                  <c:y val="-4.7318590617302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D4-40A4-9B01-632BDB42A53A}"/>
                </c:ext>
              </c:extLst>
            </c:dLbl>
            <c:dLbl>
              <c:idx val="9"/>
              <c:layout>
                <c:manualLayout>
                  <c:x val="-1.4054121647828132E-3"/>
                  <c:y val="-3.2262675420888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D4-40A4-9B01-632BDB42A53A}"/>
                </c:ext>
              </c:extLst>
            </c:dLbl>
            <c:dLbl>
              <c:idx val="10"/>
              <c:layout>
                <c:manualLayout>
                  <c:x val="0"/>
                  <c:y val="6.0223660785657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9C-4DB6-973A-7E69CF3E7E22}"/>
                </c:ext>
              </c:extLst>
            </c:dLbl>
            <c:dLbl>
              <c:idx val="11"/>
              <c:layout>
                <c:manualLayout>
                  <c:x val="-1.4054121647829165E-3"/>
                  <c:y val="3.441352044894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E3-4D55-AA66-54E7CBBB69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22504</c:v>
                </c:pt>
                <c:pt idx="1">
                  <c:v>26050</c:v>
                </c:pt>
                <c:pt idx="2">
                  <c:v>37895</c:v>
                </c:pt>
                <c:pt idx="3">
                  <c:v>38403</c:v>
                </c:pt>
                <c:pt idx="4">
                  <c:v>41145</c:v>
                </c:pt>
                <c:pt idx="5">
                  <c:v>48118</c:v>
                </c:pt>
                <c:pt idx="6">
                  <c:v>53801</c:v>
                </c:pt>
                <c:pt idx="7">
                  <c:v>48181</c:v>
                </c:pt>
                <c:pt idx="8">
                  <c:v>60828</c:v>
                </c:pt>
                <c:pt idx="9">
                  <c:v>64668</c:v>
                </c:pt>
                <c:pt idx="10">
                  <c:v>57338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0581552914044645E-2"/>
                  <c:y val="2.6218462176289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3.4015732869879307E-2"/>
                  <c:y val="2.57623814156150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79727040185381"/>
                      <c:h val="4.96630116978872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777526020874244E-2"/>
                  <c:y val="3.5518919307068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78E-2"/>
                  <c:y val="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648372516113825E-2"/>
                  <c:y val="3.0810939705886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3.8132151901815917E-2"/>
                  <c:y val="3.227249817770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2.4034429278166028E-2"/>
                  <c:y val="3.290792892930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1.4054121647829165E-2"/>
                  <c:y val="1.64498151966854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-1.6864945977394998E-2"/>
                  <c:y val="1.2905070168355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1C-4F1F-AF84-904BFB19A44B}"/>
                </c:ext>
              </c:extLst>
            </c:dLbl>
            <c:dLbl>
              <c:idx val="9"/>
              <c:layout>
                <c:manualLayout>
                  <c:x val="-2.5297418966092597E-2"/>
                  <c:y val="-5.162028067342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E3-4D55-AA66-54E7CBBB6928}"/>
                </c:ext>
              </c:extLst>
            </c:dLbl>
            <c:dLbl>
              <c:idx val="10"/>
              <c:layout>
                <c:manualLayout>
                  <c:x val="-3.2324479790007181E-2"/>
                  <c:y val="-6.0223660785657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9C-4DB6-973A-7E69CF3E7E22}"/>
                </c:ext>
              </c:extLst>
            </c:dLbl>
            <c:dLbl>
              <c:idx val="11"/>
              <c:layout>
                <c:manualLayout>
                  <c:x val="-7.0270608239145823E-3"/>
                  <c:y val="-4.5167745589243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E3-4D55-AA66-54E7CBBB69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#,##0</c:formatCode>
                <c:ptCount val="11"/>
                <c:pt idx="0">
                  <c:v>19288</c:v>
                </c:pt>
                <c:pt idx="1">
                  <c:v>21481</c:v>
                </c:pt>
                <c:pt idx="2">
                  <c:v>26438</c:v>
                </c:pt>
                <c:pt idx="3">
                  <c:v>29696</c:v>
                </c:pt>
                <c:pt idx="4">
                  <c:v>29574</c:v>
                </c:pt>
                <c:pt idx="5">
                  <c:v>30974</c:v>
                </c:pt>
                <c:pt idx="6">
                  <c:v>33375</c:v>
                </c:pt>
                <c:pt idx="7">
                  <c:v>31906</c:v>
                </c:pt>
                <c:pt idx="8">
                  <c:v>40012</c:v>
                </c:pt>
                <c:pt idx="9">
                  <c:v>48293</c:v>
                </c:pt>
                <c:pt idx="10">
                  <c:v>43268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in val="-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64107616160563"/>
          <c:y val="1.7359208796999009E-2"/>
          <c:w val="0.81946019603264031"/>
          <c:h val="0.59052670025716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serv. on physical input …</c:v>
                </c:pt>
                <c:pt idx="1">
                  <c:v>Maintenance &amp;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Telecom, computer &amp; Information ser.</c:v>
                </c:pt>
                <c:pt idx="9">
                  <c:v>Other business services</c:v>
                </c:pt>
                <c:pt idx="10">
                  <c:v>Personal, cultural &amp; recreational ser.</c:v>
                </c:pt>
                <c:pt idx="11">
                  <c:v>Government goods &amp; services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459</c:v>
                </c:pt>
                <c:pt idx="1">
                  <c:v>821</c:v>
                </c:pt>
                <c:pt idx="2">
                  <c:v>23630</c:v>
                </c:pt>
                <c:pt idx="3">
                  <c:v>2230</c:v>
                </c:pt>
                <c:pt idx="4">
                  <c:v>317</c:v>
                </c:pt>
                <c:pt idx="5">
                  <c:v>554</c:v>
                </c:pt>
                <c:pt idx="6">
                  <c:v>561</c:v>
                </c:pt>
                <c:pt idx="7">
                  <c:v>10066</c:v>
                </c:pt>
                <c:pt idx="8">
                  <c:v>11044</c:v>
                </c:pt>
                <c:pt idx="9">
                  <c:v>12414</c:v>
                </c:pt>
                <c:pt idx="10">
                  <c:v>92</c:v>
                </c:pt>
                <c:pt idx="11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serv. on physical input …</c:v>
                </c:pt>
                <c:pt idx="1">
                  <c:v>Maintenance &amp;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Telecom, computer &amp; Information ser.</c:v>
                </c:pt>
                <c:pt idx="9">
                  <c:v>Other business services</c:v>
                </c:pt>
                <c:pt idx="10">
                  <c:v>Personal, cultural &amp; recreational ser.</c:v>
                </c:pt>
                <c:pt idx="11">
                  <c:v>Government goods &amp; services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4997</c:v>
                </c:pt>
                <c:pt idx="1">
                  <c:v>1378</c:v>
                </c:pt>
                <c:pt idx="2">
                  <c:v>19759</c:v>
                </c:pt>
                <c:pt idx="3">
                  <c:v>334</c:v>
                </c:pt>
                <c:pt idx="4">
                  <c:v>1705</c:v>
                </c:pt>
                <c:pt idx="5">
                  <c:v>1406</c:v>
                </c:pt>
                <c:pt idx="6">
                  <c:v>320</c:v>
                </c:pt>
                <c:pt idx="7">
                  <c:v>242</c:v>
                </c:pt>
                <c:pt idx="8">
                  <c:v>1855</c:v>
                </c:pt>
                <c:pt idx="9">
                  <c:v>13610</c:v>
                </c:pt>
                <c:pt idx="10">
                  <c:v>154</c:v>
                </c:pt>
                <c:pt idx="11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  <c:max val="2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 dirty="0">
                <a:solidFill>
                  <a:schemeClr val="tx1"/>
                </a:solidFill>
                <a:effectLst/>
              </a:rPr>
              <a:t>(Mio € - 2011-2022)</a:t>
            </a:r>
            <a:endParaRPr lang="en-GB" b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1166752153351496"/>
          <c:y val="7.3349742982487046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6728875520873961E-2"/>
          <c:y val="7.3048116604930075E-2"/>
          <c:w val="0.88781159066651394"/>
          <c:h val="0.81996309353161301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9469435645361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52-4284-A0EE-E992BD761290}"/>
                </c:ext>
              </c:extLst>
            </c:dLbl>
            <c:dLbl>
              <c:idx val="2"/>
              <c:layout>
                <c:manualLayout>
                  <c:x val="7.0270608239145823E-3"/>
                  <c:y val="1.2905070168355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52-4284-A0EE-E992BD761290}"/>
                </c:ext>
              </c:extLst>
            </c:dLbl>
            <c:dLbl>
              <c:idx val="5"/>
              <c:layout>
                <c:manualLayout>
                  <c:x val="1.4054121647828132E-3"/>
                  <c:y val="-8.6033801122368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52-4284-A0EE-E992BD761290}"/>
                </c:ext>
              </c:extLst>
            </c:dLbl>
            <c:dLbl>
              <c:idx val="6"/>
              <c:layout>
                <c:manualLayout>
                  <c:x val="7.0270608239145823E-3"/>
                  <c:y val="-1.7206760224473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52-4284-A0EE-E992BD761290}"/>
                </c:ext>
              </c:extLst>
            </c:dLbl>
            <c:dLbl>
              <c:idx val="10"/>
              <c:layout>
                <c:manualLayout>
                  <c:x val="7.0270608239143759E-3"/>
                  <c:y val="-3.656436547700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52-4284-A0EE-E992BD761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Sheet1!$D$2:$D$12</c:f>
              <c:numCache>
                <c:formatCode>#,##0</c:formatCode>
                <c:ptCount val="11"/>
                <c:pt idx="0">
                  <c:v>1540</c:v>
                </c:pt>
                <c:pt idx="1">
                  <c:v>2034</c:v>
                </c:pt>
                <c:pt idx="2">
                  <c:v>6565</c:v>
                </c:pt>
                <c:pt idx="3">
                  <c:v>5526</c:v>
                </c:pt>
                <c:pt idx="4">
                  <c:v>6286</c:v>
                </c:pt>
                <c:pt idx="5">
                  <c:v>7437</c:v>
                </c:pt>
                <c:pt idx="6">
                  <c:v>6852</c:v>
                </c:pt>
                <c:pt idx="7">
                  <c:v>1926</c:v>
                </c:pt>
                <c:pt idx="8">
                  <c:v>1438</c:v>
                </c:pt>
                <c:pt idx="9">
                  <c:v>1898</c:v>
                </c:pt>
                <c:pt idx="10">
                  <c:v>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2-4284-A0EE-E992BD761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193911466779982E-2"/>
                  <c:y val="-5.1460745554017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6.4863423263112549E-2"/>
                  <c:y val="-8.86224362604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3.0085558615370229E-2"/>
                  <c:y val="-3.5050475421430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3.6207733197439987E-2"/>
                  <c:y val="-6.02632905286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3.4730833138290895E-2"/>
                  <c:y val="-6.8468340916049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3.8328024305884188E-2"/>
                  <c:y val="-4.620303028660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3.9090045421371997E-2"/>
                  <c:y val="-4.2956947873000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4.7926989391351406E-2"/>
                  <c:y val="-6.6018748594329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dLbl>
              <c:idx val="8"/>
              <c:layout>
                <c:manualLayout>
                  <c:x val="-5.2000250096967904E-2"/>
                  <c:y val="-4.7318590617302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D4-40A4-9B01-632BDB42A53A}"/>
                </c:ext>
              </c:extLst>
            </c:dLbl>
            <c:dLbl>
              <c:idx val="9"/>
              <c:layout>
                <c:manualLayout>
                  <c:x val="-1.4054121647828132E-3"/>
                  <c:y val="-3.2262675420888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D4-40A4-9B01-632BDB42A53A}"/>
                </c:ext>
              </c:extLst>
            </c:dLbl>
            <c:dLbl>
              <c:idx val="10"/>
              <c:layout>
                <c:manualLayout>
                  <c:x val="0"/>
                  <c:y val="6.0223660785657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9C-4DB6-973A-7E69CF3E7E22}"/>
                </c:ext>
              </c:extLst>
            </c:dLbl>
            <c:dLbl>
              <c:idx val="11"/>
              <c:layout>
                <c:manualLayout>
                  <c:x val="-1.4054121647829165E-3"/>
                  <c:y val="3.441352044894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E3-4D55-AA66-54E7CBBB69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3590</c:v>
                </c:pt>
                <c:pt idx="1">
                  <c:v>4306</c:v>
                </c:pt>
                <c:pt idx="2">
                  <c:v>8738</c:v>
                </c:pt>
                <c:pt idx="3">
                  <c:v>7913</c:v>
                </c:pt>
                <c:pt idx="4">
                  <c:v>8899</c:v>
                </c:pt>
                <c:pt idx="5">
                  <c:v>9933</c:v>
                </c:pt>
                <c:pt idx="6">
                  <c:v>9441</c:v>
                </c:pt>
                <c:pt idx="7">
                  <c:v>2309</c:v>
                </c:pt>
                <c:pt idx="8">
                  <c:v>1712</c:v>
                </c:pt>
                <c:pt idx="9">
                  <c:v>2285</c:v>
                </c:pt>
                <c:pt idx="10">
                  <c:v>3623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0581552914044645E-2"/>
                  <c:y val="2.6218462176289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3.4015732869879307E-2"/>
                  <c:y val="2.57623814156150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79727040185381"/>
                      <c:h val="4.96630116978872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777526020874244E-2"/>
                  <c:y val="3.5518919307068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78E-2"/>
                  <c:y val="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648372516113825E-2"/>
                  <c:y val="3.0810939705886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3.8132151901815917E-2"/>
                  <c:y val="3.227249817770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2.4034429278166028E-2"/>
                  <c:y val="3.290792892930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1.4054121647829165E-2"/>
                  <c:y val="1.64498151966854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-1.6864945977394998E-2"/>
                  <c:y val="1.2905070168355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1C-4F1F-AF84-904BFB19A44B}"/>
                </c:ext>
              </c:extLst>
            </c:dLbl>
            <c:dLbl>
              <c:idx val="9"/>
              <c:layout>
                <c:manualLayout>
                  <c:x val="-2.5297418966092597E-2"/>
                  <c:y val="-5.162028067342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E3-4D55-AA66-54E7CBBB6928}"/>
                </c:ext>
              </c:extLst>
            </c:dLbl>
            <c:dLbl>
              <c:idx val="10"/>
              <c:layout>
                <c:manualLayout>
                  <c:x val="-3.2324479790007181E-2"/>
                  <c:y val="-6.0223660785657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9C-4DB6-973A-7E69CF3E7E22}"/>
                </c:ext>
              </c:extLst>
            </c:dLbl>
            <c:dLbl>
              <c:idx val="11"/>
              <c:layout>
                <c:manualLayout>
                  <c:x val="-7.0270608239145823E-3"/>
                  <c:y val="-4.5167745589243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E3-4D55-AA66-54E7CBBB69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#,##0</c:formatCode>
                <c:ptCount val="11"/>
                <c:pt idx="0">
                  <c:v>2050</c:v>
                </c:pt>
                <c:pt idx="1">
                  <c:v>2272</c:v>
                </c:pt>
                <c:pt idx="2">
                  <c:v>2173</c:v>
                </c:pt>
                <c:pt idx="3">
                  <c:v>2387</c:v>
                </c:pt>
                <c:pt idx="4">
                  <c:v>2613</c:v>
                </c:pt>
                <c:pt idx="5">
                  <c:v>2496</c:v>
                </c:pt>
                <c:pt idx="6">
                  <c:v>2589</c:v>
                </c:pt>
                <c:pt idx="7">
                  <c:v>383</c:v>
                </c:pt>
                <c:pt idx="8">
                  <c:v>274</c:v>
                </c:pt>
                <c:pt idx="9">
                  <c:v>387</c:v>
                </c:pt>
                <c:pt idx="10">
                  <c:v>1214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Share of Services in EU</a:t>
            </a:r>
            <a:r>
              <a:rPr lang="en-GB" dirty="0">
                <a:solidFill>
                  <a:srgbClr val="FF0000"/>
                </a:solidFill>
              </a:rPr>
              <a:t>27</a:t>
            </a:r>
            <a:r>
              <a:rPr lang="en-GB" dirty="0"/>
              <a:t> </a:t>
            </a:r>
            <a:r>
              <a:rPr lang="en-GB" b="1" dirty="0">
                <a:solidFill>
                  <a:srgbClr val="FF0000"/>
                </a:solidFill>
              </a:rPr>
              <a:t>Outward</a:t>
            </a:r>
            <a:r>
              <a:rPr lang="en-GB" dirty="0"/>
              <a:t> FDI in China – Stocks - € Mio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645712623267848"/>
          <c:y val="0.12474794467281414"/>
          <c:w val="0.80571391314336072"/>
          <c:h val="0.74761727863570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Outward Investment In China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120189</c:v>
                </c:pt>
                <c:pt idx="1">
                  <c:v>136227</c:v>
                </c:pt>
                <c:pt idx="2">
                  <c:v>161991</c:v>
                </c:pt>
                <c:pt idx="3">
                  <c:v>170335</c:v>
                </c:pt>
                <c:pt idx="4">
                  <c:v>171654</c:v>
                </c:pt>
                <c:pt idx="5">
                  <c:v>187520</c:v>
                </c:pt>
                <c:pt idx="6">
                  <c:v>204127</c:v>
                </c:pt>
                <c:pt idx="7">
                  <c:v>214019</c:v>
                </c:pt>
                <c:pt idx="8">
                  <c:v>242476</c:v>
                </c:pt>
                <c:pt idx="9" formatCode="General">
                  <c:v>247450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9-4499-9BEE-022278194E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1172216"/>
        <c:axId val="37117156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Share of Services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8.9679301169926506E-3"/>
                  <c:y val="2.679027224823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99-4499-9BEE-022278194E7B}"/>
                </c:ext>
              </c:extLst>
            </c:dLbl>
            <c:dLbl>
              <c:idx val="1"/>
              <c:layout>
                <c:manualLayout>
                  <c:x val="2.6903790350977952E-2"/>
                  <c:y val="2.23252268735260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99-4499-9BEE-022278194E7B}"/>
                </c:ext>
              </c:extLst>
            </c:dLbl>
            <c:dLbl>
              <c:idx val="2"/>
              <c:layout>
                <c:manualLayout>
                  <c:x val="-7.9139549387136257E-2"/>
                  <c:y val="3.0976245694922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99-4499-9BEE-022278194E7B}"/>
                </c:ext>
              </c:extLst>
            </c:dLbl>
            <c:dLbl>
              <c:idx val="3"/>
              <c:layout>
                <c:manualLayout>
                  <c:x val="-4.7480835462726308E-2"/>
                  <c:y val="-2.4557774830574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37300563590865"/>
                      <c:h val="5.04773379610423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B399-4499-9BEE-022278194E7B}"/>
                </c:ext>
              </c:extLst>
            </c:dLbl>
            <c:dLbl>
              <c:idx val="4"/>
              <c:layout>
                <c:manualLayout>
                  <c:x val="-8.8184646150427735E-3"/>
                  <c:y val="2.8660009998889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6A-4857-9B2B-1BADD5538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2">
                  <c:v>62079</c:v>
                </c:pt>
                <c:pt idx="3">
                  <c:v>69412</c:v>
                </c:pt>
                <c:pt idx="4">
                  <c:v>65975</c:v>
                </c:pt>
                <c:pt idx="5">
                  <c:v>70879</c:v>
                </c:pt>
                <c:pt idx="6">
                  <c:v>77916</c:v>
                </c:pt>
                <c:pt idx="7">
                  <c:v>90190</c:v>
                </c:pt>
                <c:pt idx="8">
                  <c:v>105775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99-4499-9BEE-022278194E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172216"/>
        <c:axId val="371171560"/>
      </c:lineChart>
      <c:catAx>
        <c:axId val="371172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171560"/>
        <c:crosses val="autoZero"/>
        <c:auto val="1"/>
        <c:lblAlgn val="ctr"/>
        <c:lblOffset val="100"/>
        <c:noMultiLvlLbl val="0"/>
      </c:catAx>
      <c:valAx>
        <c:axId val="371171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172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8575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Share of Services in EU</a:t>
            </a:r>
            <a:r>
              <a:rPr lang="en-GB" dirty="0">
                <a:solidFill>
                  <a:srgbClr val="FF0000"/>
                </a:solidFill>
              </a:rPr>
              <a:t>27</a:t>
            </a:r>
            <a:r>
              <a:rPr lang="en-GB" dirty="0"/>
              <a:t> </a:t>
            </a:r>
            <a:r>
              <a:rPr lang="en-GB" b="1" dirty="0">
                <a:solidFill>
                  <a:srgbClr val="FF0000"/>
                </a:solidFill>
              </a:rPr>
              <a:t>Inward</a:t>
            </a:r>
            <a:r>
              <a:rPr lang="en-GB" dirty="0"/>
              <a:t> FDI from China – Stocks</a:t>
            </a:r>
            <a:r>
              <a:rPr lang="en-GB" baseline="0" dirty="0"/>
              <a:t> - € Mio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Inward Investment from China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20398</c:v>
                </c:pt>
                <c:pt idx="1">
                  <c:v>21884</c:v>
                </c:pt>
                <c:pt idx="2">
                  <c:v>40795</c:v>
                </c:pt>
                <c:pt idx="3">
                  <c:v>46687</c:v>
                </c:pt>
                <c:pt idx="4">
                  <c:v>58141</c:v>
                </c:pt>
                <c:pt idx="5">
                  <c:v>54466</c:v>
                </c:pt>
                <c:pt idx="6">
                  <c:v>61059</c:v>
                </c:pt>
                <c:pt idx="7">
                  <c:v>63551</c:v>
                </c:pt>
                <c:pt idx="8">
                  <c:v>64808</c:v>
                </c:pt>
                <c:pt idx="9">
                  <c:v>54649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81-471C-B8B6-0AA364B11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1172216"/>
        <c:axId val="37117156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Share of Services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3.4135992058230091E-2"/>
                  <c:y val="-2.20461615376069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81-471C-B8B6-0AA364B11371}"/>
                </c:ext>
              </c:extLst>
            </c:dLbl>
            <c:dLbl>
              <c:idx val="1"/>
              <c:layout>
                <c:manualLayout>
                  <c:x val="1.7067996029115046E-2"/>
                  <c:y val="4.40923230752130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81-471C-B8B6-0AA364B11371}"/>
                </c:ext>
              </c:extLst>
            </c:dLbl>
            <c:dLbl>
              <c:idx val="2"/>
              <c:layout>
                <c:manualLayout>
                  <c:x val="-0.1102367184178801"/>
                  <c:y val="-4.4092323075214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81-471C-B8B6-0AA364B11371}"/>
                </c:ext>
              </c:extLst>
            </c:dLbl>
            <c:dLbl>
              <c:idx val="3"/>
              <c:layout>
                <c:manualLayout>
                  <c:x val="0"/>
                  <c:y val="-2.20461615376069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81-471C-B8B6-0AA364B11371}"/>
                </c:ext>
              </c:extLst>
            </c:dLbl>
            <c:dLbl>
              <c:idx val="6"/>
              <c:layout>
                <c:manualLayout>
                  <c:x val="7.2879872851594231E-3"/>
                  <c:y val="-1.1023080768803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56-4207-B7DF-487582E66CDC}"/>
                </c:ext>
              </c:extLst>
            </c:dLbl>
            <c:dLbl>
              <c:idx val="7"/>
              <c:layout>
                <c:manualLayout>
                  <c:x val="1.4575974570317563E-3"/>
                  <c:y val="3.086462615264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77-4472-A133-8A4C8D1C83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2">
                  <c:v>35418</c:v>
                </c:pt>
                <c:pt idx="3">
                  <c:v>38618</c:v>
                </c:pt>
                <c:pt idx="4">
                  <c:v>46491</c:v>
                </c:pt>
                <c:pt idx="5">
                  <c:v>44504</c:v>
                </c:pt>
                <c:pt idx="6">
                  <c:v>49338</c:v>
                </c:pt>
                <c:pt idx="7">
                  <c:v>49173</c:v>
                </c:pt>
                <c:pt idx="8">
                  <c:v>50503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81-471C-B8B6-0AA364B11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172216"/>
        <c:axId val="371171560"/>
      </c:lineChart>
      <c:catAx>
        <c:axId val="371172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171560"/>
        <c:crosses val="autoZero"/>
        <c:auto val="1"/>
        <c:lblAlgn val="ctr"/>
        <c:lblOffset val="100"/>
        <c:noMultiLvlLbl val="0"/>
      </c:catAx>
      <c:valAx>
        <c:axId val="371171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172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8575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824146981627292E-2"/>
          <c:y val="0.14796210964743503"/>
          <c:w val="0.90526546178064693"/>
          <c:h val="0.688797125808854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  <c:pt idx="5">
                  <c:v>Japan</c:v>
                </c:pt>
                <c:pt idx="6">
                  <c:v>India</c:v>
                </c:pt>
                <c:pt idx="7">
                  <c:v>Canada</c:v>
                </c:pt>
                <c:pt idx="8">
                  <c:v>Hong Kong</c:v>
                </c:pt>
                <c:pt idx="9">
                  <c:v>Russia</c:v>
                </c:pt>
                <c:pt idx="10">
                  <c:v>UAE</c:v>
                </c:pt>
                <c:pt idx="11">
                  <c:v>Australia</c:v>
                </c:pt>
                <c:pt idx="12">
                  <c:v>Korea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285498</c:v>
                </c:pt>
                <c:pt idx="1">
                  <c:v>247998</c:v>
                </c:pt>
                <c:pt idx="2">
                  <c:v>139111</c:v>
                </c:pt>
                <c:pt idx="3">
                  <c:v>62403</c:v>
                </c:pt>
                <c:pt idx="4">
                  <c:v>25149</c:v>
                </c:pt>
                <c:pt idx="5">
                  <c:v>35496</c:v>
                </c:pt>
                <c:pt idx="6">
                  <c:v>22684</c:v>
                </c:pt>
                <c:pt idx="7">
                  <c:v>23855</c:v>
                </c:pt>
                <c:pt idx="8">
                  <c:v>25143</c:v>
                </c:pt>
                <c:pt idx="9">
                  <c:v>19253</c:v>
                </c:pt>
                <c:pt idx="10">
                  <c:v>15050</c:v>
                </c:pt>
                <c:pt idx="11">
                  <c:v>18870</c:v>
                </c:pt>
                <c:pt idx="12">
                  <c:v>13398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3-4AD3-AE7E-5B65668C12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704615048118986E-2"/>
                  <c:y val="5.5555563656395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F3-4AD3-AE7E-5B65668C12A6}"/>
                </c:ext>
              </c:extLst>
            </c:dLbl>
            <c:dLbl>
              <c:idx val="1"/>
              <c:layout>
                <c:manualLayout>
                  <c:x val="5.5403433945756808E-2"/>
                  <c:y val="-3.2896476071227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F3-4AD3-AE7E-5B65668C12A6}"/>
                </c:ext>
              </c:extLst>
            </c:dLbl>
            <c:dLbl>
              <c:idx val="2"/>
              <c:layout>
                <c:manualLayout>
                  <c:x val="1.2966207349081365E-2"/>
                  <c:y val="-2.852814647537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F3-4AD3-AE7E-5B65668C12A6}"/>
                </c:ext>
              </c:extLst>
            </c:dLbl>
            <c:dLbl>
              <c:idx val="3"/>
              <c:layout>
                <c:manualLayout>
                  <c:x val="1.3049759405074367E-2"/>
                  <c:y val="-4.16493207420998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305555555555556E-2"/>
                      <c:h val="6.02407495247520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2F3-4AD3-AE7E-5B65668C12A6}"/>
                </c:ext>
              </c:extLst>
            </c:dLbl>
            <c:dLbl>
              <c:idx val="4"/>
              <c:layout>
                <c:manualLayout>
                  <c:x val="1.7422462817147908E-2"/>
                  <c:y val="-3.1481486071957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F3-4AD3-AE7E-5B65668C12A6}"/>
                </c:ext>
              </c:extLst>
            </c:dLbl>
            <c:dLbl>
              <c:idx val="5"/>
              <c:layout>
                <c:manualLayout>
                  <c:x val="1.8742672790901138E-2"/>
                  <c:y val="-3.02754491506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F3-4AD3-AE7E-5B65668C12A6}"/>
                </c:ext>
              </c:extLst>
            </c:dLbl>
            <c:dLbl>
              <c:idx val="6"/>
              <c:layout>
                <c:manualLayout>
                  <c:x val="1.1660761154855643E-2"/>
                  <c:y val="-1.5723391035781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F3-4AD3-AE7E-5B65668C12A6}"/>
                </c:ext>
              </c:extLst>
            </c:dLbl>
            <c:dLbl>
              <c:idx val="7"/>
              <c:layout>
                <c:manualLayout>
                  <c:x val="1.8673884514435697E-2"/>
                  <c:y val="-1.8290757989320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2F3-4AD3-AE7E-5B65668C12A6}"/>
                </c:ext>
              </c:extLst>
            </c:dLbl>
            <c:dLbl>
              <c:idx val="8"/>
              <c:layout>
                <c:manualLayout>
                  <c:x val="1.1179790026246719E-2"/>
                  <c:y val="-3.0747161088825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2F3-4AD3-AE7E-5B65668C12A6}"/>
                </c:ext>
              </c:extLst>
            </c:dLbl>
            <c:dLbl>
              <c:idx val="9"/>
              <c:layout>
                <c:manualLayout>
                  <c:x val="1.7491141732283364E-2"/>
                  <c:y val="-2.8651506073418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2F3-4AD3-AE7E-5B65668C12A6}"/>
                </c:ext>
              </c:extLst>
            </c:dLbl>
            <c:dLbl>
              <c:idx val="10"/>
              <c:layout>
                <c:manualLayout>
                  <c:x val="1.596489501312346E-2"/>
                  <c:y val="-2.7777781828198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2F3-4AD3-AE7E-5B65668C12A6}"/>
                </c:ext>
              </c:extLst>
            </c:dLbl>
            <c:dLbl>
              <c:idx val="11"/>
              <c:layout>
                <c:manualLayout>
                  <c:x val="5.830389828127453E-3"/>
                  <c:y val="-2.3235254943803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2F3-4AD3-AE7E-5B65668C12A6}"/>
                </c:ext>
              </c:extLst>
            </c:dLbl>
            <c:dLbl>
              <c:idx val="12"/>
              <c:layout>
                <c:manualLayout>
                  <c:x val="1.4575974570318632E-3"/>
                  <c:y val="-3.4852882415705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2F3-4AD3-AE7E-5B65668C12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  <c:pt idx="5">
                  <c:v>Japan</c:v>
                </c:pt>
                <c:pt idx="6">
                  <c:v>India</c:v>
                </c:pt>
                <c:pt idx="7">
                  <c:v>Canada</c:v>
                </c:pt>
                <c:pt idx="8">
                  <c:v>Hong Kong</c:v>
                </c:pt>
                <c:pt idx="9">
                  <c:v>Russia</c:v>
                </c:pt>
                <c:pt idx="10">
                  <c:v>UAE</c:v>
                </c:pt>
                <c:pt idx="11">
                  <c:v>Australia</c:v>
                </c:pt>
                <c:pt idx="12">
                  <c:v>Korea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398534</c:v>
                </c:pt>
                <c:pt idx="1">
                  <c:v>196094</c:v>
                </c:pt>
                <c:pt idx="2">
                  <c:v>79160</c:v>
                </c:pt>
                <c:pt idx="3">
                  <c:v>45888</c:v>
                </c:pt>
                <c:pt idx="4">
                  <c:v>32443</c:v>
                </c:pt>
                <c:pt idx="5">
                  <c:v>16982</c:v>
                </c:pt>
                <c:pt idx="6">
                  <c:v>24982</c:v>
                </c:pt>
                <c:pt idx="7">
                  <c:v>17576</c:v>
                </c:pt>
                <c:pt idx="8">
                  <c:v>14925</c:v>
                </c:pt>
                <c:pt idx="9">
                  <c:v>9390</c:v>
                </c:pt>
                <c:pt idx="10">
                  <c:v>10980</c:v>
                </c:pt>
                <c:pt idx="11">
                  <c:v>6956</c:v>
                </c:pt>
                <c:pt idx="12">
                  <c:v>7963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F3-4AD3-AE7E-5B65668C1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54508760"/>
        <c:axId val="254509088"/>
      </c:barChart>
      <c:catAx>
        <c:axId val="25450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9088"/>
        <c:crosses val="autoZero"/>
        <c:auto val="1"/>
        <c:lblAlgn val="ctr"/>
        <c:lblOffset val="100"/>
        <c:noMultiLvlLbl val="0"/>
      </c:catAx>
      <c:valAx>
        <c:axId val="254509088"/>
        <c:scaling>
          <c:orientation val="minMax"/>
          <c:max val="5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8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008136482939638"/>
          <c:y val="0.15008401138582844"/>
          <c:w val="0.34991863517060368"/>
          <c:h val="4.69160173397517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BOP - 2022 – Bio$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- 2020 -Bio$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8228735175622777"/>
                  <c:y val="-8.6017358810302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0.18885396283815323"/>
                  <c:y val="9.8410495671160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2704</c:v>
                </c:pt>
                <c:pt idx="1">
                  <c:v>1325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</a:t>
            </a:r>
            <a:r>
              <a:rPr lang="en-US" sz="2000" dirty="0" err="1"/>
              <a:t>TiVA</a:t>
            </a:r>
            <a:r>
              <a:rPr lang="en-US" sz="2000" dirty="0"/>
              <a:t> - 2016 -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0529197375431663"/>
                  <c:y val="1.999964307827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41.1</c:v>
                </c:pt>
                <c:pt idx="1">
                  <c:v>58.9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China Exports in BOP - 2022 – Bio US$ - % -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China Exports in BOP - 2022 -%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0964126791784207"/>
                  <c:y val="-0.169777575694561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9.5866975525019535E-2"/>
                  <c:y val="0.113191710415441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3594</c:v>
                </c:pt>
                <c:pt idx="1">
                  <c:v>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China Exports in </a:t>
            </a:r>
            <a:r>
              <a:rPr lang="en-US" sz="2000" dirty="0" err="1"/>
              <a:t>TiVA</a:t>
            </a:r>
            <a:r>
              <a:rPr lang="en-US" sz="2000" dirty="0"/>
              <a:t> - 2016 - % 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China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6984796302055497"/>
                  <c:y val="-8.10053243409751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6247601100363077"/>
                  <c:y val="8.91860089789089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66.8</c:v>
                </c:pt>
                <c:pt idx="1">
                  <c:v>33.200000000000003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u="sng" dirty="0">
                <a:solidFill>
                  <a:srgbClr val="FF0000"/>
                </a:solidFill>
              </a:rPr>
              <a:t>EU27</a:t>
            </a:r>
            <a:r>
              <a:rPr lang="en-US" dirty="0"/>
              <a:t> Exports to China 2023 - €Bio</a:t>
            </a:r>
          </a:p>
        </c:rich>
      </c:tx>
      <c:layout>
        <c:manualLayout>
          <c:xMode val="edge"/>
          <c:yMode val="edge"/>
          <c:x val="0.11552998759427806"/>
          <c:y val="3.0229700280203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517963673460336"/>
          <c:y val="0.23938221732099901"/>
          <c:w val="0.72632351194694844"/>
          <c:h val="0.577078954697575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to China - 2023 -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C34-444A-839C-6CAAB5B58B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34-444A-839C-6CAAB5B58BCF}"/>
              </c:ext>
            </c:extLst>
          </c:dPt>
          <c:dLbls>
            <c:dLbl>
              <c:idx val="0"/>
              <c:layout>
                <c:manualLayout>
                  <c:x val="-0.32473277767710285"/>
                  <c:y val="-0.160122632610900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36478024972754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C34-444A-839C-6CAAB5B58BCF}"/>
                </c:ext>
              </c:extLst>
            </c:dLbl>
            <c:dLbl>
              <c:idx val="1"/>
              <c:layout>
                <c:manualLayout>
                  <c:x val="0.1956528646463461"/>
                  <c:y val="0.10967949809609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34-444A-839C-6CAAB5B58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EU Exports of Goods</c:v>
                </c:pt>
                <c:pt idx="1">
                  <c:v>EU Exports of 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223.5</c:v>
                </c:pt>
                <c:pt idx="1">
                  <c:v>57.3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4-444A-839C-6CAAB5B58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b="1" u="sng" dirty="0">
                <a:solidFill>
                  <a:srgbClr val="FF0000"/>
                </a:solidFill>
              </a:rPr>
              <a:t>China</a:t>
            </a:r>
            <a:r>
              <a:rPr lang="pt-BR" dirty="0"/>
              <a:t> Exports to EU - 2023 - €Bio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625056275147954"/>
          <c:y val="0.26107689423397401"/>
          <c:w val="0.72632351194694844"/>
          <c:h val="0.577078954697575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China Exports to EU - 2023 -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C3-4803-A6C6-0B72B71CAD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C3-4803-A6C6-0B72B71CAD7B}"/>
              </c:ext>
            </c:extLst>
          </c:dPt>
          <c:dLbls>
            <c:dLbl>
              <c:idx val="0"/>
              <c:layout>
                <c:manualLayout>
                  <c:x val="-0.1787999274921605"/>
                  <c:y val="-0.209825063732301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29681795619376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6C3-4803-A6C6-0B72B71CAD7B}"/>
                </c:ext>
              </c:extLst>
            </c:dLbl>
            <c:dLbl>
              <c:idx val="1"/>
              <c:layout>
                <c:manualLayout>
                  <c:x val="0.11077131061308089"/>
                  <c:y val="9.01496402622388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C3-4803-A6C6-0B72B71CAD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Exports of Goods</c:v>
                </c:pt>
                <c:pt idx="1">
                  <c:v>Exports of 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515.79999999999995</c:v>
                </c:pt>
                <c:pt idx="1">
                  <c:v>43.2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C3-4803-A6C6-0B72B71CA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u="sng" dirty="0">
                <a:solidFill>
                  <a:srgbClr val="FF0000"/>
                </a:solidFill>
              </a:rPr>
              <a:t>EU &amp; China </a:t>
            </a:r>
            <a:r>
              <a:rPr lang="en-US" sz="1800" b="0" dirty="0">
                <a:solidFill>
                  <a:schemeClr val="tx1"/>
                </a:solidFill>
              </a:rPr>
              <a:t>Total volume of trade – 2023 – €Bio </a:t>
            </a:r>
          </a:p>
        </c:rich>
      </c:tx>
      <c:layout>
        <c:manualLayout>
          <c:xMode val="edge"/>
          <c:yMode val="edge"/>
          <c:x val="0.13516238979564327"/>
          <c:y val="5.49630795250843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55252194200645"/>
          <c:y val="0.25494296929970744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&amp; China Exports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6B-4E6E-9906-DF91719EA4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6B-4E6E-9906-DF91719EA430}"/>
              </c:ext>
            </c:extLst>
          </c:dPt>
          <c:dLbls>
            <c:dLbl>
              <c:idx val="0"/>
              <c:layout>
                <c:manualLayout>
                  <c:x val="-0.26222142118984398"/>
                  <c:y val="-0.23516797496107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92488181863324"/>
                      <c:h val="0.16925880339749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6B-4E6E-9906-DF91719EA430}"/>
                </c:ext>
              </c:extLst>
            </c:dLbl>
            <c:dLbl>
              <c:idx val="1"/>
              <c:layout>
                <c:manualLayout>
                  <c:x val="0.18658450191532688"/>
                  <c:y val="0.140174678725652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349396247182078"/>
                      <c:h val="0.142436820589256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86B-4E6E-9906-DF91719EA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856.6</c:v>
                </c:pt>
                <c:pt idx="1">
                  <c:v>100.5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6B-4E6E-9906-DF91719EA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665192617463025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0.08676</cdr:x>
      <cdr:y>0.08527</cdr:y>
    </cdr:from>
    <cdr:to>
      <cdr:x>0.18489</cdr:x>
      <cdr:y>0.12331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7F1BC8A-B39F-E8B1-62FC-B7AE4DE469E0}"/>
            </a:ext>
          </a:extLst>
        </cdr:cNvPr>
        <cdr:cNvSpPr txBox="1"/>
      </cdr:nvSpPr>
      <cdr:spPr>
        <a:xfrm xmlns:a="http://schemas.openxmlformats.org/drawingml/2006/main">
          <a:off x="793361" y="584795"/>
          <a:ext cx="897301" cy="2608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600" b="1" dirty="0">
              <a:solidFill>
                <a:schemeClr val="tx1"/>
              </a:solidFill>
              <a:latin typeface="+mj-lt"/>
            </a:rPr>
            <a:t>684 032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0.08765</cdr:x>
      <cdr:y>0</cdr:y>
    </cdr:from>
    <cdr:to>
      <cdr:x>0.92435</cdr:x>
      <cdr:y>0.12195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088" y="0"/>
          <a:ext cx="7560840" cy="720080"/>
        </a:xfr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EU27 Trade in Services with China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0.08765</cdr:x>
      <cdr:y>0</cdr:y>
    </cdr:from>
    <cdr:to>
      <cdr:x>0.92435</cdr:x>
      <cdr:y>0.12195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088" y="0"/>
          <a:ext cx="7560840" cy="720080"/>
        </a:xfr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EU27 Trade in Travel Services with China</a:t>
          </a:r>
        </a:p>
      </cdr:txBody>
    </cdr:sp>
  </cdr:relSizeAnchor>
  <cdr:relSizeAnchor xmlns:cdr="http://schemas.openxmlformats.org/drawingml/2006/chartDrawing">
    <cdr:from>
      <cdr:x>0.71717</cdr:x>
      <cdr:y>0.19512</cdr:y>
    </cdr:from>
    <cdr:to>
      <cdr:x>0.92435</cdr:x>
      <cdr:y>0.5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F2A6614-DA90-6F06-D606-B7D96D8F972B}"/>
            </a:ext>
          </a:extLst>
        </cdr:cNvPr>
        <cdr:cNvSpPr txBox="1"/>
      </cdr:nvSpPr>
      <cdr:spPr>
        <a:xfrm xmlns:a="http://schemas.openxmlformats.org/drawingml/2006/main">
          <a:off x="6480720" y="1152128"/>
          <a:ext cx="1872208" cy="180020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800" dirty="0">
              <a:solidFill>
                <a:srgbClr val="C00000"/>
              </a:solidFill>
            </a:rPr>
            <a:t>Impact of Covid19 on Travel services!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5D7B703-58D6-4050-A0D2-0968385FF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A7A6B0-8573-43F8-AF4A-265BC06B0B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928" y="0"/>
            <a:ext cx="2949099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E4A15-3941-43E0-8B1D-3F19DD0B0044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353E2A-D8F5-45A6-988C-C4EE0AF39C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5546"/>
            <a:ext cx="2949099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BF3AB-DE7A-4DAA-81AF-784599FC60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928" y="9445546"/>
            <a:ext cx="2949099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3C4EA-E517-4367-8FB6-8670898F4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654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807C5-1AC3-4345-B66E-498817E12DE4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9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8B022-32E1-4B81-A45D-F6BFD3ED0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389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05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030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81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715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04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43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008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948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B8B022-32E1-4B81-A45D-F6BFD3ED038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234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699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3F2E7-E919-4689-98C3-CBBF63E5EB74}" type="datetimeFigureOut">
              <a:rPr lang="en-US"/>
              <a:pPr>
                <a:defRPr/>
              </a:pPr>
              <a:t>5/27/2024</a:t>
            </a:fld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15375" y="6492875"/>
            <a:ext cx="4286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2D74C-96DA-4668-8BBA-8923B4A736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27/05/2024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395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D0F2-DBB2-4090-9C77-DF84859A8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10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ESF PPT Background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214688" y="214313"/>
            <a:ext cx="5715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0066FF"/>
                </a:solidFill>
                <a:latin typeface="Arial" pitchFamily="34" charset="0"/>
              </a:rPr>
              <a:t>«  The voice of the European Service Industries for International Trade Negotiations</a:t>
            </a:r>
            <a:r>
              <a:rPr lang="fr-FR" dirty="0">
                <a:solidFill>
                  <a:srgbClr val="0066FF"/>
                </a:solidFill>
                <a:latin typeface="Arial" pitchFamily="34" charset="0"/>
              </a:rPr>
              <a:t> in Services</a:t>
            </a:r>
            <a:r>
              <a:rPr lang="en-GB" dirty="0">
                <a:latin typeface="Arial" pitchFamily="34" charset="0"/>
              </a:rPr>
              <a:t> </a:t>
            </a:r>
            <a:r>
              <a:rPr lang="fr-FR" dirty="0">
                <a:solidFill>
                  <a:srgbClr val="0066FF"/>
                </a:solidFill>
                <a:latin typeface="Arial" pitchFamily="34" charset="0"/>
              </a:rPr>
              <a:t> »</a:t>
            </a:r>
            <a:endParaRPr lang="en-GB" dirty="0">
              <a:solidFill>
                <a:srgbClr val="0066FF"/>
              </a:solidFill>
              <a:latin typeface="Arial" pitchFamily="34" charset="0"/>
            </a:endParaRPr>
          </a:p>
        </p:txBody>
      </p:sp>
      <p:pic>
        <p:nvPicPr>
          <p:cNvPr id="1028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375" y="6357938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5D41D9-9B7A-4083-905D-879ED8610A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9E87AE-BC97-484B-BB6B-A6695B55A59D}" type="datetimeFigureOut">
              <a:rPr lang="en-US"/>
              <a:pPr>
                <a:defRPr/>
              </a:pPr>
              <a:t>5/27/2024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6" r:id="rId2"/>
    <p:sldLayoutId id="2147483707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ts.oecd.org/Index.aspx?DataSetCode=TIVA_2018_C1" TargetMode="External"/><Relationship Id="rId5" Type="http://schemas.openxmlformats.org/officeDocument/2006/relationships/hyperlink" Target="https://www.wto.org/english/res_e/statis_e/wts2020_e/wts20_toc_e.htm" TargetMode="Externa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20437" y="3264147"/>
            <a:ext cx="8423563" cy="352797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708919"/>
            <a:ext cx="8715436" cy="1656185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in Trade between EU &amp; China”</a:t>
            </a:r>
          </a:p>
          <a:p>
            <a:pPr algn="ctr"/>
            <a:r>
              <a:rPr lang="en-GB" dirty="0"/>
              <a:t>May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BEA835-A59E-431F-9F3A-E0155A0A0B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03704"/>
            <a:ext cx="1876946" cy="12794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CC671D-1D1A-7BAA-E2A8-7CBD682DE4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6" y="1307853"/>
            <a:ext cx="1950954" cy="127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5303117"/>
              </p:ext>
            </p:extLst>
          </p:nvPr>
        </p:nvGraphicFramePr>
        <p:xfrm>
          <a:off x="107504" y="836712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061544" y="651020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689ACE-7A57-40B1-9A8A-217A0E7262F6}"/>
              </a:ext>
            </a:extLst>
          </p:cNvPr>
          <p:cNvSpPr txBox="1"/>
          <p:nvPr/>
        </p:nvSpPr>
        <p:spPr>
          <a:xfrm>
            <a:off x="8316416" y="6140874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>
                <a:latin typeface="+mn-lt"/>
              </a:rPr>
              <a:t>*: Est</a:t>
            </a:r>
          </a:p>
        </p:txBody>
      </p:sp>
    </p:spTree>
    <p:extLst>
      <p:ext uri="{BB962C8B-B14F-4D97-AF65-F5344CB8AC3E}">
        <p14:creationId xmlns:p14="http://schemas.microsoft.com/office/powerpoint/2010/main" val="2647300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7A9A790-80B3-47F4-A8E3-2F075368B4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7732744"/>
              </p:ext>
            </p:extLst>
          </p:nvPr>
        </p:nvGraphicFramePr>
        <p:xfrm>
          <a:off x="179512" y="908720"/>
          <a:ext cx="856895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38CB2F49-E183-4DAE-84AF-0B328241FBA3}"/>
              </a:ext>
            </a:extLst>
          </p:cNvPr>
          <p:cNvSpPr/>
          <p:nvPr/>
        </p:nvSpPr>
        <p:spPr>
          <a:xfrm>
            <a:off x="3059832" y="5287725"/>
            <a:ext cx="720080" cy="36004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38.2%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9BFA97-59AE-4765-A837-BD598FA67563}"/>
              </a:ext>
            </a:extLst>
          </p:cNvPr>
          <p:cNvSpPr/>
          <p:nvPr/>
        </p:nvSpPr>
        <p:spPr>
          <a:xfrm>
            <a:off x="7020272" y="4797152"/>
            <a:ext cx="720080" cy="36004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43.6%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496FFA5B-8FF8-4125-BC5A-7360CAE837F1}"/>
              </a:ext>
            </a:extLst>
          </p:cNvPr>
          <p:cNvSpPr txBox="1"/>
          <p:nvPr/>
        </p:nvSpPr>
        <p:spPr>
          <a:xfrm>
            <a:off x="6840252" y="6634983"/>
            <a:ext cx="2232248" cy="2230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Source: Eurostat </a:t>
            </a:r>
            <a:r>
              <a:rPr lang="en-GB" dirty="0">
                <a:effectLst/>
              </a:rPr>
              <a:t>[bop_fdi6_pos]</a:t>
            </a:r>
            <a:endParaRPr lang="en-GB" sz="11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101B27-06FD-A256-EF29-DE14C67FF2C8}"/>
              </a:ext>
            </a:extLst>
          </p:cNvPr>
          <p:cNvSpPr txBox="1"/>
          <p:nvPr/>
        </p:nvSpPr>
        <p:spPr>
          <a:xfrm>
            <a:off x="1475656" y="1556792"/>
            <a:ext cx="3672408" cy="14773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EU FDI to China continues to grow since 2013 (+105%).</a:t>
            </a:r>
          </a:p>
          <a:p>
            <a:r>
              <a:rPr lang="en-GB" dirty="0">
                <a:solidFill>
                  <a:srgbClr val="FF0000"/>
                </a:solidFill>
              </a:rPr>
              <a:t>A much lower rate of FDI to China in services sectors (43%), compared to world average (70%)</a:t>
            </a:r>
          </a:p>
        </p:txBody>
      </p:sp>
    </p:spTree>
    <p:extLst>
      <p:ext uri="{BB962C8B-B14F-4D97-AF65-F5344CB8AC3E}">
        <p14:creationId xmlns:p14="http://schemas.microsoft.com/office/powerpoint/2010/main" val="2632762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CCC6EA3-FE0C-4B2B-B09C-1BF89EAD16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0391974"/>
              </p:ext>
            </p:extLst>
          </p:nvPr>
        </p:nvGraphicFramePr>
        <p:xfrm>
          <a:off x="323528" y="908720"/>
          <a:ext cx="871296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06E7678D-386D-4B40-9462-9412F784CC48}"/>
              </a:ext>
            </a:extLst>
          </p:cNvPr>
          <p:cNvSpPr/>
          <p:nvPr/>
        </p:nvSpPr>
        <p:spPr>
          <a:xfrm>
            <a:off x="2843808" y="4077072"/>
            <a:ext cx="720080" cy="28803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86.8%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496FFA5B-8FF8-4125-BC5A-7360CAE837F1}"/>
              </a:ext>
            </a:extLst>
          </p:cNvPr>
          <p:cNvSpPr txBox="1"/>
          <p:nvPr/>
        </p:nvSpPr>
        <p:spPr>
          <a:xfrm>
            <a:off x="6840252" y="6634983"/>
            <a:ext cx="2232248" cy="2230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Source: Eurostat </a:t>
            </a:r>
            <a:r>
              <a:rPr lang="en-GB" dirty="0">
                <a:effectLst/>
              </a:rPr>
              <a:t>[bop_fdi6_pos]</a:t>
            </a:r>
            <a:endParaRPr lang="en-GB" sz="11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FA6277-6D8A-41A0-647D-7FD01AD48DC3}"/>
              </a:ext>
            </a:extLst>
          </p:cNvPr>
          <p:cNvSpPr/>
          <p:nvPr/>
        </p:nvSpPr>
        <p:spPr>
          <a:xfrm>
            <a:off x="7524328" y="3248980"/>
            <a:ext cx="720080" cy="36004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77.9%</a:t>
            </a:r>
          </a:p>
        </p:txBody>
      </p:sp>
    </p:spTree>
    <p:extLst>
      <p:ext uri="{BB962C8B-B14F-4D97-AF65-F5344CB8AC3E}">
        <p14:creationId xmlns:p14="http://schemas.microsoft.com/office/powerpoint/2010/main" val="343360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5A9DDA-4ABB-4E75-9382-55B25AF6852D}"/>
              </a:ext>
            </a:extLst>
          </p:cNvPr>
          <p:cNvGraphicFramePr/>
          <p:nvPr/>
        </p:nvGraphicFramePr>
        <p:xfrm>
          <a:off x="0" y="6686"/>
          <a:ext cx="9144000" cy="68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5">
            <a:extLst>
              <a:ext uri="{FF2B5EF4-FFF2-40B4-BE49-F238E27FC236}">
                <a16:creationId xmlns:a16="http://schemas.microsoft.com/office/drawing/2014/main" id="{1DAF6B2F-0DF1-4EB2-A9D4-4B94A3CF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1328"/>
            <a:ext cx="918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1400" dirty="0"/>
              <a:t>Total World Export of services 2022 (</a:t>
            </a:r>
            <a:r>
              <a:rPr lang="fr-BE" sz="1400" dirty="0" err="1"/>
              <a:t>excl</a:t>
            </a:r>
            <a:r>
              <a:rPr lang="fr-BE" sz="1400" dirty="0"/>
              <a:t>. Intra EU) = 5833 Bio US$ - 	Source: WTO Trade </a:t>
            </a:r>
            <a:r>
              <a:rPr lang="en-GB" sz="1400" dirty="0"/>
              <a:t>Statistical</a:t>
            </a:r>
            <a:r>
              <a:rPr lang="fr-BE" sz="1400" dirty="0"/>
              <a:t> </a:t>
            </a:r>
            <a:r>
              <a:rPr lang="en-GB" sz="1400" dirty="0"/>
              <a:t>Review</a:t>
            </a:r>
            <a:r>
              <a:rPr lang="fr-BE" sz="1400" dirty="0"/>
              <a:t> &amp; Global </a:t>
            </a:r>
            <a:r>
              <a:rPr lang="fr-BE" sz="1400" dirty="0" err="1"/>
              <a:t>trade</a:t>
            </a:r>
            <a:r>
              <a:rPr lang="fr-BE" sz="1400" dirty="0"/>
              <a:t> </a:t>
            </a:r>
            <a:r>
              <a:rPr lang="fr-BE" sz="1400" dirty="0" err="1"/>
              <a:t>outlook</a:t>
            </a:r>
            <a:r>
              <a:rPr lang="fr-BE" sz="1400" dirty="0"/>
              <a:t> 2023 – Bio US$ 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85374-B6DE-4B85-AF2E-091FF6EEDCD2}"/>
              </a:ext>
            </a:extLst>
          </p:cNvPr>
          <p:cNvSpPr txBox="1"/>
          <p:nvPr/>
        </p:nvSpPr>
        <p:spPr>
          <a:xfrm>
            <a:off x="2510175" y="6687"/>
            <a:ext cx="5209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TOP 20 WORLD EXPORTERS OF TRADE IN SERVICES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A2D03E-7200-4E1B-B986-89D5D1ABDBB1}"/>
              </a:ext>
            </a:extLst>
          </p:cNvPr>
          <p:cNvCxnSpPr>
            <a:cxnSpLocks/>
          </p:cNvCxnSpPr>
          <p:nvPr/>
        </p:nvCxnSpPr>
        <p:spPr>
          <a:xfrm flipH="1">
            <a:off x="1039477" y="94478"/>
            <a:ext cx="92363" cy="6844628"/>
          </a:xfrm>
          <a:prstGeom prst="line">
            <a:avLst/>
          </a:prstGeom>
          <a:ln w="1905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AB2A2E00-5332-40D6-BCB3-A5E9CBA80946}"/>
              </a:ext>
            </a:extLst>
          </p:cNvPr>
          <p:cNvSpPr/>
          <p:nvPr/>
        </p:nvSpPr>
        <p:spPr>
          <a:xfrm>
            <a:off x="2510175" y="1645256"/>
            <a:ext cx="3024336" cy="675462"/>
          </a:xfrm>
          <a:prstGeom prst="wedgeRectCallout">
            <a:avLst>
              <a:gd name="adj1" fmla="val -73488"/>
              <a:gd name="adj2" fmla="val 162645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EU is the first largest global exporter of services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642498-E642-D7F6-97B2-B4A64E435B69}"/>
              </a:ext>
            </a:extLst>
          </p:cNvPr>
          <p:cNvCxnSpPr>
            <a:cxnSpLocks/>
          </p:cNvCxnSpPr>
          <p:nvPr/>
        </p:nvCxnSpPr>
        <p:spPr>
          <a:xfrm>
            <a:off x="8748464" y="3356992"/>
            <a:ext cx="0" cy="3735148"/>
          </a:xfrm>
          <a:prstGeom prst="line">
            <a:avLst/>
          </a:prstGeom>
          <a:ln w="15875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6AB45525-2B8E-E02E-3587-20721B46E46A}"/>
              </a:ext>
            </a:extLst>
          </p:cNvPr>
          <p:cNvSpPr/>
          <p:nvPr/>
        </p:nvSpPr>
        <p:spPr>
          <a:xfrm>
            <a:off x="4200352" y="2573162"/>
            <a:ext cx="3024336" cy="954107"/>
          </a:xfrm>
          <a:prstGeom prst="wedgeRectCallout">
            <a:avLst>
              <a:gd name="adj1" fmla="val -96713"/>
              <a:gd name="adj2" fmla="val 172805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China is the fourth largest global exporter of services</a:t>
            </a:r>
          </a:p>
        </p:txBody>
      </p:sp>
    </p:spTree>
    <p:extLst>
      <p:ext uri="{BB962C8B-B14F-4D97-AF65-F5344CB8AC3E}">
        <p14:creationId xmlns:p14="http://schemas.microsoft.com/office/powerpoint/2010/main" val="380906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9000">
        <p:split orient="vert"/>
      </p:transition>
    </mc:Choice>
    <mc:Fallback xmlns="">
      <p:transition spd="slow" advClick="0" advTm="9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8932E8-8088-436C-A76B-508FBAAD9B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8916190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3054" y="116632"/>
            <a:ext cx="6326909" cy="906999"/>
          </a:xfrm>
        </p:spPr>
        <p:txBody>
          <a:bodyPr>
            <a:noAutofit/>
          </a:bodyPr>
          <a:lstStyle/>
          <a:p>
            <a:r>
              <a:rPr lang="en-GB" sz="2800" b="1" cap="all" dirty="0">
                <a:latin typeface="Calibri Light" panose="020F0302020204030204" pitchFamily="34" charset="0"/>
              </a:rPr>
              <a:t>Top 10 EU Trading partners in Services</a:t>
            </a:r>
            <a:br>
              <a:rPr lang="en-GB" sz="2800" b="1" cap="all" dirty="0">
                <a:latin typeface="Calibri Light" panose="020F0302020204030204" pitchFamily="34" charset="0"/>
              </a:rPr>
            </a:br>
            <a:r>
              <a:rPr lang="en-GB" sz="2800" b="1" cap="all" dirty="0">
                <a:latin typeface="Calibri Light" panose="020F0302020204030204" pitchFamily="34" charset="0"/>
              </a:rPr>
              <a:t> (Extra-EU27) – 2022 - €Bio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59D2F2-EF96-4989-90E7-07987AA10712}"/>
              </a:ext>
            </a:extLst>
          </p:cNvPr>
          <p:cNvSpPr txBox="1"/>
          <p:nvPr/>
        </p:nvSpPr>
        <p:spPr>
          <a:xfrm>
            <a:off x="3923928" y="2204864"/>
            <a:ext cx="4285672" cy="1354217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cap="all" dirty="0" err="1">
                <a:solidFill>
                  <a:schemeClr val="accent1"/>
                </a:solidFill>
                <a:latin typeface="+mj-lt"/>
              </a:rPr>
              <a:t>chinA</a:t>
            </a:r>
            <a:r>
              <a:rPr lang="en-GB" sz="3200" cap="all" dirty="0">
                <a:solidFill>
                  <a:schemeClr val="accent1"/>
                </a:solidFill>
                <a:latin typeface="+mj-lt"/>
              </a:rPr>
              <a:t> is the EU 4</a:t>
            </a:r>
            <a:r>
              <a:rPr lang="en-GB" sz="3200" cap="all" baseline="30000" dirty="0">
                <a:solidFill>
                  <a:schemeClr val="accent1"/>
                </a:solidFill>
                <a:latin typeface="+mj-lt"/>
              </a:rPr>
              <a:t>th</a:t>
            </a:r>
            <a:r>
              <a:rPr lang="en-GB" sz="3200" cap="all" dirty="0">
                <a:solidFill>
                  <a:schemeClr val="accent1"/>
                </a:solidFill>
                <a:latin typeface="+mj-lt"/>
              </a:rPr>
              <a:t> Trading partner</a:t>
            </a:r>
          </a:p>
          <a:p>
            <a:endParaRPr lang="en-GB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613252" y="1421102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444 092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2059029" y="3310031"/>
            <a:ext cx="100811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218 271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2771800" y="4189646"/>
            <a:ext cx="864096" cy="1440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108 291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3493372" y="4740314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57.5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4093773" y="4740314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52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.4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9DA67AD-4D53-C47B-B56F-0A15831BFA9D}"/>
              </a:ext>
            </a:extLst>
          </p:cNvPr>
          <p:cNvSpPr txBox="1"/>
          <p:nvPr/>
        </p:nvSpPr>
        <p:spPr>
          <a:xfrm>
            <a:off x="4824339" y="480479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47.6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936C770B-F0A2-FBC2-F3E0-4B3DBA33A167}"/>
              </a:ext>
            </a:extLst>
          </p:cNvPr>
          <p:cNvSpPr txBox="1"/>
          <p:nvPr/>
        </p:nvSpPr>
        <p:spPr>
          <a:xfrm>
            <a:off x="6767238" y="4814670"/>
            <a:ext cx="709640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28.5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0E1BC823-C31F-FA8F-D4B1-411A084EAA3B}"/>
              </a:ext>
            </a:extLst>
          </p:cNvPr>
          <p:cNvSpPr txBox="1"/>
          <p:nvPr/>
        </p:nvSpPr>
        <p:spPr>
          <a:xfrm>
            <a:off x="6150726" y="492050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40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625089B2-823F-74C6-735C-C91A060193C4}"/>
              </a:ext>
            </a:extLst>
          </p:cNvPr>
          <p:cNvSpPr txBox="1"/>
          <p:nvPr/>
        </p:nvSpPr>
        <p:spPr>
          <a:xfrm>
            <a:off x="5424740" y="488790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41.3</a:t>
            </a: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20849C67-8EC6-C24E-3E88-868E3B2A6D8B}"/>
              </a:ext>
            </a:extLst>
          </p:cNvPr>
          <p:cNvSpPr txBox="1"/>
          <p:nvPr/>
        </p:nvSpPr>
        <p:spPr>
          <a:xfrm>
            <a:off x="7986403" y="494387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25.7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8C62E18-3CFD-915A-9BB8-BF4D32B67D1E}"/>
              </a:ext>
            </a:extLst>
          </p:cNvPr>
          <p:cNvSpPr txBox="1"/>
          <p:nvPr/>
        </p:nvSpPr>
        <p:spPr>
          <a:xfrm>
            <a:off x="7476878" y="4805721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26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BA9D33B-B9EE-4003-DBC2-7AC85497398C}"/>
              </a:ext>
            </a:extLst>
          </p:cNvPr>
          <p:cNvSpPr txBox="1"/>
          <p:nvPr/>
        </p:nvSpPr>
        <p:spPr>
          <a:xfrm>
            <a:off x="8518278" y="492050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21.3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4040068-AFC5-312C-3C5C-B3C414F09E7A}"/>
              </a:ext>
            </a:extLst>
          </p:cNvPr>
          <p:cNvSpPr/>
          <p:nvPr/>
        </p:nvSpPr>
        <p:spPr>
          <a:xfrm rot="3150122">
            <a:off x="2610978" y="5658473"/>
            <a:ext cx="513609" cy="10034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19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8720"/>
            <a:ext cx="91085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EU27 (Extra EU)</a:t>
            </a:r>
            <a:br>
              <a:rPr lang="en-GB" altLang="en-US" b="1" dirty="0"/>
            </a:br>
            <a:r>
              <a:rPr lang="en-GB" altLang="en-US" b="1" dirty="0"/>
              <a:t>Comparison between Balance of Payment (</a:t>
            </a:r>
            <a:r>
              <a:rPr lang="en-GB" altLang="en-US" b="1" dirty="0" err="1"/>
              <a:t>BoP</a:t>
            </a:r>
            <a:r>
              <a:rPr lang="en-GB" altLang="en-US" b="1" dirty="0"/>
              <a:t>) &amp; Trade in Value Added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/>
        </p:nvGraphicFramePr>
        <p:xfrm>
          <a:off x="245283" y="1514168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/>
        </p:nvGraphicFramePr>
        <p:xfrm>
          <a:off x="4725316" y="1514168"/>
          <a:ext cx="4418683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183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Extra EU27= 4029 $Bio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5400600" y="6597352"/>
            <a:ext cx="370790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5"/>
              </a:rPr>
              <a:t>WTO WTS2020 </a:t>
            </a:r>
            <a:r>
              <a:rPr lang="en-GB" sz="1100" dirty="0">
                <a:latin typeface="Calibri Light" panose="020F0302020204030204" pitchFamily="34" charset="0"/>
              </a:rPr>
              <a:t>&amp; </a:t>
            </a:r>
            <a:r>
              <a:rPr lang="en-GB" sz="1100" dirty="0">
                <a:latin typeface="Calibri Light" panose="020F0302020204030204" pitchFamily="34" charset="0"/>
                <a:hlinkClick r:id="rId6"/>
              </a:rPr>
              <a:t>OECD/WTO </a:t>
            </a:r>
            <a:r>
              <a:rPr lang="en-GB" sz="1100" dirty="0" err="1">
                <a:latin typeface="Calibri Light" panose="020F0302020204030204" pitchFamily="34" charset="0"/>
                <a:hlinkClick r:id="rId6"/>
              </a:rPr>
              <a:t>TiVA</a:t>
            </a:r>
            <a:endParaRPr lang="en-GB" sz="11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32.9%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67.1%</a:t>
            </a:r>
          </a:p>
        </p:txBody>
      </p:sp>
    </p:spTree>
    <p:extLst>
      <p:ext uri="{BB962C8B-B14F-4D97-AF65-F5344CB8AC3E}">
        <p14:creationId xmlns:p14="http://schemas.microsoft.com/office/powerpoint/2010/main" val="186907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in China</a:t>
            </a:r>
            <a:br>
              <a:rPr lang="en-GB" altLang="en-US" b="1" dirty="0"/>
            </a:br>
            <a:r>
              <a:rPr lang="en-GB" altLang="en-US" b="1" dirty="0"/>
              <a:t>Comparison between BoP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0280436"/>
              </p:ext>
            </p:extLst>
          </p:nvPr>
        </p:nvGraphicFramePr>
        <p:xfrm>
          <a:off x="201496" y="1531700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4133218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5433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China = 4 016 $Bio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7096052" y="6669360"/>
            <a:ext cx="30205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 Light" panose="020F0302020204030204" pitchFamily="34" charset="0"/>
              </a:rPr>
              <a:t>Source: WTO WTS2021 &amp; </a:t>
            </a:r>
            <a:r>
              <a:rPr lang="en-GB" sz="1000" dirty="0" err="1">
                <a:latin typeface="Calibri Light" panose="020F0302020204030204" pitchFamily="34" charset="0"/>
              </a:rPr>
              <a:t>TiVA</a:t>
            </a:r>
            <a:endParaRPr lang="en-GB" sz="10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11.7%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88.2%</a:t>
            </a:r>
          </a:p>
        </p:txBody>
      </p:sp>
    </p:spTree>
    <p:extLst>
      <p:ext uri="{BB962C8B-B14F-4D97-AF65-F5344CB8AC3E}">
        <p14:creationId xmlns:p14="http://schemas.microsoft.com/office/powerpoint/2010/main" val="2276079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A71090-71EE-47CA-BC5B-5F7283E5B6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3089065"/>
              </p:ext>
            </p:extLst>
          </p:nvPr>
        </p:nvGraphicFramePr>
        <p:xfrm>
          <a:off x="108427" y="1988839"/>
          <a:ext cx="2864001" cy="462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5F96A3A9-23CA-4443-B246-88802A418CB1}"/>
              </a:ext>
            </a:extLst>
          </p:cNvPr>
          <p:cNvSpPr txBox="1"/>
          <p:nvPr/>
        </p:nvSpPr>
        <p:spPr>
          <a:xfrm>
            <a:off x="179512" y="306896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20.4%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07644815-A35E-4555-8A9F-B486A72664C0}"/>
              </a:ext>
            </a:extLst>
          </p:cNvPr>
          <p:cNvSpPr txBox="1"/>
          <p:nvPr/>
        </p:nvSpPr>
        <p:spPr>
          <a:xfrm>
            <a:off x="2120580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79.6%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CB471C7-5914-4CB5-9102-4CA98A8542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5872023"/>
              </p:ext>
            </p:extLst>
          </p:nvPr>
        </p:nvGraphicFramePr>
        <p:xfrm>
          <a:off x="3042033" y="1988837"/>
          <a:ext cx="2951405" cy="462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1">
            <a:extLst>
              <a:ext uri="{FF2B5EF4-FFF2-40B4-BE49-F238E27FC236}">
                <a16:creationId xmlns:a16="http://schemas.microsoft.com/office/drawing/2014/main" id="{79409298-CA76-4F62-9BF1-18A5D18DC064}"/>
              </a:ext>
            </a:extLst>
          </p:cNvPr>
          <p:cNvSpPr txBox="1"/>
          <p:nvPr/>
        </p:nvSpPr>
        <p:spPr>
          <a:xfrm>
            <a:off x="3311253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7.7%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9D361BBD-C39A-4EBD-AF96-C6140BF9CA2F}"/>
              </a:ext>
            </a:extLst>
          </p:cNvPr>
          <p:cNvSpPr txBox="1"/>
          <p:nvPr/>
        </p:nvSpPr>
        <p:spPr>
          <a:xfrm>
            <a:off x="5139400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92.3%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DA738-E01F-4B1D-8333-DDAB6623DEA7}"/>
              </a:ext>
            </a:extLst>
          </p:cNvPr>
          <p:cNvSpPr txBox="1"/>
          <p:nvPr/>
        </p:nvSpPr>
        <p:spPr>
          <a:xfrm>
            <a:off x="611560" y="6247455"/>
            <a:ext cx="2304256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280.8 Bio€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F940E-20F5-43ED-A578-C54D760CFA16}"/>
              </a:ext>
            </a:extLst>
          </p:cNvPr>
          <p:cNvSpPr txBox="1"/>
          <p:nvPr/>
        </p:nvSpPr>
        <p:spPr>
          <a:xfrm>
            <a:off x="3813452" y="6247456"/>
            <a:ext cx="2085604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559 Bio€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BC5F53-F808-4784-A44E-229F1B687745}"/>
              </a:ext>
            </a:extLst>
          </p:cNvPr>
          <p:cNvSpPr txBox="1"/>
          <p:nvPr/>
        </p:nvSpPr>
        <p:spPr>
          <a:xfrm>
            <a:off x="7724023" y="6614069"/>
            <a:ext cx="1487998" cy="276999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</a:rPr>
              <a:t>Source: Eurostat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509DCA16-A578-4946-BC99-EF3193A4E6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9477990"/>
              </p:ext>
            </p:extLst>
          </p:nvPr>
        </p:nvGraphicFramePr>
        <p:xfrm>
          <a:off x="6042847" y="1988837"/>
          <a:ext cx="2960069" cy="4621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32ACE672-36B9-4724-A2F8-AB9E08271105}"/>
              </a:ext>
            </a:extLst>
          </p:cNvPr>
          <p:cNvSpPr txBox="1"/>
          <p:nvPr/>
        </p:nvSpPr>
        <p:spPr>
          <a:xfrm>
            <a:off x="787085" y="868647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EU-</a:t>
            </a:r>
            <a:r>
              <a:rPr lang="en-GB" sz="2000" b="1" cap="all" dirty="0" err="1">
                <a:latin typeface="Calibri Light" panose="020F0302020204030204" pitchFamily="34" charset="0"/>
              </a:rPr>
              <a:t>CHINa</a:t>
            </a:r>
            <a:r>
              <a:rPr lang="en-GB" sz="2000" b="1" cap="all" dirty="0">
                <a:latin typeface="Calibri Light" panose="020F0302020204030204" pitchFamily="34" charset="0"/>
              </a:rPr>
              <a:t> trade relationship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5AA64602-BF6F-4A82-84BC-3F4317F4DB41}"/>
              </a:ext>
            </a:extLst>
          </p:cNvPr>
          <p:cNvSpPr txBox="1"/>
          <p:nvPr/>
        </p:nvSpPr>
        <p:spPr>
          <a:xfrm>
            <a:off x="6136299" y="302889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12%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7CC0EE5B-04E4-4C6C-BC53-831E5FB5018F}"/>
              </a:ext>
            </a:extLst>
          </p:cNvPr>
          <p:cNvSpPr txBox="1"/>
          <p:nvPr/>
        </p:nvSpPr>
        <p:spPr>
          <a:xfrm>
            <a:off x="8191444" y="302614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88%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6B89D1-61A7-432E-A7A1-75541C5A7C46}"/>
              </a:ext>
            </a:extLst>
          </p:cNvPr>
          <p:cNvSpPr txBox="1"/>
          <p:nvPr/>
        </p:nvSpPr>
        <p:spPr>
          <a:xfrm>
            <a:off x="6883871" y="6247454"/>
            <a:ext cx="206074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839.8 Bio€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C09668-C05B-4070-9CDE-E7034BB141F1}"/>
              </a:ext>
            </a:extLst>
          </p:cNvPr>
          <p:cNvSpPr txBox="1"/>
          <p:nvPr/>
        </p:nvSpPr>
        <p:spPr>
          <a:xfrm>
            <a:off x="1115616" y="1342509"/>
            <a:ext cx="7075828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Services represents only 12 % of the total trade between EU &amp; China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(20.4% of EU exports to China = Services – EU average to </a:t>
            </a:r>
            <a:r>
              <a:rPr lang="en-GB" b="1" dirty="0" err="1">
                <a:solidFill>
                  <a:srgbClr val="FF0000"/>
                </a:solidFill>
                <a:latin typeface="Calibri Light" panose="020F0302020204030204" pitchFamily="34" charset="0"/>
              </a:rPr>
              <a:t>RoW</a:t>
            </a:r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= 33%)</a:t>
            </a:r>
          </a:p>
        </p:txBody>
      </p:sp>
    </p:spTree>
    <p:extLst>
      <p:ext uri="{BB962C8B-B14F-4D97-AF65-F5344CB8AC3E}">
        <p14:creationId xmlns:p14="http://schemas.microsoft.com/office/powerpoint/2010/main" val="811614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3"/>
            <a:ext cx="7772400" cy="720080"/>
          </a:xfrm>
        </p:spPr>
        <p:txBody>
          <a:bodyPr/>
          <a:lstStyle/>
          <a:p>
            <a:r>
              <a:rPr lang="en-GB" sz="2400" b="1" u="sng" dirty="0"/>
              <a:t>EU27-China Trade</a:t>
            </a:r>
            <a:br>
              <a:rPr lang="en-GB" sz="3200" b="1" u="sng" dirty="0"/>
            </a:br>
            <a:r>
              <a:rPr lang="en-GB" sz="2000" dirty="0"/>
              <a:t>(Imports and exports of goods &amp; services)</a:t>
            </a:r>
            <a:endParaRPr lang="en-GB" sz="2000" b="1" u="sng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283757763"/>
              </p:ext>
            </p:extLst>
          </p:nvPr>
        </p:nvGraphicFramePr>
        <p:xfrm>
          <a:off x="105133" y="1508520"/>
          <a:ext cx="4355976" cy="532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907386403"/>
              </p:ext>
            </p:extLst>
          </p:nvPr>
        </p:nvGraphicFramePr>
        <p:xfrm>
          <a:off x="4563555" y="1484783"/>
          <a:ext cx="4583832" cy="5037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8ECAE7F-9D9C-4837-8247-0EDD6AA00206}"/>
              </a:ext>
            </a:extLst>
          </p:cNvPr>
          <p:cNvSpPr txBox="1"/>
          <p:nvPr/>
        </p:nvSpPr>
        <p:spPr>
          <a:xfrm>
            <a:off x="4499992" y="6522487"/>
            <a:ext cx="460851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Source: Eurostat - [ext_lt_maineu] + [bop_its6_det]</a:t>
            </a:r>
            <a:endParaRPr lang="en-GB" sz="1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4233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9559811"/>
              </p:ext>
            </p:extLst>
          </p:nvPr>
        </p:nvGraphicFramePr>
        <p:xfrm>
          <a:off x="107504" y="836712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061544" y="651020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689ACE-7A57-40B1-9A8A-217A0E7262F6}"/>
              </a:ext>
            </a:extLst>
          </p:cNvPr>
          <p:cNvSpPr txBox="1"/>
          <p:nvPr/>
        </p:nvSpPr>
        <p:spPr>
          <a:xfrm>
            <a:off x="8316416" y="6140874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i="1" dirty="0">
                <a:latin typeface="+mn-lt"/>
              </a:rPr>
              <a:t>*: Est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4DFDF7-AC8D-1E6C-E8B1-D8AFC0062FFB}"/>
              </a:ext>
            </a:extLst>
          </p:cNvPr>
          <p:cNvSpPr txBox="1"/>
          <p:nvPr/>
        </p:nvSpPr>
        <p:spPr>
          <a:xfrm>
            <a:off x="1043608" y="1196752"/>
            <a:ext cx="4176464" cy="1323439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sz="800" b="1" dirty="0">
              <a:solidFill>
                <a:srgbClr val="FF0000"/>
              </a:solidFill>
              <a:latin typeface="+mj-lt"/>
            </a:endParaRPr>
          </a:p>
          <a:p>
            <a:r>
              <a:rPr lang="en-GB" b="1" dirty="0">
                <a:solidFill>
                  <a:srgbClr val="FF0000"/>
                </a:solidFill>
                <a:latin typeface="+mj-lt"/>
              </a:rPr>
              <a:t>From 2013 to 2022:+177% EU Exports; and +137% EU Imports!</a:t>
            </a:r>
          </a:p>
          <a:p>
            <a:r>
              <a:rPr lang="en-GB" b="1" dirty="0">
                <a:solidFill>
                  <a:srgbClr val="FF0000"/>
                </a:solidFill>
                <a:latin typeface="+mj-lt"/>
              </a:rPr>
              <a:t>-11.3% of EU exports; and -10.4% of EU imports in 2023 v/s 2022</a:t>
            </a:r>
          </a:p>
        </p:txBody>
      </p:sp>
    </p:spTree>
    <p:extLst>
      <p:ext uri="{BB962C8B-B14F-4D97-AF65-F5344CB8AC3E}">
        <p14:creationId xmlns:p14="http://schemas.microsoft.com/office/powerpoint/2010/main" val="217599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99089249"/>
              </p:ext>
            </p:extLst>
          </p:nvPr>
        </p:nvGraphicFramePr>
        <p:xfrm>
          <a:off x="0" y="1298789"/>
          <a:ext cx="9144000" cy="5658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27584" y="75066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EU27 Services Exports and Imports to/from China per sectors</a:t>
            </a:r>
            <a:br>
              <a:rPr lang="en-GB" altLang="en-US" b="1" u="sng" dirty="0"/>
            </a:br>
            <a:r>
              <a:rPr lang="en-GB" altLang="en-US" dirty="0"/>
              <a:t>(2022 - € Million)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2021 – Note: Other business services comprise mainly: research and development, professional and management consulting services, technical, trade-related services.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3704" y="1347253"/>
            <a:ext cx="446449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 –  62 403         Imports - Total: 45 888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 rot="10800000" flipV="1">
            <a:off x="1305532" y="1446665"/>
            <a:ext cx="15382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/>
                </a:solidFill>
              </a:rPr>
              <a:t>37.8% of EU28 Exports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6300192" y="2843644"/>
            <a:ext cx="9195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/>
                </a:solidFill>
              </a:rPr>
              <a:t>17.7%</a:t>
            </a: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3274750" y="1956036"/>
            <a:ext cx="114798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43% of China Exports !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6817778" y="2619554"/>
            <a:ext cx="7699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/>
                </a:solidFill>
              </a:rPr>
              <a:t>19.9%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255520" y="1428410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6447886" y="1412017"/>
            <a:ext cx="199996" cy="1997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5">
            <a:extLst>
              <a:ext uri="{FF2B5EF4-FFF2-40B4-BE49-F238E27FC236}">
                <a16:creationId xmlns:a16="http://schemas.microsoft.com/office/drawing/2014/main" id="{AFB07924-C5C5-49C8-9106-F4BDE0643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2275" y="2933117"/>
            <a:ext cx="7699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/>
                </a:solidFill>
              </a:rPr>
              <a:t>16.1%</a:t>
            </a: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1C4A232B-60F7-41F6-9A0B-9134236DA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134" y="3923576"/>
            <a:ext cx="668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/>
                </a:solidFill>
              </a:rPr>
              <a:t>2.9%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B17F9496-78FF-4F8C-BAD3-902C480A3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301" y="3519832"/>
            <a:ext cx="10107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10.9%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1D63FA07-A92C-CCA3-E1C5-61212A4C6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5115" y="2378352"/>
            <a:ext cx="10107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29.6%</a:t>
            </a:r>
          </a:p>
        </p:txBody>
      </p:sp>
    </p:spTree>
    <p:extLst>
      <p:ext uri="{BB962C8B-B14F-4D97-AF65-F5344CB8AC3E}">
        <p14:creationId xmlns:p14="http://schemas.microsoft.com/office/powerpoint/2010/main" val="349515685"/>
      </p:ext>
    </p:extLst>
  </p:cSld>
  <p:clrMapOvr>
    <a:masterClrMapping/>
  </p:clrMapOvr>
</p:sld>
</file>

<file path=ppt/theme/theme1.xml><?xml version="1.0" encoding="utf-8"?>
<a:theme xmlns:a="http://schemas.openxmlformats.org/drawingml/2006/main" name="ESF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PPT Template</Template>
  <TotalTime>4037</TotalTime>
  <Words>764</Words>
  <Application>Microsoft Office PowerPoint</Application>
  <PresentationFormat>On-screen Show (4:3)</PresentationFormat>
  <Paragraphs>201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ESF PPT Template</vt:lpstr>
      <vt:lpstr>PowerPoint Presentation</vt:lpstr>
      <vt:lpstr>PowerPoint Presentation</vt:lpstr>
      <vt:lpstr>Top 10 EU Trading partners in Services  (Extra-EU27) – 2022 - €Bio</vt:lpstr>
      <vt:lpstr>PowerPoint Presentation</vt:lpstr>
      <vt:lpstr>PowerPoint Presentation</vt:lpstr>
      <vt:lpstr>PowerPoint Presentation</vt:lpstr>
      <vt:lpstr>EU27-China Trade (Imports and exports of goods &amp; services)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Pascal Kerneis</dc:creator>
  <cp:lastModifiedBy>Pascal Kerneis - ESF </cp:lastModifiedBy>
  <cp:revision>203</cp:revision>
  <cp:lastPrinted>2023-10-27T12:34:55Z</cp:lastPrinted>
  <dcterms:created xsi:type="dcterms:W3CDTF">2010-11-11T13:25:23Z</dcterms:created>
  <dcterms:modified xsi:type="dcterms:W3CDTF">2024-05-27T10:01:38Z</dcterms:modified>
</cp:coreProperties>
</file>