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417" r:id="rId3"/>
    <p:sldId id="344" r:id="rId4"/>
    <p:sldId id="413" r:id="rId5"/>
    <p:sldId id="408" r:id="rId6"/>
    <p:sldId id="326" r:id="rId7"/>
    <p:sldId id="329" r:id="rId8"/>
    <p:sldId id="414" r:id="rId9"/>
    <p:sldId id="339" r:id="rId10"/>
    <p:sldId id="415" r:id="rId11"/>
    <p:sldId id="340" r:id="rId12"/>
    <p:sldId id="418" r:id="rId13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787" autoAdjust="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082657482501946E-2"/>
          <c:y val="0.10976749010906969"/>
          <c:w val="0.95852383068547942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D4-4438-AD8C-96D28725C5E7}"/>
                </c:ext>
              </c:extLst>
            </c:dLbl>
            <c:dLbl>
              <c:idx val="10"/>
              <c:layout>
                <c:manualLayout>
                  <c:x val="-2.5397178091323188E-2"/>
                  <c:y val="-4.162877047430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F3-4DA4-B12C-A72AFE04FAF8}"/>
                </c:ext>
              </c:extLst>
            </c:dLbl>
            <c:dLbl>
              <c:idx val="11"/>
              <c:layout>
                <c:manualLayout>
                  <c:x val="-2.9629985557160315E-2"/>
                  <c:y val="-5.3872526496162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84457282524157E-2"/>
                      <c:h val="9.3272933374492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F3-4DA4-B12C-A72AFE04FAF8}"/>
                </c:ext>
              </c:extLst>
            </c:dLbl>
            <c:dLbl>
              <c:idx val="13"/>
              <c:layout>
                <c:manualLayout>
                  <c:x val="-1.6931396511498723E-2"/>
                  <c:y val="-3.42825168611945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240639928896784E-2"/>
                      <c:h val="5.8990416513298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6F3-4DA4-B12C-A72AFE04FAF8}"/>
                </c:ext>
              </c:extLst>
            </c:dLbl>
            <c:dLbl>
              <c:idx val="14"/>
              <c:layout>
                <c:manualLayout>
                  <c:x val="-2.8219086768138941E-3"/>
                  <c:y val="-3.6731268065565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F3-4DA4-B12C-A72AFE04FA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25.4</c:v>
                </c:pt>
                <c:pt idx="12">
                  <c:v>26.6</c:v>
                </c:pt>
                <c:pt idx="13">
                  <c:v>30.3</c:v>
                </c:pt>
                <c:pt idx="14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FD4-4438-AD8C-96D28725C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D4-4438-AD8C-96D28725C5E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D4-4438-AD8C-96D28725C5E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D4-4438-AD8C-96D28725C5E7}"/>
                </c:ext>
              </c:extLst>
            </c:dLbl>
            <c:dLbl>
              <c:idx val="14"/>
              <c:layout>
                <c:manualLayout>
                  <c:x val="-5.6438173536274786E-3"/>
                  <c:y val="6.61162825180180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44695033885124E-2"/>
                      <c:h val="5.8990416513298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1BD-48C4-899A-565C425FB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15.1</c:v>
                </c:pt>
                <c:pt idx="13">
                  <c:v>16.600000000000001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1FD4-4438-AD8C-96D28725C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D4-4438-AD8C-96D28725C5E7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8.5</c:v>
                </c:pt>
                <c:pt idx="11">
                  <c:v>6.5</c:v>
                </c:pt>
                <c:pt idx="12">
                  <c:v>6.7</c:v>
                </c:pt>
                <c:pt idx="13">
                  <c:v>7.9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FD4-4438-AD8C-96D28725C5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  <c:pt idx="13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1FD4-4438-AD8C-96D28725C5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Indonesia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FD4-4438-AD8C-96D28725C5E7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FD4-4438-AD8C-96D28725C5E7}"/>
                </c:ext>
              </c:extLst>
            </c:dLbl>
            <c:dLbl>
              <c:idx val="11"/>
              <c:layout>
                <c:manualLayout>
                  <c:x val="-4.2328630152205313E-3"/>
                  <c:y val="-6.856503372238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FD4-4438-AD8C-96D28725C5E7}"/>
                </c:ext>
              </c:extLst>
            </c:dLbl>
            <c:dLbl>
              <c:idx val="13"/>
              <c:layout>
                <c:manualLayout>
                  <c:x val="-4.2328630152205313E-3"/>
                  <c:y val="3.183376565682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FD4-4438-AD8C-96D28725C5E7}"/>
                </c:ext>
              </c:extLst>
            </c:dLbl>
            <c:dLbl>
              <c:idx val="14"/>
              <c:layout>
                <c:manualLayout>
                  <c:x val="-5.6438173536273745E-3"/>
                  <c:y val="4.8975024087420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D-48C4-899A-565C425FB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6.5</c:v>
                </c:pt>
                <c:pt idx="1">
                  <c:v>5.7</c:v>
                </c:pt>
                <c:pt idx="2">
                  <c:v>6</c:v>
                </c:pt>
                <c:pt idx="3">
                  <c:v>6.3</c:v>
                </c:pt>
                <c:pt idx="4">
                  <c:v>6.4</c:v>
                </c:pt>
                <c:pt idx="5">
                  <c:v>6.4</c:v>
                </c:pt>
                <c:pt idx="6">
                  <c:v>6.2</c:v>
                </c:pt>
                <c:pt idx="7">
                  <c:v>5.8</c:v>
                </c:pt>
                <c:pt idx="8">
                  <c:v>5.7</c:v>
                </c:pt>
                <c:pt idx="9">
                  <c:v>6.6</c:v>
                </c:pt>
                <c:pt idx="10">
                  <c:v>6.3</c:v>
                </c:pt>
                <c:pt idx="11">
                  <c:v>3.8</c:v>
                </c:pt>
                <c:pt idx="12">
                  <c:v>3.6</c:v>
                </c:pt>
                <c:pt idx="13">
                  <c:v>5</c:v>
                </c:pt>
                <c:pt idx="14">
                  <c:v>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1FD4-4438-AD8C-96D28725C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1048357646343734"/>
          <c:w val="0.90394739597786311"/>
          <c:h val="0.6723791212023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4313</c:v>
                </c:pt>
                <c:pt idx="1">
                  <c:v>4181</c:v>
                </c:pt>
                <c:pt idx="2">
                  <c:v>4996</c:v>
                </c:pt>
                <c:pt idx="3">
                  <c:v>4559</c:v>
                </c:pt>
                <c:pt idx="4">
                  <c:v>5101</c:v>
                </c:pt>
                <c:pt idx="5" formatCode="General">
                  <c:v>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164861190375112E-2"/>
                  <c:y val="-5.798277508618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F04-A969-234FB6016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2431</c:v>
                </c:pt>
                <c:pt idx="1">
                  <c:v>2415</c:v>
                </c:pt>
                <c:pt idx="2">
                  <c:v>2432</c:v>
                </c:pt>
                <c:pt idx="3">
                  <c:v>1211</c:v>
                </c:pt>
                <c:pt idx="4">
                  <c:v>1487</c:v>
                </c:pt>
                <c:pt idx="5" formatCode="General">
                  <c:v>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1882</c:v>
                </c:pt>
                <c:pt idx="1">
                  <c:v>1766</c:v>
                </c:pt>
                <c:pt idx="2">
                  <c:v>2564</c:v>
                </c:pt>
                <c:pt idx="3">
                  <c:v>3348</c:v>
                </c:pt>
                <c:pt idx="4">
                  <c:v>3614</c:v>
                </c:pt>
                <c:pt idx="5" formatCode="General">
                  <c:v>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EU27 Exports to Indonesia - 2022 - €Mio</a:t>
            </a:r>
          </a:p>
        </c:rich>
      </c:tx>
      <c:layout>
        <c:manualLayout>
          <c:xMode val="edge"/>
          <c:yMode val="edge"/>
          <c:x val="0.11538613289590331"/>
          <c:y val="5.23054771659821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1858798233663E-2"/>
          <c:y val="0.30327683518091103"/>
          <c:w val="0.79283875948367333"/>
          <c:h val="0.46759675689567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Indonesia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22717677123716087"/>
                  <c:y val="-7.4929840912144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8900150523690459"/>
                  <c:y val="8.9068230619072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9127</c:v>
                </c:pt>
                <c:pt idx="1">
                  <c:v>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Indonesia</a:t>
            </a:r>
            <a:r>
              <a:rPr lang="pt-BR" baseline="0" dirty="0"/>
              <a:t> </a:t>
            </a:r>
            <a:r>
              <a:rPr lang="pt-BR" dirty="0"/>
              <a:t>Exports to EU - 2022 - €Mio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30274335936936919"/>
          <c:w val="0.76935391787978946"/>
          <c:h val="0.467593269482237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19170886408337728"/>
                  <c:y val="-0.182077762150207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3658952261719418"/>
                  <c:y val="0.121176708009942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CF83EA-3034-4C2D-8D5C-9DF4F97016B7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24194</c:v>
                </c:pt>
                <c:pt idx="1">
                  <c:v>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Indonesia Total volume of trade – 2022 – €Mio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Indonesia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33321</c:v>
                </c:pt>
                <c:pt idx="1">
                  <c:v>9312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173125050580806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9870995336131"/>
          <c:y val="8.2001931241029197E-2"/>
          <c:w val="0.88150129004663869"/>
          <c:h val="0.8071118791678972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30511608759813E-2"/>
                  <c:y val="2.4099625786837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489138764532046E-3"/>
                  <c:y val="-7.189072487880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5.0497455042026289E-3"/>
                  <c:y val="-4.440902230375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2.5249280832889301E-3"/>
                  <c:y val="6.03455984565392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4.5361321641768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5.478672870399522E-3"/>
                  <c:y val="6.458530352996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1.1766287703362761E-2"/>
                  <c:y val="1.101334269092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2.7148800502848802E-3"/>
                  <c:y val="1.461812508637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4.0732607056165031E-3"/>
                  <c:y val="9.3604098189632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4.2162364943487494E-3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1670</c:v>
                </c:pt>
                <c:pt idx="1">
                  <c:v>1591</c:v>
                </c:pt>
                <c:pt idx="2">
                  <c:v>1630</c:v>
                </c:pt>
                <c:pt idx="3">
                  <c:v>1751</c:v>
                </c:pt>
                <c:pt idx="4">
                  <c:v>1882</c:v>
                </c:pt>
                <c:pt idx="5">
                  <c:v>1766</c:v>
                </c:pt>
                <c:pt idx="6">
                  <c:v>2564</c:v>
                </c:pt>
                <c:pt idx="7">
                  <c:v>3348</c:v>
                </c:pt>
                <c:pt idx="8">
                  <c:v>3614</c:v>
                </c:pt>
                <c:pt idx="9">
                  <c:v>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71E-2"/>
                  <c:y val="5.608150584894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363E-2"/>
                  <c:y val="3.61265753669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6031436967541116E-2"/>
                  <c:y val="5.09833257009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761314536222285E-2"/>
                  <c:y val="5.1580650930384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7703772314376315E-2"/>
                  <c:y val="3.907391048691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4.1138848635449921E-2"/>
                  <c:y val="5.058499597605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893E-2"/>
                  <c:y val="4.092600822130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1.138627310699568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9"/>
              <c:layout>
                <c:manualLayout>
                  <c:x val="-1.5459533812612183E-2"/>
                  <c:y val="-4.1861684708668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5-45E3-A29E-9716C49D7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3590</c:v>
                </c:pt>
                <c:pt idx="1">
                  <c:v>3123</c:v>
                </c:pt>
                <c:pt idx="2">
                  <c:v>3579</c:v>
                </c:pt>
                <c:pt idx="3">
                  <c:v>3791</c:v>
                </c:pt>
                <c:pt idx="4">
                  <c:v>4313</c:v>
                </c:pt>
                <c:pt idx="5">
                  <c:v>4181</c:v>
                </c:pt>
                <c:pt idx="6">
                  <c:v>4996</c:v>
                </c:pt>
                <c:pt idx="7">
                  <c:v>4559</c:v>
                </c:pt>
                <c:pt idx="8">
                  <c:v>5101</c:v>
                </c:pt>
                <c:pt idx="9">
                  <c:v>7015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851911056222589E-2"/>
                  <c:y val="-2.755266352519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4.5021880718132418E-3"/>
                  <c:y val="-4.6290927024368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-4.836403678724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-8.710922363639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9294549490704087E-2"/>
                  <c:y val="-4.0166946220067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2.1267205924420919E-2"/>
                  <c:y val="-7.096806316913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3.8088550925995092E-2"/>
                  <c:y val="-4.882418213694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4.0756952778704572E-2"/>
                  <c:y val="-5.6678915757327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3.7946073117951257E-2"/>
                  <c:y val="-4.9469435645361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7.76239970626570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1920</c:v>
                </c:pt>
                <c:pt idx="1">
                  <c:v>1532</c:v>
                </c:pt>
                <c:pt idx="2">
                  <c:v>1949</c:v>
                </c:pt>
                <c:pt idx="3">
                  <c:v>2040</c:v>
                </c:pt>
                <c:pt idx="4">
                  <c:v>2431</c:v>
                </c:pt>
                <c:pt idx="5">
                  <c:v>2415</c:v>
                </c:pt>
                <c:pt idx="6">
                  <c:v>2432</c:v>
                </c:pt>
                <c:pt idx="7">
                  <c:v>1211</c:v>
                </c:pt>
                <c:pt idx="8">
                  <c:v>1487</c:v>
                </c:pt>
                <c:pt idx="9">
                  <c:v>2297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7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093625349208957"/>
          <c:y val="0.93562678231478968"/>
          <c:w val="0.40688419569755752"/>
          <c:h val="5.8093964978910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42.1</c:v>
                </c:pt>
                <c:pt idx="1">
                  <c:v>56.1</c:v>
                </c:pt>
                <c:pt idx="2">
                  <c:v>2013.5</c:v>
                </c:pt>
                <c:pt idx="3">
                  <c:v>307.2</c:v>
                </c:pt>
                <c:pt idx="4">
                  <c:v>31.1</c:v>
                </c:pt>
                <c:pt idx="5">
                  <c:v>19.7</c:v>
                </c:pt>
                <c:pt idx="6">
                  <c:v>104.3</c:v>
                </c:pt>
                <c:pt idx="7">
                  <c:v>1819.5</c:v>
                </c:pt>
                <c:pt idx="8">
                  <c:v>1099.0999999999999</c:v>
                </c:pt>
                <c:pt idx="9">
                  <c:v>1378</c:v>
                </c:pt>
                <c:pt idx="10">
                  <c:v>17.600000000000001</c:v>
                </c:pt>
                <c:pt idx="11">
                  <c:v>27.8</c:v>
                </c:pt>
                <c:pt idx="12">
                  <c:v>102.1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17.899999999999999</c:v>
                </c:pt>
                <c:pt idx="1">
                  <c:v>27.6</c:v>
                </c:pt>
                <c:pt idx="2">
                  <c:v>790.2</c:v>
                </c:pt>
                <c:pt idx="3">
                  <c:v>889.3</c:v>
                </c:pt>
                <c:pt idx="4">
                  <c:v>17.600000000000001</c:v>
                </c:pt>
                <c:pt idx="5">
                  <c:v>22.2</c:v>
                </c:pt>
                <c:pt idx="6">
                  <c:v>51.4</c:v>
                </c:pt>
                <c:pt idx="7">
                  <c:v>20</c:v>
                </c:pt>
                <c:pt idx="8">
                  <c:v>26.5</c:v>
                </c:pt>
                <c:pt idx="9">
                  <c:v>413.2</c:v>
                </c:pt>
                <c:pt idx="10">
                  <c:v>6.4</c:v>
                </c:pt>
                <c:pt idx="11">
                  <c:v>18.2</c:v>
                </c:pt>
                <c:pt idx="1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21851</c:v>
                </c:pt>
                <c:pt idx="1">
                  <c:v>25466</c:v>
                </c:pt>
                <c:pt idx="2">
                  <c:v>18592</c:v>
                </c:pt>
                <c:pt idx="3">
                  <c:v>29475</c:v>
                </c:pt>
                <c:pt idx="4">
                  <c:v>27513</c:v>
                </c:pt>
                <c:pt idx="5">
                  <c:v>24861</c:v>
                </c:pt>
                <c:pt idx="6">
                  <c:v>22934</c:v>
                </c:pt>
                <c:pt idx="7">
                  <c:v>19904</c:v>
                </c:pt>
                <c:pt idx="8">
                  <c:v>19703</c:v>
                </c:pt>
                <c:pt idx="9">
                  <c:v>17725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A-42CA-AC2F-365DB01E1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18536</c:v>
                </c:pt>
                <c:pt idx="1">
                  <c:v>22156</c:v>
                </c:pt>
                <c:pt idx="2">
                  <c:v>25607</c:v>
                </c:pt>
                <c:pt idx="3">
                  <c:v>30434</c:v>
                </c:pt>
                <c:pt idx="4">
                  <c:v>27731</c:v>
                </c:pt>
                <c:pt idx="5">
                  <c:v>25702</c:v>
                </c:pt>
                <c:pt idx="6">
                  <c:v>23889</c:v>
                </c:pt>
                <c:pt idx="7">
                  <c:v>21140</c:v>
                </c:pt>
                <c:pt idx="8">
                  <c:v>20085</c:v>
                </c:pt>
                <c:pt idx="9">
                  <c:v>19348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-3315</c:v>
                </c:pt>
                <c:pt idx="1">
                  <c:v>-3310</c:v>
                </c:pt>
                <c:pt idx="2">
                  <c:v>7015</c:v>
                </c:pt>
                <c:pt idx="3">
                  <c:v>959</c:v>
                </c:pt>
                <c:pt idx="4">
                  <c:v>218</c:v>
                </c:pt>
                <c:pt idx="5">
                  <c:v>841</c:v>
                </c:pt>
                <c:pt idx="6">
                  <c:v>955</c:v>
                </c:pt>
                <c:pt idx="7">
                  <c:v>1236</c:v>
                </c:pt>
                <c:pt idx="8">
                  <c:v>382</c:v>
                </c:pt>
                <c:pt idx="9">
                  <c:v>1623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32000"/>
          <c:min val="-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18536</c:v>
                </c:pt>
                <c:pt idx="1">
                  <c:v>22156</c:v>
                </c:pt>
                <c:pt idx="2">
                  <c:v>25607</c:v>
                </c:pt>
                <c:pt idx="3">
                  <c:v>30434</c:v>
                </c:pt>
                <c:pt idx="4">
                  <c:v>27731</c:v>
                </c:pt>
                <c:pt idx="5">
                  <c:v>25702</c:v>
                </c:pt>
                <c:pt idx="6">
                  <c:v>23842</c:v>
                </c:pt>
                <c:pt idx="7">
                  <c:v>21327</c:v>
                </c:pt>
                <c:pt idx="8">
                  <c:v>20358</c:v>
                </c:pt>
                <c:pt idx="9">
                  <c:v>19348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 in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6">
                  <c:v>12537</c:v>
                </c:pt>
                <c:pt idx="7">
                  <c:v>16275</c:v>
                </c:pt>
                <c:pt idx="8">
                  <c:v>15009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3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285498</c:v>
                </c:pt>
                <c:pt idx="1">
                  <c:v>247998</c:v>
                </c:pt>
                <c:pt idx="2">
                  <c:v>139111</c:v>
                </c:pt>
                <c:pt idx="3">
                  <c:v>62403</c:v>
                </c:pt>
                <c:pt idx="4">
                  <c:v>25149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398534</c:v>
                </c:pt>
                <c:pt idx="1">
                  <c:v>196094</c:v>
                </c:pt>
                <c:pt idx="2">
                  <c:v>79160</c:v>
                </c:pt>
                <c:pt idx="3">
                  <c:v>45888</c:v>
                </c:pt>
                <c:pt idx="4">
                  <c:v>32443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6238134608859E-2"/>
          <c:y val="3.0467191612407789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Indonesia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35496</c:v>
                </c:pt>
                <c:pt idx="1">
                  <c:v>22684</c:v>
                </c:pt>
                <c:pt idx="2">
                  <c:v>23855</c:v>
                </c:pt>
                <c:pt idx="3">
                  <c:v>25143</c:v>
                </c:pt>
                <c:pt idx="4">
                  <c:v>22601</c:v>
                </c:pt>
                <c:pt idx="5">
                  <c:v>19253</c:v>
                </c:pt>
                <c:pt idx="6">
                  <c:v>18334</c:v>
                </c:pt>
                <c:pt idx="7">
                  <c:v>15050</c:v>
                </c:pt>
                <c:pt idx="8">
                  <c:v>18870</c:v>
                </c:pt>
                <c:pt idx="9">
                  <c:v>12775</c:v>
                </c:pt>
                <c:pt idx="10">
                  <c:v>13398</c:v>
                </c:pt>
                <c:pt idx="11">
                  <c:v>11498</c:v>
                </c:pt>
                <c:pt idx="12">
                  <c:v>9824</c:v>
                </c:pt>
                <c:pt idx="13">
                  <c:v>6901</c:v>
                </c:pt>
                <c:pt idx="14">
                  <c:v>7931</c:v>
                </c:pt>
                <c:pt idx="15">
                  <c:v>5122</c:v>
                </c:pt>
                <c:pt idx="16">
                  <c:v>5650</c:v>
                </c:pt>
                <c:pt idx="17">
                  <c:v>3293</c:v>
                </c:pt>
                <c:pt idx="18">
                  <c:v>4191</c:v>
                </c:pt>
                <c:pt idx="19">
                  <c:v>4966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Indonesia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16982</c:v>
                </c:pt>
                <c:pt idx="1">
                  <c:v>24982</c:v>
                </c:pt>
                <c:pt idx="2">
                  <c:v>17576</c:v>
                </c:pt>
                <c:pt idx="3">
                  <c:v>14925</c:v>
                </c:pt>
                <c:pt idx="4">
                  <c:v>13327</c:v>
                </c:pt>
                <c:pt idx="5">
                  <c:v>9390</c:v>
                </c:pt>
                <c:pt idx="6">
                  <c:v>8205</c:v>
                </c:pt>
                <c:pt idx="7">
                  <c:v>10980</c:v>
                </c:pt>
                <c:pt idx="8">
                  <c:v>6956</c:v>
                </c:pt>
                <c:pt idx="9">
                  <c:v>11428</c:v>
                </c:pt>
                <c:pt idx="10">
                  <c:v>7963</c:v>
                </c:pt>
                <c:pt idx="11">
                  <c:v>5258</c:v>
                </c:pt>
                <c:pt idx="12">
                  <c:v>6923</c:v>
                </c:pt>
                <c:pt idx="13">
                  <c:v>6402</c:v>
                </c:pt>
                <c:pt idx="14">
                  <c:v>2953</c:v>
                </c:pt>
                <c:pt idx="15">
                  <c:v>4370</c:v>
                </c:pt>
                <c:pt idx="16">
                  <c:v>2507</c:v>
                </c:pt>
                <c:pt idx="17">
                  <c:v>4356</c:v>
                </c:pt>
                <c:pt idx="18">
                  <c:v>3406</c:v>
                </c:pt>
                <c:pt idx="19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- 2023 – Bio €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- 2023 -Bio$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4C-4130-9CE0-A5BB6420868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C-4130-9CE0-A5BB6420868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C-4130-9CE0-A5BB6420868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C-4130-9CE0-A5BB64208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2554</c:v>
                </c:pt>
                <c:pt idx="1">
                  <c:v>1340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4C-4130-9CE0-A5BB64208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27904150184967"/>
          <c:y val="0.78458532679287207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Indonesia Global Exports in BOP - 2022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in BOP - 2022 -%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3.4844265100775512E-2"/>
                  <c:y val="9.59469598804467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292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Indonesia 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6104487357515876"/>
                  <c:y val="-7.361471696883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247601100363077"/>
                  <c:y val="7.933186581605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64.400000000000006</c:v>
                </c:pt>
                <c:pt idx="1">
                  <c:v>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4347448458993E-3"/>
                  <c:y val="-4.878299574278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6.0474347448458716E-3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0"/>
                  <c:y val="-5.628807201091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-4.127791947466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9264</c:v>
                </c:pt>
                <c:pt idx="1">
                  <c:v>8900</c:v>
                </c:pt>
                <c:pt idx="2">
                  <c:v>9408</c:v>
                </c:pt>
                <c:pt idx="3">
                  <c:v>7257</c:v>
                </c:pt>
                <c:pt idx="4">
                  <c:v>7963</c:v>
                </c:pt>
                <c:pt idx="5">
                  <c:v>9127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474347448459271E-3"/>
                  <c:y val="-4.5030457608729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15205</c:v>
                </c:pt>
                <c:pt idx="1">
                  <c:v>14999</c:v>
                </c:pt>
                <c:pt idx="2">
                  <c:v>14368</c:v>
                </c:pt>
                <c:pt idx="3">
                  <c:v>13291</c:v>
                </c:pt>
                <c:pt idx="4">
                  <c:v>16792</c:v>
                </c:pt>
                <c:pt idx="5">
                  <c:v>24194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18586862114678E-2"/>
                  <c:y val="1.12579098776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1521172688065E-3"/>
                  <c:y val="-1.1257023451294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86862114678E-2"/>
                  <c:y val="1.876328162119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1.2094869489691743E-2"/>
                  <c:y val="2.2515524279808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3.0237173724229358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-5941</c:v>
                </c:pt>
                <c:pt idx="1">
                  <c:v>-6098</c:v>
                </c:pt>
                <c:pt idx="2">
                  <c:v>-4960</c:v>
                </c:pt>
                <c:pt idx="3">
                  <c:v>-6034</c:v>
                </c:pt>
                <c:pt idx="4">
                  <c:v>-8828</c:v>
                </c:pt>
                <c:pt idx="5">
                  <c:v>-14397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0.19947</cdr:x>
      <cdr:y>0.0059</cdr:y>
    </cdr:from>
    <cdr:to>
      <cdr:x>0.89274</cdr:x>
      <cdr:y>0.12257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4925734-A19C-4CB9-A091-E4AA03233F16}"/>
            </a:ext>
          </a:extLst>
        </cdr:cNvPr>
        <cdr:cNvSpPr txBox="1"/>
      </cdr:nvSpPr>
      <cdr:spPr>
        <a:xfrm xmlns:a="http://schemas.openxmlformats.org/drawingml/2006/main">
          <a:off x="1802510" y="35799"/>
          <a:ext cx="6264731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 rtl="0"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en-GB" sz="2000" b="1" dirty="0">
              <a:solidFill>
                <a:schemeClr val="tx1"/>
              </a:solidFill>
            </a:rPr>
            <a:t>Evolution of EU Trade in Services with Indonesia</a:t>
          </a:r>
        </a:p>
        <a:p xmlns:a="http://schemas.openxmlformats.org/drawingml/2006/main">
          <a:pPr algn="ctr" rtl="0"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en-GB" sz="2000" b="1" dirty="0">
              <a:solidFill>
                <a:schemeClr val="tx1"/>
              </a:solidFill>
            </a:rPr>
            <a:t>Mio € - 2013-2022</a:t>
          </a:r>
        </a:p>
      </cdr:txBody>
    </cdr:sp>
  </cdr:relSizeAnchor>
  <cdr:relSizeAnchor xmlns:cdr="http://schemas.openxmlformats.org/drawingml/2006/chartDrawing">
    <cdr:from>
      <cdr:x>0.14343</cdr:x>
      <cdr:y>0.15428</cdr:y>
    </cdr:from>
    <cdr:to>
      <cdr:x>0.67733</cdr:x>
      <cdr:y>0.25066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7856057-64AA-4EF5-8C5A-D349867B0F71}"/>
            </a:ext>
          </a:extLst>
        </cdr:cNvPr>
        <cdr:cNvSpPr txBox="1"/>
      </cdr:nvSpPr>
      <cdr:spPr>
        <a:xfrm xmlns:a="http://schemas.openxmlformats.org/drawingml/2006/main">
          <a:off x="1296144" y="936104"/>
          <a:ext cx="4824536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EU services exports to Indonesia = +95.4% in 10 years</a:t>
          </a:r>
        </a:p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Indonesia services exports to EU = +20.6% in 10 years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0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67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3E2C6-D8FE-2B48-BC27-ED3A9E2D2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ED1A82-8C02-896D-0A60-550D459066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3B55B0-9625-2D3A-04D7-2865179C0B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77EBF-8D40-280C-065D-193C2C37E9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58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59834-CCC6-E79B-4F78-79A0D8C37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0B2CDF-23F2-57D2-F71F-E375798177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187565-A06B-99D1-0FED-CF9A7FA4C6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62DF9-032A-95A2-1FE9-6010E38E02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9/24/2024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24/09/2024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0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9/24/2024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hyperlink" Target="https://stats.oecd.org/Index.aspx?DataSetCode=TIVA_2018_C1" TargetMode="External"/><Relationship Id="rId4" Type="http://schemas.openxmlformats.org/officeDocument/2006/relationships/hyperlink" Target="https://www.wto.org/english/res_e/statis_e/wts2020_e/wts20_toc_e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2996952"/>
            <a:ext cx="9144000" cy="38610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423330"/>
            <a:ext cx="8715436" cy="1266757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Indonesia”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August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84814B-55FA-4BAA-9683-C4B460A45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4" y="1303162"/>
            <a:ext cx="1899208" cy="12667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A7EE24-66FC-43BC-9C73-90DF017E75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120" y="1303162"/>
            <a:ext cx="1900136" cy="126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035068-08AA-9C8B-459E-7CF97DB22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E54F71-6FD7-9E2A-0743-7BEC11021B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4233037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B6EE958-DD74-66D6-4E9F-B3F5A634587C}"/>
              </a:ext>
            </a:extLst>
          </p:cNvPr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Indonesia per sectors</a:t>
            </a:r>
            <a:br>
              <a:rPr lang="en-GB" altLang="en-US" b="1" u="sng" dirty="0"/>
            </a:br>
            <a:r>
              <a:rPr lang="en-GB" altLang="en-US" dirty="0"/>
              <a:t>(2022 - € Million)</a:t>
            </a:r>
            <a:endParaRPr lang="en-GB" altLang="en-US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70BD5-7437-37EB-0DFD-FE01A2A2AA56}"/>
              </a:ext>
            </a:extLst>
          </p:cNvPr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AC6BE-D5B1-CFA5-EB40-7012DD4D48FC}"/>
              </a:ext>
            </a:extLst>
          </p:cNvPr>
          <p:cNvSpPr txBox="1"/>
          <p:nvPr/>
        </p:nvSpPr>
        <p:spPr>
          <a:xfrm>
            <a:off x="655578" y="1344054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7 015 –         Imports - Total: 2 297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038CFD97-7DF0-56F3-1B26-A5E4C7426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5" y="2934913"/>
            <a:ext cx="2721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38.7% of Indonesia Exports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F8652ACA-4131-4873-19B6-42585C373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917" y="1909145"/>
            <a:ext cx="835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25.9%</a:t>
            </a: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753A52F-9E18-BCA2-4A6B-602AE0BE7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397" y="3476131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4.3%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9E676E62-4CD3-40AD-23ED-CCCE9FC4B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9578" y="3384234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18%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D882CC-121A-0845-EEFC-BC33C4952764}"/>
              </a:ext>
            </a:extLst>
          </p:cNvPr>
          <p:cNvSpPr/>
          <p:nvPr/>
        </p:nvSpPr>
        <p:spPr>
          <a:xfrm>
            <a:off x="727586" y="140075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CEBBC7-F0F8-DEEC-A56D-20CA52A77436}"/>
              </a:ext>
            </a:extLst>
          </p:cNvPr>
          <p:cNvSpPr/>
          <p:nvPr/>
        </p:nvSpPr>
        <p:spPr>
          <a:xfrm>
            <a:off x="2675995" y="1379883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C798036F-898F-9FCB-6CE9-A102B3145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375" y="1673651"/>
            <a:ext cx="2348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28.7% of EU27 Exports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830F99C6-893D-A5CD-A5AE-947EBB5BE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361" y="2352144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19.6%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F178F9CD-944B-5CC9-5ADE-2871765B3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984" y="2738180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15.6%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2C51C98F-2695-DD70-260F-9E88386F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9012" y="3162790"/>
            <a:ext cx="900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chemeClr val="accent2">
                    <a:lumMod val="75000"/>
                  </a:schemeClr>
                </a:solidFill>
              </a:rPr>
              <a:t>34.4%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75849B-1670-F0F2-AF84-6FB8EA403681}"/>
              </a:ext>
            </a:extLst>
          </p:cNvPr>
          <p:cNvSpPr txBox="1"/>
          <p:nvPr/>
        </p:nvSpPr>
        <p:spPr>
          <a:xfrm>
            <a:off x="7061544" y="659585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52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Indonesia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8536534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05E7D-A5C2-2D84-827C-DFB5B54896C3}"/>
              </a:ext>
            </a:extLst>
          </p:cNvPr>
          <p:cNvSpPr txBox="1"/>
          <p:nvPr/>
        </p:nvSpPr>
        <p:spPr>
          <a:xfrm>
            <a:off x="6156176" y="1397000"/>
            <a:ext cx="2160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+mj-lt"/>
              </a:rPr>
              <a:t>EU Outward = -36.5% since 2016 ! ?</a:t>
            </a: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4591405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FDD29-F69D-F854-9CF5-A836157047BD}"/>
              </a:ext>
            </a:extLst>
          </p:cNvPr>
          <p:cNvSpPr txBox="1"/>
          <p:nvPr/>
        </p:nvSpPr>
        <p:spPr>
          <a:xfrm>
            <a:off x="7560332" y="3275111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73.7%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3C89B-0E21-0603-F844-219BAAEC1190}"/>
              </a:ext>
            </a:extLst>
          </p:cNvPr>
          <p:cNvSpPr txBox="1"/>
          <p:nvPr/>
        </p:nvSpPr>
        <p:spPr>
          <a:xfrm>
            <a:off x="1115616" y="3761406"/>
            <a:ext cx="367240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A higher </a:t>
            </a:r>
            <a:r>
              <a:rPr lang="en-GB" dirty="0">
                <a:solidFill>
                  <a:srgbClr val="FF0000"/>
                </a:solidFill>
              </a:rPr>
              <a:t>rate of EU FDI to Indonesia in services </a:t>
            </a:r>
            <a:r>
              <a:rPr lang="en-GB">
                <a:solidFill>
                  <a:srgbClr val="FF0000"/>
                </a:solidFill>
              </a:rPr>
              <a:t>sectors (73.8%) </a:t>
            </a:r>
            <a:r>
              <a:rPr lang="en-GB" dirty="0">
                <a:solidFill>
                  <a:srgbClr val="FF0000"/>
                </a:solidFill>
              </a:rPr>
              <a:t>in 2021, compared to world average (68%).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7504" y="812225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+mj-lt"/>
              </a:rPr>
              <a:t>EU 27 FDI with Indonesia – Million € - Share of services - %</a:t>
            </a:r>
          </a:p>
        </p:txBody>
      </p:sp>
    </p:spTree>
    <p:extLst>
      <p:ext uri="{BB962C8B-B14F-4D97-AF65-F5344CB8AC3E}">
        <p14:creationId xmlns:p14="http://schemas.microsoft.com/office/powerpoint/2010/main" val="263302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 29.8</a:t>
            </a:r>
            <a:r>
              <a:rPr lang="en-GB" dirty="0">
                <a:solidFill>
                  <a:srgbClr val="FF0000"/>
                </a:solidFill>
              </a:rPr>
              <a:t>% (6.2% in Indonesia)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2A1D6-8F57-4276-846F-AE4501CF3D4E}"/>
              </a:ext>
            </a:extLst>
          </p:cNvPr>
          <p:cNvSpPr txBox="1"/>
          <p:nvPr/>
        </p:nvSpPr>
        <p:spPr>
          <a:xfrm>
            <a:off x="3419872" y="659735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Source: https://data.worldbank.org/indicator/BG.GSR.NFSV.GD.ZS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342C9D85-FC7E-7226-1095-0796618E97F8}"/>
              </a:ext>
            </a:extLst>
          </p:cNvPr>
          <p:cNvSpPr/>
          <p:nvPr/>
        </p:nvSpPr>
        <p:spPr>
          <a:xfrm>
            <a:off x="901162" y="5463563"/>
            <a:ext cx="5038990" cy="534875"/>
          </a:xfrm>
          <a:prstGeom prst="wedgeRectCallout">
            <a:avLst>
              <a:gd name="adj1" fmla="val 55198"/>
              <a:gd name="adj2" fmla="val -52786"/>
            </a:avLst>
          </a:prstGeom>
          <a:solidFill>
            <a:schemeClr val="bg1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share of Trade in Services in Indonesia GDP is </a:t>
            </a:r>
            <a:r>
              <a:rPr lang="en-US" sz="1400" dirty="0">
                <a:solidFill>
                  <a:srgbClr val="FF0000"/>
                </a:solidFill>
              </a:rPr>
              <a:t>88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% lower than </a:t>
            </a:r>
            <a:r>
              <a:rPr lang="en-US" sz="1400" dirty="0">
                <a:solidFill>
                  <a:srgbClr val="FF0000"/>
                </a:solidFill>
              </a:rPr>
              <a:t> Middle I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ncome countries average, and 600% lower than in the EU!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CAFE115-6D8D-7D75-3EA8-53C120D2B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052400"/>
              </p:ext>
            </p:extLst>
          </p:nvPr>
        </p:nvGraphicFramePr>
        <p:xfrm>
          <a:off x="7118" y="1497998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661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614091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388424" y="2924944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42DEC64-79AE-F50F-6AB2-8C4DA0B01229}"/>
              </a:ext>
            </a:extLst>
          </p:cNvPr>
          <p:cNvSpPr/>
          <p:nvPr/>
        </p:nvSpPr>
        <p:spPr>
          <a:xfrm>
            <a:off x="5342534" y="3005180"/>
            <a:ext cx="2090794" cy="523220"/>
          </a:xfrm>
          <a:prstGeom prst="wedgeRectCallout">
            <a:avLst>
              <a:gd name="adj1" fmla="val 122946"/>
              <a:gd name="adj2" fmla="val 25026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Indonesia= 27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/>
        </p:nvGraphicFramePr>
        <p:xfrm>
          <a:off x="101545" y="1239035"/>
          <a:ext cx="2598247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444.1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218.2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108.3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57.6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684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/>
        </p:nvGraphicFramePr>
        <p:xfrm>
          <a:off x="2712376" y="1441127"/>
          <a:ext cx="6326909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33567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52.4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04465" y="171260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801394" y="2094296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108543" y="229057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40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790694" y="347664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24.2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6048164" y="371447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21.3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565891" y="407707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60494" y="254594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35.9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615060" y="300136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28.6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60032" y="324642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82730" y="299695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439393" y="327492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252909" y="395229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863672" y="429309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13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.3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36296" y="450912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476183" y="394704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9.4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00161" y="458112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8.1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5596" y="478122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7.6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89509" y="383903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145B2C0-C188-29B7-8D28-074FC4F67A0E}"/>
              </a:ext>
            </a:extLst>
          </p:cNvPr>
          <p:cNvCxnSpPr>
            <a:cxnSpLocks/>
          </p:cNvCxnSpPr>
          <p:nvPr/>
        </p:nvCxnSpPr>
        <p:spPr>
          <a:xfrm flipH="1">
            <a:off x="8291691" y="4217816"/>
            <a:ext cx="27506" cy="710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595656" y="402842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830997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rgbClr val="7030A0"/>
                </a:solidFill>
                <a:latin typeface="+mj-lt"/>
              </a:rPr>
              <a:t>INDONESIA is 25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th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ABD35A9-FC2C-05B2-286A-82BFAF93F9B1}"/>
              </a:ext>
            </a:extLst>
          </p:cNvPr>
          <p:cNvCxnSpPr>
            <a:cxnSpLocks/>
          </p:cNvCxnSpPr>
          <p:nvPr/>
        </p:nvCxnSpPr>
        <p:spPr>
          <a:xfrm>
            <a:off x="7740352" y="4217816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8820472" y="2290579"/>
            <a:ext cx="11456" cy="165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4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5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42C980-DBE3-45CF-D0A0-3885AC293EA6}"/>
              </a:ext>
            </a:extLst>
          </p:cNvPr>
          <p:cNvGraphicFramePr/>
          <p:nvPr/>
        </p:nvGraphicFramePr>
        <p:xfrm>
          <a:off x="206146" y="149242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34.4%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65.6%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1192948" y="6093296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</a:t>
            </a:r>
            <a:r>
              <a:rPr lang="en-GB" sz="1600">
                <a:latin typeface="Calibri Light" panose="020F0302020204030204" pitchFamily="34" charset="0"/>
              </a:rPr>
              <a:t>= 3,894 </a:t>
            </a:r>
            <a:r>
              <a:rPr lang="en-GB" sz="1600" dirty="0">
                <a:latin typeface="Calibri Light" panose="020F0302020204030204" pitchFamily="34" charset="0"/>
              </a:rPr>
              <a:t>$Bio</a:t>
            </a:r>
          </a:p>
        </p:txBody>
      </p:sp>
    </p:spTree>
    <p:extLst>
      <p:ext uri="{BB962C8B-B14F-4D97-AF65-F5344CB8AC3E}">
        <p14:creationId xmlns:p14="http://schemas.microsoft.com/office/powerpoint/2010/main" val="169502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Indonesia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933084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9397362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Indonesia= 315 $Bio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7.3%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92.7%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EU27-Indonesia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07258460"/>
              </p:ext>
            </p:extLst>
          </p:nvPr>
        </p:nvGraphicFramePr>
        <p:xfrm>
          <a:off x="105133" y="1508520"/>
          <a:ext cx="4355976" cy="53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96485207"/>
              </p:ext>
            </p:extLst>
          </p:nvPr>
        </p:nvGraphicFramePr>
        <p:xfrm>
          <a:off x="4563555" y="1484783"/>
          <a:ext cx="4583832" cy="5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671F5-E413-B4ED-5634-4EB67AB8B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EE18830-00D0-B44D-0509-6D9FD37E71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503812"/>
              </p:ext>
            </p:extLst>
          </p:nvPr>
        </p:nvGraphicFramePr>
        <p:xfrm>
          <a:off x="108427" y="1988839"/>
          <a:ext cx="2864001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8D050141-59CD-DC0A-5616-6327C3B9E774}"/>
              </a:ext>
            </a:extLst>
          </p:cNvPr>
          <p:cNvSpPr txBox="1"/>
          <p:nvPr/>
        </p:nvSpPr>
        <p:spPr>
          <a:xfrm>
            <a:off x="17951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43.4%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D49DEDAF-CE64-16D3-643F-4024A74152DA}"/>
              </a:ext>
            </a:extLst>
          </p:cNvPr>
          <p:cNvSpPr txBox="1"/>
          <p:nvPr/>
        </p:nvSpPr>
        <p:spPr>
          <a:xfrm>
            <a:off x="214558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56.6%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EC62ECE-7426-0242-7010-CF20614CDD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9380925"/>
              </p:ext>
            </p:extLst>
          </p:nvPr>
        </p:nvGraphicFramePr>
        <p:xfrm>
          <a:off x="3024197" y="1988837"/>
          <a:ext cx="2951405" cy="485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3A7AD58-A0D6-FA6F-2077-1D2EEE7BD92D}"/>
              </a:ext>
            </a:extLst>
          </p:cNvPr>
          <p:cNvSpPr txBox="1"/>
          <p:nvPr/>
        </p:nvSpPr>
        <p:spPr>
          <a:xfrm>
            <a:off x="3272611" y="2987621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8.7%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E4116C9E-CE34-9412-7734-324469911977}"/>
              </a:ext>
            </a:extLst>
          </p:cNvPr>
          <p:cNvSpPr txBox="1"/>
          <p:nvPr/>
        </p:nvSpPr>
        <p:spPr>
          <a:xfrm>
            <a:off x="514880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91.3%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14DC05-2AB9-743F-3390-A54211EBEF83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16,142 Mio€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D2A2C0-4650-9034-0FE8-18C34FF57462}"/>
              </a:ext>
            </a:extLst>
          </p:cNvPr>
          <p:cNvSpPr txBox="1"/>
          <p:nvPr/>
        </p:nvSpPr>
        <p:spPr>
          <a:xfrm>
            <a:off x="3586375" y="6247456"/>
            <a:ext cx="2312681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26,491 Mio€ 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E27D7D98-1B9B-E333-C70B-1987DD8CDA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190227"/>
              </p:ext>
            </p:extLst>
          </p:nvPr>
        </p:nvGraphicFramePr>
        <p:xfrm>
          <a:off x="6039918" y="2001909"/>
          <a:ext cx="2960069" cy="485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475403F1-9EA4-0F21-34BA-05DD72B55778}"/>
              </a:ext>
            </a:extLst>
          </p:cNvPr>
          <p:cNvSpPr txBox="1"/>
          <p:nvPr/>
        </p:nvSpPr>
        <p:spPr>
          <a:xfrm>
            <a:off x="251520" y="83671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</a:t>
            </a:r>
            <a:r>
              <a:rPr lang="en-GB" sz="2000" b="1" cap="all" dirty="0" err="1">
                <a:latin typeface="Calibri Light" panose="020F0302020204030204" pitchFamily="34" charset="0"/>
              </a:rPr>
              <a:t>indonesia</a:t>
            </a:r>
            <a:r>
              <a:rPr lang="en-GB" sz="2000" b="1" cap="all" dirty="0">
                <a:latin typeface="Calibri Light" panose="020F0302020204030204" pitchFamily="34" charset="0"/>
              </a:rPr>
              <a:t>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4FF0398E-5F9C-717C-54B4-5813BD30225A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21.8%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F5EFCEAA-7153-9F85-A7D3-40B8EBF6440A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78.2%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262CD8-0E4A-70DF-1CE8-20505361C2DA}"/>
              </a:ext>
            </a:extLst>
          </p:cNvPr>
          <p:cNvSpPr txBox="1"/>
          <p:nvPr/>
        </p:nvSpPr>
        <p:spPr>
          <a:xfrm>
            <a:off x="6804248" y="6247454"/>
            <a:ext cx="2140363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42,633 Mio€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455316-EF86-DC5F-19E1-69CD20A2D51D}"/>
              </a:ext>
            </a:extLst>
          </p:cNvPr>
          <p:cNvSpPr txBox="1"/>
          <p:nvPr/>
        </p:nvSpPr>
        <p:spPr>
          <a:xfrm>
            <a:off x="1043608" y="1196752"/>
            <a:ext cx="730494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Services represent 43.4% of the total exports to Indonesia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But Indonesia Services exports represent only 8.7% of total exports to EU27!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E97C68-2B19-4A65-7EEA-DEE89797DAAA}"/>
              </a:ext>
            </a:extLst>
          </p:cNvPr>
          <p:cNvSpPr txBox="1"/>
          <p:nvPr/>
        </p:nvSpPr>
        <p:spPr>
          <a:xfrm>
            <a:off x="4463988" y="6604084"/>
            <a:ext cx="20824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964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519030"/>
              </p:ext>
            </p:extLst>
          </p:nvPr>
        </p:nvGraphicFramePr>
        <p:xfrm>
          <a:off x="35496" y="764704"/>
          <a:ext cx="9036495" cy="606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368557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303484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5708</TotalTime>
  <Words>753</Words>
  <Application>Microsoft Office PowerPoint</Application>
  <PresentationFormat>On-screen Show (4:3)</PresentationFormat>
  <Paragraphs>157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EU27-Indonesia Trade &amp; Investment (Imports and exports of goods &amp; services)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336</cp:revision>
  <cp:lastPrinted>2024-09-23T17:03:12Z</cp:lastPrinted>
  <dcterms:created xsi:type="dcterms:W3CDTF">2014-06-16T08:31:04Z</dcterms:created>
  <dcterms:modified xsi:type="dcterms:W3CDTF">2024-09-24T15:14:09Z</dcterms:modified>
</cp:coreProperties>
</file>