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417" r:id="rId3"/>
    <p:sldId id="344" r:id="rId4"/>
    <p:sldId id="413" r:id="rId5"/>
    <p:sldId id="408" r:id="rId6"/>
    <p:sldId id="326" r:id="rId7"/>
    <p:sldId id="329" r:id="rId8"/>
    <p:sldId id="414" r:id="rId9"/>
    <p:sldId id="339" r:id="rId10"/>
    <p:sldId id="415" r:id="rId11"/>
    <p:sldId id="340" r:id="rId12"/>
    <p:sldId id="418" r:id="rId13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205A23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3787" autoAdjust="0"/>
  </p:normalViewPr>
  <p:slideViewPr>
    <p:cSldViewPr>
      <p:cViewPr varScale="1">
        <p:scale>
          <a:sx n="54" d="100"/>
          <a:sy n="54" d="100"/>
        </p:scale>
        <p:origin x="16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082657482501946E-2"/>
          <c:y val="0.10976749010906969"/>
          <c:w val="0.95852383068547942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D4-4438-AD8C-96D28725C5E7}"/>
                </c:ext>
              </c:extLst>
            </c:dLbl>
            <c:dLbl>
              <c:idx val="10"/>
              <c:layout>
                <c:manualLayout>
                  <c:x val="-2.5397178091323188E-2"/>
                  <c:y val="-4.1628770474307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F3-4DA4-B12C-A72AFE04FAF8}"/>
                </c:ext>
              </c:extLst>
            </c:dLbl>
            <c:dLbl>
              <c:idx val="11"/>
              <c:layout>
                <c:manualLayout>
                  <c:x val="-2.9629985557160315E-2"/>
                  <c:y val="-5.38725264961628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884457282524157E-2"/>
                      <c:h val="9.32729333744929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6F3-4DA4-B12C-A72AFE04FAF8}"/>
                </c:ext>
              </c:extLst>
            </c:dLbl>
            <c:dLbl>
              <c:idx val="13"/>
              <c:layout>
                <c:manualLayout>
                  <c:x val="-1.6931396511498723E-2"/>
                  <c:y val="-3.42825168611945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240639928896784E-2"/>
                      <c:h val="5.89904165132983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6F3-4DA4-B12C-A72AFE04FAF8}"/>
                </c:ext>
              </c:extLst>
            </c:dLbl>
            <c:dLbl>
              <c:idx val="14"/>
              <c:layout>
                <c:manualLayout>
                  <c:x val="-2.8219086768138941E-3"/>
                  <c:y val="-3.6731268065565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F3-4DA4-B12C-A72AFE04FA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27.6</c:v>
                </c:pt>
                <c:pt idx="11">
                  <c:v>25.4</c:v>
                </c:pt>
                <c:pt idx="12">
                  <c:v>26.6</c:v>
                </c:pt>
                <c:pt idx="13">
                  <c:v>30.3</c:v>
                </c:pt>
                <c:pt idx="14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FD4-4438-AD8C-96D28725C5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05070168355291E-2"/>
                  <c:y val="2.864531888686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FD4-4438-AD8C-96D28725C5E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FD4-4438-AD8C-96D28725C5E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D4-4438-AD8C-96D28725C5E7}"/>
                </c:ext>
              </c:extLst>
            </c:dLbl>
            <c:dLbl>
              <c:idx val="14"/>
              <c:layout>
                <c:manualLayout>
                  <c:x val="-5.6438173536274786E-3"/>
                  <c:y val="6.61162825180180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44695033885124E-2"/>
                      <c:h val="5.89904165132983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1BD-48C4-899A-565C425FB0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15.4</c:v>
                </c:pt>
                <c:pt idx="8">
                  <c:v>16</c:v>
                </c:pt>
                <c:pt idx="9">
                  <c:v>16.399999999999999</c:v>
                </c:pt>
                <c:pt idx="10">
                  <c:v>16.7</c:v>
                </c:pt>
                <c:pt idx="11">
                  <c:v>14.6</c:v>
                </c:pt>
                <c:pt idx="12">
                  <c:v>15.1</c:v>
                </c:pt>
                <c:pt idx="13">
                  <c:v>16.600000000000001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1FD4-4438-AD8C-96D28725C5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908E-2"/>
                  <c:y val="-3.819375851582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FD4-4438-AD8C-96D28725C5E7}"/>
                </c:ext>
              </c:extLst>
            </c:dLbl>
            <c:dLbl>
              <c:idx val="8"/>
              <c:layout>
                <c:manualLayout>
                  <c:x val="-1.4338966853729138E-3"/>
                  <c:y val="-2.9385014452452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8.6</c:v>
                </c:pt>
                <c:pt idx="7">
                  <c:v>8.3000000000000007</c:v>
                </c:pt>
                <c:pt idx="8">
                  <c:v>8.4</c:v>
                </c:pt>
                <c:pt idx="9">
                  <c:v>8.6</c:v>
                </c:pt>
                <c:pt idx="10">
                  <c:v>8.5</c:v>
                </c:pt>
                <c:pt idx="11">
                  <c:v>6.5</c:v>
                </c:pt>
                <c:pt idx="12">
                  <c:v>6.7</c:v>
                </c:pt>
                <c:pt idx="13">
                  <c:v>7.9</c:v>
                </c:pt>
                <c:pt idx="1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1FD4-4438-AD8C-96D28725C5E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677933707456304E-3"/>
                  <c:y val="4.296797833030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8.1</c:v>
                </c:pt>
                <c:pt idx="1">
                  <c:v>7.9</c:v>
                </c:pt>
                <c:pt idx="2">
                  <c:v>12.4</c:v>
                </c:pt>
                <c:pt idx="3">
                  <c:v>12.8</c:v>
                </c:pt>
                <c:pt idx="4">
                  <c:v>12.1</c:v>
                </c:pt>
                <c:pt idx="5">
                  <c:v>11.7</c:v>
                </c:pt>
                <c:pt idx="6">
                  <c:v>10.1</c:v>
                </c:pt>
                <c:pt idx="7">
                  <c:v>9.6999999999999993</c:v>
                </c:pt>
                <c:pt idx="8">
                  <c:v>9</c:v>
                </c:pt>
                <c:pt idx="9">
                  <c:v>13.4</c:v>
                </c:pt>
                <c:pt idx="10">
                  <c:v>12.2</c:v>
                </c:pt>
                <c:pt idx="11">
                  <c:v>10.7</c:v>
                </c:pt>
                <c:pt idx="12">
                  <c:v>11.4</c:v>
                </c:pt>
                <c:pt idx="13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1FD4-4438-AD8C-96D28725C5E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Indonesia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FD4-4438-AD8C-96D28725C5E7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FD4-4438-AD8C-96D28725C5E7}"/>
                </c:ext>
              </c:extLst>
            </c:dLbl>
            <c:dLbl>
              <c:idx val="11"/>
              <c:layout>
                <c:manualLayout>
                  <c:x val="-4.2328630152205313E-3"/>
                  <c:y val="-6.8565033722389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FD4-4438-AD8C-96D28725C5E7}"/>
                </c:ext>
              </c:extLst>
            </c:dLbl>
            <c:dLbl>
              <c:idx val="13"/>
              <c:layout>
                <c:manualLayout>
                  <c:x val="-4.2328630152205313E-3"/>
                  <c:y val="3.183376565682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FD4-4438-AD8C-96D28725C5E7}"/>
                </c:ext>
              </c:extLst>
            </c:dLbl>
            <c:dLbl>
              <c:idx val="14"/>
              <c:layout>
                <c:manualLayout>
                  <c:x val="-5.6438173536273745E-3"/>
                  <c:y val="4.8975024087420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BD-48C4-899A-565C425FB0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Sheet1!$F$2:$F$16</c:f>
              <c:numCache>
                <c:formatCode>General</c:formatCode>
                <c:ptCount val="15"/>
                <c:pt idx="0">
                  <c:v>6.5</c:v>
                </c:pt>
                <c:pt idx="1">
                  <c:v>5.7</c:v>
                </c:pt>
                <c:pt idx="2">
                  <c:v>6</c:v>
                </c:pt>
                <c:pt idx="3">
                  <c:v>6.3</c:v>
                </c:pt>
                <c:pt idx="4">
                  <c:v>6.4</c:v>
                </c:pt>
                <c:pt idx="5">
                  <c:v>6.4</c:v>
                </c:pt>
                <c:pt idx="6">
                  <c:v>6.2</c:v>
                </c:pt>
                <c:pt idx="7">
                  <c:v>5.8</c:v>
                </c:pt>
                <c:pt idx="8">
                  <c:v>5.7</c:v>
                </c:pt>
                <c:pt idx="9">
                  <c:v>6.6</c:v>
                </c:pt>
                <c:pt idx="10">
                  <c:v>6.3</c:v>
                </c:pt>
                <c:pt idx="11">
                  <c:v>3.8</c:v>
                </c:pt>
                <c:pt idx="12">
                  <c:v>3.6</c:v>
                </c:pt>
                <c:pt idx="13">
                  <c:v>5</c:v>
                </c:pt>
                <c:pt idx="14">
                  <c:v>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1FD4-4438-AD8C-96D28725C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1048357646343734"/>
          <c:w val="0.90394739597786311"/>
          <c:h val="0.67237912120231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4313</c:v>
                </c:pt>
                <c:pt idx="1">
                  <c:v>4181</c:v>
                </c:pt>
                <c:pt idx="2">
                  <c:v>4996</c:v>
                </c:pt>
                <c:pt idx="3">
                  <c:v>4559</c:v>
                </c:pt>
                <c:pt idx="4">
                  <c:v>5101</c:v>
                </c:pt>
                <c:pt idx="5" formatCode="General">
                  <c:v>7015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2164861190375112E-2"/>
                  <c:y val="-5.798277508618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7A-4F04-A969-234FB6016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2431</c:v>
                </c:pt>
                <c:pt idx="1">
                  <c:v>2415</c:v>
                </c:pt>
                <c:pt idx="2">
                  <c:v>2432</c:v>
                </c:pt>
                <c:pt idx="3">
                  <c:v>1211</c:v>
                </c:pt>
                <c:pt idx="4">
                  <c:v>1487</c:v>
                </c:pt>
                <c:pt idx="5" formatCode="General">
                  <c:v>2297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1882</c:v>
                </c:pt>
                <c:pt idx="1">
                  <c:v>1766</c:v>
                </c:pt>
                <c:pt idx="2">
                  <c:v>2564</c:v>
                </c:pt>
                <c:pt idx="3">
                  <c:v>3348</c:v>
                </c:pt>
                <c:pt idx="4">
                  <c:v>3614</c:v>
                </c:pt>
                <c:pt idx="5" formatCode="General">
                  <c:v>4718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EU27 Exports to Indonesia - 2022 - €Mio</a:t>
            </a:r>
          </a:p>
        </c:rich>
      </c:tx>
      <c:layout>
        <c:manualLayout>
          <c:xMode val="edge"/>
          <c:yMode val="edge"/>
          <c:x val="0.11538613289590331"/>
          <c:y val="5.230547716598216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401858798233663E-2"/>
          <c:y val="0.30327683518091103"/>
          <c:w val="0.79283875948367333"/>
          <c:h val="0.467596756895674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 to Indonesia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22717677123716087"/>
                  <c:y val="-7.49298409121449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97091621127225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18900150523690459"/>
                  <c:y val="8.90682306190726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7847291254432"/>
                      <c:h val="0.11528508425041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9127</c:v>
                </c:pt>
                <c:pt idx="1">
                  <c:v>7015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Indonesia</a:t>
            </a:r>
            <a:r>
              <a:rPr lang="pt-BR" baseline="0" dirty="0"/>
              <a:t> </a:t>
            </a:r>
            <a:r>
              <a:rPr lang="pt-BR" dirty="0"/>
              <a:t>Exports to EU - 2022 - €Mio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30274335936936919"/>
          <c:w val="0.76935391787978946"/>
          <c:h val="0.4675932694822377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 Exports to EU27 - 2021 -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C3-4803-A6C6-0B72B71CAD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C3-4803-A6C6-0B72B71CAD7B}"/>
              </c:ext>
            </c:extLst>
          </c:dPt>
          <c:dLbls>
            <c:dLbl>
              <c:idx val="0"/>
              <c:layout>
                <c:manualLayout>
                  <c:x val="-0.19170886408337728"/>
                  <c:y val="-0.182077762150207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9028886242314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6C3-4803-A6C6-0B72B71CAD7B}"/>
                </c:ext>
              </c:extLst>
            </c:dLbl>
            <c:dLbl>
              <c:idx val="1"/>
              <c:layout>
                <c:manualLayout>
                  <c:x val="0.13658952261719418"/>
                  <c:y val="0.1211767080099421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ECF83EA-3034-4C2D-8D5C-9DF4F97016B7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29681795619376"/>
                      <c:h val="0.142436851411177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6C3-4803-A6C6-0B72B71CA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24194</c:v>
                </c:pt>
                <c:pt idx="1">
                  <c:v>2297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C3-4803-A6C6-0B72B71CA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solidFill>
                  <a:schemeClr val="tx1"/>
                </a:solidFill>
              </a:rPr>
              <a:t>EU &amp; Indonesia Total volume of trade – 2022 – €Mio - %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Indonesia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6651186171673702"/>
                  <c:y val="-0.166464125554715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23377934771115133"/>
                  <c:y val="0.151167294630669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75131931046201"/>
                      <c:h val="0.142436820589256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33321</c:v>
                </c:pt>
                <c:pt idx="1">
                  <c:v>9312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173125050580806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9870995336131"/>
          <c:y val="8.2001931241029197E-2"/>
          <c:w val="0.88150129004663869"/>
          <c:h val="0.80711187916789728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630511608759813E-2"/>
                  <c:y val="2.4099625786837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-2.0489138764532046E-3"/>
                  <c:y val="-7.1890724878806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5.0497455042026289E-3"/>
                  <c:y val="-4.440902230375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2.5249280832889301E-3"/>
                  <c:y val="6.03455984565392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63490545836631E-2"/>
                      <c:h val="4.5361321641768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-5.478672870399522E-3"/>
                  <c:y val="6.4585303529960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1.1766287703362761E-2"/>
                  <c:y val="1.1013342690920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2.7148800502848802E-3"/>
                  <c:y val="1.461812508637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4.0732607056165031E-3"/>
                  <c:y val="9.36040981896320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4.2162364943487494E-3"/>
                  <c:y val="-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47-403F-8666-646D0EA6D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1670</c:v>
                </c:pt>
                <c:pt idx="1">
                  <c:v>1591</c:v>
                </c:pt>
                <c:pt idx="2">
                  <c:v>1630</c:v>
                </c:pt>
                <c:pt idx="3">
                  <c:v>1751</c:v>
                </c:pt>
                <c:pt idx="4">
                  <c:v>1882</c:v>
                </c:pt>
                <c:pt idx="5">
                  <c:v>1766</c:v>
                </c:pt>
                <c:pt idx="6">
                  <c:v>2564</c:v>
                </c:pt>
                <c:pt idx="7">
                  <c:v>3348</c:v>
                </c:pt>
                <c:pt idx="8">
                  <c:v>3614</c:v>
                </c:pt>
                <c:pt idx="9">
                  <c:v>4718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71E-2"/>
                  <c:y val="5.6081505848943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3.3944355637888363E-2"/>
                  <c:y val="3.612657536696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1.6031436967541116E-2"/>
                  <c:y val="5.098332570093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3.761314536222285E-2"/>
                  <c:y val="5.1580650930384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2.7703772314376315E-2"/>
                  <c:y val="3.9073910486910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4.1138848635449921E-2"/>
                  <c:y val="5.0584995976056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9090045421371893E-2"/>
                  <c:y val="4.0926008221308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1.138627310699568E-2"/>
                  <c:y val="3.93726577805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9"/>
              <c:layout>
                <c:manualLayout>
                  <c:x val="-1.5459533812612183E-2"/>
                  <c:y val="-4.1861684708668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5-45E3-A29E-9716C49D76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3590</c:v>
                </c:pt>
                <c:pt idx="1">
                  <c:v>3123</c:v>
                </c:pt>
                <c:pt idx="2">
                  <c:v>3579</c:v>
                </c:pt>
                <c:pt idx="3">
                  <c:v>3791</c:v>
                </c:pt>
                <c:pt idx="4">
                  <c:v>4313</c:v>
                </c:pt>
                <c:pt idx="5">
                  <c:v>4181</c:v>
                </c:pt>
                <c:pt idx="6">
                  <c:v>4996</c:v>
                </c:pt>
                <c:pt idx="7">
                  <c:v>4559</c:v>
                </c:pt>
                <c:pt idx="8">
                  <c:v>5101</c:v>
                </c:pt>
                <c:pt idx="9">
                  <c:v>7015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851911056222589E-2"/>
                  <c:y val="-2.7552663525191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4.5021880718132418E-3"/>
                  <c:y val="-4.6290927024368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777526020874244E-2"/>
                  <c:y val="-4.8364036787240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78E-2"/>
                  <c:y val="-8.7109223636398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9294549490704087E-2"/>
                  <c:y val="-4.0166946220067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2.1267205924420919E-2"/>
                  <c:y val="-7.096806316913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3.8088550925995092E-2"/>
                  <c:y val="-4.8824182136944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4.0756952778704572E-2"/>
                  <c:y val="-5.66789157573277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3.7946073117951257E-2"/>
                  <c:y val="-4.94694356453619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7.76239970626570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F47-403F-8666-646D0EA6D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1920</c:v>
                </c:pt>
                <c:pt idx="1">
                  <c:v>1532</c:v>
                </c:pt>
                <c:pt idx="2">
                  <c:v>1949</c:v>
                </c:pt>
                <c:pt idx="3">
                  <c:v>2040</c:v>
                </c:pt>
                <c:pt idx="4">
                  <c:v>2431</c:v>
                </c:pt>
                <c:pt idx="5">
                  <c:v>2415</c:v>
                </c:pt>
                <c:pt idx="6">
                  <c:v>2432</c:v>
                </c:pt>
                <c:pt idx="7">
                  <c:v>1211</c:v>
                </c:pt>
                <c:pt idx="8">
                  <c:v>1487</c:v>
                </c:pt>
                <c:pt idx="9">
                  <c:v>2297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7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093625349208957"/>
          <c:y val="0.93562678231478968"/>
          <c:w val="0.40688419569755752"/>
          <c:h val="5.80939649789101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4107616160563"/>
          <c:y val="1.7359208796999009E-2"/>
          <c:w val="0.8533589238383944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42.1</c:v>
                </c:pt>
                <c:pt idx="1">
                  <c:v>56.1</c:v>
                </c:pt>
                <c:pt idx="2">
                  <c:v>2013.5</c:v>
                </c:pt>
                <c:pt idx="3">
                  <c:v>307.2</c:v>
                </c:pt>
                <c:pt idx="4">
                  <c:v>31.1</c:v>
                </c:pt>
                <c:pt idx="5">
                  <c:v>19.7</c:v>
                </c:pt>
                <c:pt idx="6">
                  <c:v>104.3</c:v>
                </c:pt>
                <c:pt idx="7">
                  <c:v>1819.5</c:v>
                </c:pt>
                <c:pt idx="8">
                  <c:v>1099.0999999999999</c:v>
                </c:pt>
                <c:pt idx="9">
                  <c:v>1378</c:v>
                </c:pt>
                <c:pt idx="10">
                  <c:v>17.600000000000001</c:v>
                </c:pt>
                <c:pt idx="11">
                  <c:v>27.8</c:v>
                </c:pt>
                <c:pt idx="12">
                  <c:v>102.1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17.899999999999999</c:v>
                </c:pt>
                <c:pt idx="1">
                  <c:v>27.6</c:v>
                </c:pt>
                <c:pt idx="2">
                  <c:v>790.2</c:v>
                </c:pt>
                <c:pt idx="3">
                  <c:v>889.3</c:v>
                </c:pt>
                <c:pt idx="4">
                  <c:v>17.600000000000001</c:v>
                </c:pt>
                <c:pt idx="5">
                  <c:v>22.2</c:v>
                </c:pt>
                <c:pt idx="6">
                  <c:v>51.4</c:v>
                </c:pt>
                <c:pt idx="7">
                  <c:v>20</c:v>
                </c:pt>
                <c:pt idx="8">
                  <c:v>26.5</c:v>
                </c:pt>
                <c:pt idx="9">
                  <c:v>413.2</c:v>
                </c:pt>
                <c:pt idx="10">
                  <c:v>6.4</c:v>
                </c:pt>
                <c:pt idx="11">
                  <c:v>18.2</c:v>
                </c:pt>
                <c:pt idx="1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  <c:max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21851</c:v>
                </c:pt>
                <c:pt idx="1">
                  <c:v>25466</c:v>
                </c:pt>
                <c:pt idx="2">
                  <c:v>18592</c:v>
                </c:pt>
                <c:pt idx="3">
                  <c:v>29475</c:v>
                </c:pt>
                <c:pt idx="4">
                  <c:v>27513</c:v>
                </c:pt>
                <c:pt idx="5">
                  <c:v>24861</c:v>
                </c:pt>
                <c:pt idx="6">
                  <c:v>22934</c:v>
                </c:pt>
                <c:pt idx="7">
                  <c:v>19904</c:v>
                </c:pt>
                <c:pt idx="8">
                  <c:v>19703</c:v>
                </c:pt>
                <c:pt idx="9">
                  <c:v>17725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3A-42CA-AC2F-365DB01E1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18536</c:v>
                </c:pt>
                <c:pt idx="1">
                  <c:v>22156</c:v>
                </c:pt>
                <c:pt idx="2">
                  <c:v>25607</c:v>
                </c:pt>
                <c:pt idx="3">
                  <c:v>30434</c:v>
                </c:pt>
                <c:pt idx="4">
                  <c:v>27731</c:v>
                </c:pt>
                <c:pt idx="5">
                  <c:v>25702</c:v>
                </c:pt>
                <c:pt idx="6">
                  <c:v>23889</c:v>
                </c:pt>
                <c:pt idx="7">
                  <c:v>21140</c:v>
                </c:pt>
                <c:pt idx="8">
                  <c:v>20085</c:v>
                </c:pt>
                <c:pt idx="9">
                  <c:v>19348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-3315</c:v>
                </c:pt>
                <c:pt idx="1">
                  <c:v>-3310</c:v>
                </c:pt>
                <c:pt idx="2">
                  <c:v>7015</c:v>
                </c:pt>
                <c:pt idx="3">
                  <c:v>959</c:v>
                </c:pt>
                <c:pt idx="4">
                  <c:v>218</c:v>
                </c:pt>
                <c:pt idx="5">
                  <c:v>841</c:v>
                </c:pt>
                <c:pt idx="6">
                  <c:v>955</c:v>
                </c:pt>
                <c:pt idx="7">
                  <c:v>1236</c:v>
                </c:pt>
                <c:pt idx="8">
                  <c:v>382</c:v>
                </c:pt>
                <c:pt idx="9">
                  <c:v>1623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32000"/>
          <c:min val="-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18536</c:v>
                </c:pt>
                <c:pt idx="1">
                  <c:v>22156</c:v>
                </c:pt>
                <c:pt idx="2">
                  <c:v>25607</c:v>
                </c:pt>
                <c:pt idx="3">
                  <c:v>30434</c:v>
                </c:pt>
                <c:pt idx="4">
                  <c:v>27731</c:v>
                </c:pt>
                <c:pt idx="5">
                  <c:v>25702</c:v>
                </c:pt>
                <c:pt idx="6">
                  <c:v>23842</c:v>
                </c:pt>
                <c:pt idx="7">
                  <c:v>21327</c:v>
                </c:pt>
                <c:pt idx="8">
                  <c:v>20358</c:v>
                </c:pt>
                <c:pt idx="9">
                  <c:v>19348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 in Outward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6">
                  <c:v>12537</c:v>
                </c:pt>
                <c:pt idx="7">
                  <c:v>16275</c:v>
                </c:pt>
                <c:pt idx="8">
                  <c:v>15009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3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87860892388452E-2"/>
          <c:y val="6.9729991900822519E-2"/>
          <c:w val="0.908628280839895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164</c:v>
                </c:pt>
                <c:pt idx="7">
                  <c:v>183</c:v>
                </c:pt>
                <c:pt idx="8">
                  <c:v>70</c:v>
                </c:pt>
                <c:pt idx="9">
                  <c:v>119</c:v>
                </c:pt>
                <c:pt idx="10">
                  <c:v>86</c:v>
                </c:pt>
                <c:pt idx="11">
                  <c:v>86</c:v>
                </c:pt>
                <c:pt idx="12">
                  <c:v>44</c:v>
                </c:pt>
                <c:pt idx="13">
                  <c:v>43</c:v>
                </c:pt>
                <c:pt idx="14">
                  <c:v>104</c:v>
                </c:pt>
                <c:pt idx="15">
                  <c:v>45</c:v>
                </c:pt>
                <c:pt idx="16">
                  <c:v>57</c:v>
                </c:pt>
                <c:pt idx="17">
                  <c:v>64</c:v>
                </c:pt>
                <c:pt idx="18">
                  <c:v>37</c:v>
                </c:pt>
                <c:pt idx="19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184</c:v>
                </c:pt>
                <c:pt idx="7">
                  <c:v>187</c:v>
                </c:pt>
                <c:pt idx="8">
                  <c:v>71</c:v>
                </c:pt>
                <c:pt idx="9">
                  <c:v>123</c:v>
                </c:pt>
                <c:pt idx="10">
                  <c:v>95</c:v>
                </c:pt>
                <c:pt idx="11">
                  <c:v>92</c:v>
                </c:pt>
                <c:pt idx="12">
                  <c:v>50</c:v>
                </c:pt>
                <c:pt idx="13">
                  <c:v>48</c:v>
                </c:pt>
                <c:pt idx="14">
                  <c:v>114</c:v>
                </c:pt>
                <c:pt idx="15">
                  <c:v>50</c:v>
                </c:pt>
                <c:pt idx="16">
                  <c:v>64</c:v>
                </c:pt>
                <c:pt idx="17">
                  <c:v>68</c:v>
                </c:pt>
                <c:pt idx="18">
                  <c:v>43</c:v>
                </c:pt>
                <c:pt idx="19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72</c:v>
                </c:pt>
                <c:pt idx="9">
                  <c:v>120</c:v>
                </c:pt>
                <c:pt idx="10">
                  <c:v>101</c:v>
                </c:pt>
                <c:pt idx="11">
                  <c:v>99</c:v>
                </c:pt>
                <c:pt idx="12">
                  <c:v>55</c:v>
                </c:pt>
                <c:pt idx="13">
                  <c:v>64</c:v>
                </c:pt>
                <c:pt idx="14">
                  <c:v>101</c:v>
                </c:pt>
                <c:pt idx="15">
                  <c:v>51</c:v>
                </c:pt>
                <c:pt idx="16">
                  <c:v>62</c:v>
                </c:pt>
                <c:pt idx="17">
                  <c:v>69</c:v>
                </c:pt>
                <c:pt idx="18">
                  <c:v>45</c:v>
                </c:pt>
                <c:pt idx="19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61</c:v>
                </c:pt>
                <c:pt idx="9">
                  <c:v>113</c:v>
                </c:pt>
                <c:pt idx="10">
                  <c:v>86</c:v>
                </c:pt>
                <c:pt idx="11">
                  <c:v>84</c:v>
                </c:pt>
                <c:pt idx="12">
                  <c:v>53</c:v>
                </c:pt>
                <c:pt idx="13">
                  <c:v>35</c:v>
                </c:pt>
                <c:pt idx="14">
                  <c:v>64</c:v>
                </c:pt>
                <c:pt idx="15">
                  <c:v>41</c:v>
                </c:pt>
                <c:pt idx="16">
                  <c:v>47</c:v>
                </c:pt>
                <c:pt idx="17">
                  <c:v>48</c:v>
                </c:pt>
                <c:pt idx="18">
                  <c:v>35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101</c:v>
                </c:pt>
                <c:pt idx="9">
                  <c:v>133</c:v>
                </c:pt>
                <c:pt idx="10">
                  <c:v>122</c:v>
                </c:pt>
                <c:pt idx="11">
                  <c:v>103</c:v>
                </c:pt>
                <c:pt idx="12">
                  <c:v>72</c:v>
                </c:pt>
                <c:pt idx="13">
                  <c:v>58</c:v>
                </c:pt>
                <c:pt idx="14">
                  <c:v>77</c:v>
                </c:pt>
                <c:pt idx="15">
                  <c:v>52</c:v>
                </c:pt>
                <c:pt idx="16">
                  <c:v>56</c:v>
                </c:pt>
                <c:pt idx="17">
                  <c:v>45</c:v>
                </c:pt>
                <c:pt idx="18">
                  <c:v>40</c:v>
                </c:pt>
                <c:pt idx="1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055500874890638E-2"/>
                  <c:y val="-9.268223477747991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38888888888885E-2"/>
                      <c:h val="3.3532696579473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EB-4218-9A05-6768A38EEE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Thailand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154</c:v>
                </c:pt>
                <c:pt idx="9">
                  <c:v>151</c:v>
                </c:pt>
                <c:pt idx="10">
                  <c:v>129</c:v>
                </c:pt>
                <c:pt idx="11">
                  <c:v>122</c:v>
                </c:pt>
                <c:pt idx="12">
                  <c:v>93</c:v>
                </c:pt>
                <c:pt idx="13">
                  <c:v>90</c:v>
                </c:pt>
                <c:pt idx="14">
                  <c:v>84</c:v>
                </c:pt>
                <c:pt idx="15">
                  <c:v>58</c:v>
                </c:pt>
                <c:pt idx="16">
                  <c:v>51</c:v>
                </c:pt>
                <c:pt idx="17">
                  <c:v>50</c:v>
                </c:pt>
                <c:pt idx="18">
                  <c:v>48</c:v>
                </c:pt>
                <c:pt idx="19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B-4218-9A05-6768A38EE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0.1211081729881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066238891068"/>
          <c:y val="2.817729296837037E-2"/>
          <c:w val="0.66772635550045856"/>
          <c:h val="0.76973211972311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892827694863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833275281372401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1A2-4ED9-9AD1-B91755A4100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285498</c:v>
                </c:pt>
                <c:pt idx="1">
                  <c:v>247998</c:v>
                </c:pt>
                <c:pt idx="2">
                  <c:v>139111</c:v>
                </c:pt>
                <c:pt idx="3">
                  <c:v>62403</c:v>
                </c:pt>
                <c:pt idx="4">
                  <c:v>25149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A47-92BF-A23B602F8C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662255743962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398534</c:v>
                </c:pt>
                <c:pt idx="1">
                  <c:v>196094</c:v>
                </c:pt>
                <c:pt idx="2">
                  <c:v>79160</c:v>
                </c:pt>
                <c:pt idx="3">
                  <c:v>45888</c:v>
                </c:pt>
                <c:pt idx="4">
                  <c:v>32443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A47-92BF-A23B602F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23685184"/>
        <c:axId val="2023684352"/>
      </c:barChart>
      <c:catAx>
        <c:axId val="20236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4352"/>
        <c:crosses val="autoZero"/>
        <c:auto val="1"/>
        <c:lblAlgn val="ctr"/>
        <c:lblOffset val="100"/>
        <c:noMultiLvlLbl val="0"/>
      </c:catAx>
      <c:valAx>
        <c:axId val="2023684352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16238134608859E-2"/>
          <c:y val="3.0467191612407789E-2"/>
          <c:w val="0.89378652356150534"/>
          <c:h val="0.816262319249014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Japan</c:v>
                </c:pt>
                <c:pt idx="1">
                  <c:v>India</c:v>
                </c:pt>
                <c:pt idx="2">
                  <c:v>Canada</c:v>
                </c:pt>
                <c:pt idx="3">
                  <c:v>Hong Kong</c:v>
                </c:pt>
                <c:pt idx="4">
                  <c:v>Norway</c:v>
                </c:pt>
                <c:pt idx="5">
                  <c:v>Russia</c:v>
                </c:pt>
                <c:pt idx="6">
                  <c:v>Brazil</c:v>
                </c:pt>
                <c:pt idx="7">
                  <c:v>UEA</c:v>
                </c:pt>
                <c:pt idx="8">
                  <c:v>Australia</c:v>
                </c:pt>
                <c:pt idx="9">
                  <c:v>Turkey</c:v>
                </c:pt>
                <c:pt idx="10">
                  <c:v>Korea</c:v>
                </c:pt>
                <c:pt idx="11">
                  <c:v>Mexico</c:v>
                </c:pt>
                <c:pt idx="12">
                  <c:v>Israel</c:v>
                </c:pt>
                <c:pt idx="13">
                  <c:v>Taiwan</c:v>
                </c:pt>
                <c:pt idx="14">
                  <c:v>South Africa</c:v>
                </c:pt>
                <c:pt idx="15">
                  <c:v>Egypt</c:v>
                </c:pt>
                <c:pt idx="16">
                  <c:v>Thailand</c:v>
                </c:pt>
                <c:pt idx="17">
                  <c:v>Morocco</c:v>
                </c:pt>
                <c:pt idx="18">
                  <c:v>Malaysia</c:v>
                </c:pt>
                <c:pt idx="19">
                  <c:v>Indonesia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35496</c:v>
                </c:pt>
                <c:pt idx="1">
                  <c:v>22684</c:v>
                </c:pt>
                <c:pt idx="2">
                  <c:v>23855</c:v>
                </c:pt>
                <c:pt idx="3">
                  <c:v>25143</c:v>
                </c:pt>
                <c:pt idx="4">
                  <c:v>22601</c:v>
                </c:pt>
                <c:pt idx="5">
                  <c:v>19253</c:v>
                </c:pt>
                <c:pt idx="6">
                  <c:v>18334</c:v>
                </c:pt>
                <c:pt idx="7">
                  <c:v>15050</c:v>
                </c:pt>
                <c:pt idx="8">
                  <c:v>18870</c:v>
                </c:pt>
                <c:pt idx="9">
                  <c:v>12775</c:v>
                </c:pt>
                <c:pt idx="10">
                  <c:v>13398</c:v>
                </c:pt>
                <c:pt idx="11">
                  <c:v>11498</c:v>
                </c:pt>
                <c:pt idx="12">
                  <c:v>9824</c:v>
                </c:pt>
                <c:pt idx="13">
                  <c:v>6901</c:v>
                </c:pt>
                <c:pt idx="14">
                  <c:v>7931</c:v>
                </c:pt>
                <c:pt idx="15">
                  <c:v>5122</c:v>
                </c:pt>
                <c:pt idx="16">
                  <c:v>5650</c:v>
                </c:pt>
                <c:pt idx="17">
                  <c:v>3293</c:v>
                </c:pt>
                <c:pt idx="18">
                  <c:v>4191</c:v>
                </c:pt>
                <c:pt idx="19">
                  <c:v>4966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8-426D-BBAE-5392B2A2F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Japan</c:v>
                </c:pt>
                <c:pt idx="1">
                  <c:v>India</c:v>
                </c:pt>
                <c:pt idx="2">
                  <c:v>Canada</c:v>
                </c:pt>
                <c:pt idx="3">
                  <c:v>Hong Kong</c:v>
                </c:pt>
                <c:pt idx="4">
                  <c:v>Norway</c:v>
                </c:pt>
                <c:pt idx="5">
                  <c:v>Russia</c:v>
                </c:pt>
                <c:pt idx="6">
                  <c:v>Brazil</c:v>
                </c:pt>
                <c:pt idx="7">
                  <c:v>UEA</c:v>
                </c:pt>
                <c:pt idx="8">
                  <c:v>Australia</c:v>
                </c:pt>
                <c:pt idx="9">
                  <c:v>Turkey</c:v>
                </c:pt>
                <c:pt idx="10">
                  <c:v>Korea</c:v>
                </c:pt>
                <c:pt idx="11">
                  <c:v>Mexico</c:v>
                </c:pt>
                <c:pt idx="12">
                  <c:v>Israel</c:v>
                </c:pt>
                <c:pt idx="13">
                  <c:v>Taiwan</c:v>
                </c:pt>
                <c:pt idx="14">
                  <c:v>South Africa</c:v>
                </c:pt>
                <c:pt idx="15">
                  <c:v>Egypt</c:v>
                </c:pt>
                <c:pt idx="16">
                  <c:v>Thailand</c:v>
                </c:pt>
                <c:pt idx="17">
                  <c:v>Morocco</c:v>
                </c:pt>
                <c:pt idx="18">
                  <c:v>Malaysia</c:v>
                </c:pt>
                <c:pt idx="19">
                  <c:v>Indonesia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16982</c:v>
                </c:pt>
                <c:pt idx="1">
                  <c:v>24982</c:v>
                </c:pt>
                <c:pt idx="2">
                  <c:v>17576</c:v>
                </c:pt>
                <c:pt idx="3">
                  <c:v>14925</c:v>
                </c:pt>
                <c:pt idx="4">
                  <c:v>13327</c:v>
                </c:pt>
                <c:pt idx="5">
                  <c:v>9390</c:v>
                </c:pt>
                <c:pt idx="6">
                  <c:v>8205</c:v>
                </c:pt>
                <c:pt idx="7">
                  <c:v>10980</c:v>
                </c:pt>
                <c:pt idx="8">
                  <c:v>6956</c:v>
                </c:pt>
                <c:pt idx="9">
                  <c:v>11428</c:v>
                </c:pt>
                <c:pt idx="10">
                  <c:v>7963</c:v>
                </c:pt>
                <c:pt idx="11">
                  <c:v>5258</c:v>
                </c:pt>
                <c:pt idx="12">
                  <c:v>6923</c:v>
                </c:pt>
                <c:pt idx="13">
                  <c:v>6402</c:v>
                </c:pt>
                <c:pt idx="14">
                  <c:v>2953</c:v>
                </c:pt>
                <c:pt idx="15">
                  <c:v>4370</c:v>
                </c:pt>
                <c:pt idx="16">
                  <c:v>2507</c:v>
                </c:pt>
                <c:pt idx="17">
                  <c:v>4356</c:v>
                </c:pt>
                <c:pt idx="18">
                  <c:v>3406</c:v>
                </c:pt>
                <c:pt idx="19">
                  <c:v>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08-426D-BBAE-5392B2A2F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54464"/>
        <c:axId val="217040320"/>
      </c:barChart>
      <c:catAx>
        <c:axId val="2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40320"/>
        <c:crosses val="autoZero"/>
        <c:auto val="1"/>
        <c:lblAlgn val="ctr"/>
        <c:lblOffset val="100"/>
        <c:noMultiLvlLbl val="0"/>
      </c:catAx>
      <c:valAx>
        <c:axId val="217040320"/>
        <c:scaling>
          <c:orientation val="minMax"/>
          <c:max val="5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544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- 2023 – Bio €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- 2023 -Bio$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4C-4130-9CE0-A5BB6420868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4C-4130-9CE0-A5BB6420868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4C-4130-9CE0-A5BB6420868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4C-4130-9CE0-A5BB64208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2554</c:v>
                </c:pt>
                <c:pt idx="1">
                  <c:v>1340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4C-4130-9CE0-A5BB64208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27904150184967"/>
          <c:y val="0.78458532679287207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Indonesia Global Exports in BOP - 2022 – Bio US$ - % -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 Exports in BOP - 2022 -%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0964126791784207"/>
                  <c:y val="-0.16977757569456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3.4844265100775512E-2"/>
                  <c:y val="9.59469598804467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292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Indonesia Exports in </a:t>
            </a:r>
            <a:r>
              <a:rPr lang="en-US" sz="2000" dirty="0" err="1"/>
              <a:t>TiVA</a:t>
            </a:r>
            <a:r>
              <a:rPr lang="en-US" sz="2000" dirty="0"/>
              <a:t> - 2016 - % -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1281789896826"/>
          <c:y val="0.17478495466318228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6104487357515876"/>
                  <c:y val="-7.3614716968834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6247601100363077"/>
                  <c:y val="7.933186581605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64.400000000000006</c:v>
                </c:pt>
                <c:pt idx="1">
                  <c:v>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94869489691729E-2"/>
                  <c:y val="-3.75253813406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422-8B80-02983E3DE726}"/>
                </c:ext>
              </c:extLst>
            </c:dLbl>
            <c:dLbl>
              <c:idx val="1"/>
              <c:layout>
                <c:manualLayout>
                  <c:x val="6.0474347448458993E-3"/>
                  <c:y val="-4.8782995742789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8-4C41-BCD8-88F3ED7F4203}"/>
                </c:ext>
              </c:extLst>
            </c:dLbl>
            <c:dLbl>
              <c:idx val="2"/>
              <c:layout>
                <c:manualLayout>
                  <c:x val="0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22-8B80-02983E3DE726}"/>
                </c:ext>
              </c:extLst>
            </c:dLbl>
            <c:dLbl>
              <c:idx val="3"/>
              <c:layout>
                <c:manualLayout>
                  <c:x val="-6.0474347448458716E-3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22-8B80-02983E3DE726}"/>
                </c:ext>
              </c:extLst>
            </c:dLbl>
            <c:dLbl>
              <c:idx val="4"/>
              <c:layout>
                <c:manualLayout>
                  <c:x val="0"/>
                  <c:y val="-5.6288072010911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22-8B80-02983E3DE726}"/>
                </c:ext>
              </c:extLst>
            </c:dLbl>
            <c:dLbl>
              <c:idx val="5"/>
              <c:layout>
                <c:manualLayout>
                  <c:x val="-3.0237173724230464E-3"/>
                  <c:y val="-4.1277919474668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9264</c:v>
                </c:pt>
                <c:pt idx="1">
                  <c:v>8900</c:v>
                </c:pt>
                <c:pt idx="2">
                  <c:v>9408</c:v>
                </c:pt>
                <c:pt idx="3">
                  <c:v>7257</c:v>
                </c:pt>
                <c:pt idx="4">
                  <c:v>7963</c:v>
                </c:pt>
                <c:pt idx="5">
                  <c:v>9127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474347448459271E-3"/>
                  <c:y val="-4.5030457608729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15205</c:v>
                </c:pt>
                <c:pt idx="1">
                  <c:v>14999</c:v>
                </c:pt>
                <c:pt idx="2">
                  <c:v>14368</c:v>
                </c:pt>
                <c:pt idx="3">
                  <c:v>13291</c:v>
                </c:pt>
                <c:pt idx="4">
                  <c:v>16792</c:v>
                </c:pt>
                <c:pt idx="5">
                  <c:v>24194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118586862114678E-2"/>
                  <c:y val="1.125790987762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22-8B80-02983E3DE726}"/>
                </c:ext>
              </c:extLst>
            </c:dLbl>
            <c:dLbl>
              <c:idx val="1"/>
              <c:layout>
                <c:manualLayout>
                  <c:x val="-9.0711521172688065E-3"/>
                  <c:y val="-1.1257023451294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22-8B80-02983E3DE726}"/>
                </c:ext>
              </c:extLst>
            </c:dLbl>
            <c:dLbl>
              <c:idx val="2"/>
              <c:layout>
                <c:manualLayout>
                  <c:x val="-1.5118586862114678E-2"/>
                  <c:y val="1.8763281621191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F-4422-8B80-02983E3DE726}"/>
                </c:ext>
              </c:extLst>
            </c:dLbl>
            <c:dLbl>
              <c:idx val="3"/>
              <c:layout>
                <c:manualLayout>
                  <c:x val="1.2094869489691743E-2"/>
                  <c:y val="2.2515524279808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422-8B80-02983E3DE726}"/>
                </c:ext>
              </c:extLst>
            </c:dLbl>
            <c:dLbl>
              <c:idx val="4"/>
              <c:layout>
                <c:manualLayout>
                  <c:x val="3.0237173724229358E-3"/>
                  <c:y val="3.7525676816051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F-4422-8B80-02983E3DE726}"/>
                </c:ext>
              </c:extLst>
            </c:dLbl>
            <c:dLbl>
              <c:idx val="5"/>
              <c:layout>
                <c:manualLayout>
                  <c:x val="-3.0237173724230464E-3"/>
                  <c:y val="3.7525676816051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-5941</c:v>
                </c:pt>
                <c:pt idx="1">
                  <c:v>-6098</c:v>
                </c:pt>
                <c:pt idx="2">
                  <c:v>-4960</c:v>
                </c:pt>
                <c:pt idx="3">
                  <c:v>-6034</c:v>
                </c:pt>
                <c:pt idx="4">
                  <c:v>-8828</c:v>
                </c:pt>
                <c:pt idx="5">
                  <c:v>-14397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0.19947</cdr:x>
      <cdr:y>0.0059</cdr:y>
    </cdr:from>
    <cdr:to>
      <cdr:x>0.89274</cdr:x>
      <cdr:y>0.12257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4925734-A19C-4CB9-A091-E4AA03233F16}"/>
            </a:ext>
          </a:extLst>
        </cdr:cNvPr>
        <cdr:cNvSpPr txBox="1"/>
      </cdr:nvSpPr>
      <cdr:spPr>
        <a:xfrm xmlns:a="http://schemas.openxmlformats.org/drawingml/2006/main">
          <a:off x="1802510" y="35799"/>
          <a:ext cx="6264731" cy="7078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 rtl="0"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GB" sz="2000" b="1" dirty="0">
              <a:solidFill>
                <a:schemeClr val="tx1"/>
              </a:solidFill>
            </a:rPr>
            <a:t>Evolution of EU Trade in Services with Indonesia</a:t>
          </a:r>
        </a:p>
        <a:p xmlns:a="http://schemas.openxmlformats.org/drawingml/2006/main">
          <a:pPr algn="ctr" rtl="0"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en-GB" sz="2000" b="1" dirty="0">
              <a:solidFill>
                <a:schemeClr val="tx1"/>
              </a:solidFill>
            </a:rPr>
            <a:t>Mio € - 2013-2022</a:t>
          </a:r>
        </a:p>
      </cdr:txBody>
    </cdr:sp>
  </cdr:relSizeAnchor>
  <cdr:relSizeAnchor xmlns:cdr="http://schemas.openxmlformats.org/drawingml/2006/chartDrawing">
    <cdr:from>
      <cdr:x>0.14343</cdr:x>
      <cdr:y>0.15428</cdr:y>
    </cdr:from>
    <cdr:to>
      <cdr:x>0.67733</cdr:x>
      <cdr:y>0.25066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7856057-64AA-4EF5-8C5A-D349867B0F71}"/>
            </a:ext>
          </a:extLst>
        </cdr:cNvPr>
        <cdr:cNvSpPr txBox="1"/>
      </cdr:nvSpPr>
      <cdr:spPr>
        <a:xfrm xmlns:a="http://schemas.openxmlformats.org/drawingml/2006/main">
          <a:off x="1296144" y="936104"/>
          <a:ext cx="4824536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EU services exports to Indonesia = +95.4% in 10 years</a:t>
          </a:r>
        </a:p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Indonesia services exports to EU = +20.6% in 10 years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28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0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067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0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C3E2C6-D8FE-2B48-BC27-ED3A9E2D2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ED1A82-8C02-896D-0A60-550D459066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3B55B0-9625-2D3A-04D7-2865179C0B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77EBF-8D40-280C-065D-193C2C37E9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358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8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59834-CCC6-E79B-4F78-79A0D8C37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0B2CDF-23F2-57D2-F71F-E375798177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187565-A06B-99D1-0FED-CF9A7FA4C6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62DF9-032A-95A2-1FE9-6010E38E02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85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9/24/2024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24/09/2024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0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9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9/24/2024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  <p:sldLayoutId id="2147483678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hyperlink" Target="https://stats.oecd.org/Index.aspx?DataSetCode=TIVA_2018_C1" TargetMode="External"/><Relationship Id="rId4" Type="http://schemas.openxmlformats.org/officeDocument/2006/relationships/hyperlink" Target="https://www.wto.org/english/res_e/statis_e/wts2020_e/wts20_toc_e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2996952"/>
            <a:ext cx="9144000" cy="386104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3423330"/>
            <a:ext cx="8715436" cy="1266757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Indonesia”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August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84814B-55FA-4BAA-9683-C4B460A45C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4" y="1303162"/>
            <a:ext cx="1899208" cy="12667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A7EE24-66FC-43BC-9C73-90DF017E75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120" y="1303162"/>
            <a:ext cx="1900136" cy="126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35068-08AA-9C8B-459E-7CF97DB22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7E54F71-6FD7-9E2A-0743-7BEC11021B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4233037"/>
              </p:ext>
            </p:extLst>
          </p:nvPr>
        </p:nvGraphicFramePr>
        <p:xfrm>
          <a:off x="143508" y="1397000"/>
          <a:ext cx="8820980" cy="53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B6EE958-DD74-66D6-4E9F-B3F5A634587C}"/>
              </a:ext>
            </a:extLst>
          </p:cNvPr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with Indonesia per sectors</a:t>
            </a:r>
            <a:br>
              <a:rPr lang="en-GB" altLang="en-US" b="1" u="sng" dirty="0"/>
            </a:br>
            <a:r>
              <a:rPr lang="en-GB" altLang="en-US" dirty="0"/>
              <a:t>(2022 - € Million)</a:t>
            </a:r>
            <a:endParaRPr lang="en-GB" altLang="en-US" b="1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970BD5-7437-37EB-0DFD-FE01A2A2AA56}"/>
              </a:ext>
            </a:extLst>
          </p:cNvPr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2021 – Note: Other business services comprise mainly: research and development, professional and management consulting services, technical, trade-related services.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AAC6BE-D5B1-CFA5-EB40-7012DD4D48FC}"/>
              </a:ext>
            </a:extLst>
          </p:cNvPr>
          <p:cNvSpPr txBox="1"/>
          <p:nvPr/>
        </p:nvSpPr>
        <p:spPr>
          <a:xfrm>
            <a:off x="655578" y="1344054"/>
            <a:ext cx="44644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7 015 –         Imports - Total: 2 297</a:t>
            </a: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038CFD97-7DF0-56F3-1B26-A5E4C7426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5" y="2934913"/>
            <a:ext cx="2721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38.7% of Indonesia Exports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F8652ACA-4131-4873-19B6-42585C373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917" y="1909145"/>
            <a:ext cx="8352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25.9%</a:t>
            </a: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753A52F-9E18-BCA2-4A6B-602AE0BE7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397" y="3476131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4.3%</a:t>
            </a: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9E676E62-4CD3-40AD-23ED-CCCE9FC4B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9578" y="3384234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18%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ED882CC-121A-0845-EEFC-BC33C4952764}"/>
              </a:ext>
            </a:extLst>
          </p:cNvPr>
          <p:cNvSpPr/>
          <p:nvPr/>
        </p:nvSpPr>
        <p:spPr>
          <a:xfrm>
            <a:off x="727586" y="1400752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CEBBC7-F0F8-DEEC-A56D-20CA52A77436}"/>
              </a:ext>
            </a:extLst>
          </p:cNvPr>
          <p:cNvSpPr/>
          <p:nvPr/>
        </p:nvSpPr>
        <p:spPr>
          <a:xfrm>
            <a:off x="2675995" y="1379883"/>
            <a:ext cx="199996" cy="1997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C798036F-898F-9FCB-6CE9-A102B3145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375" y="1673651"/>
            <a:ext cx="23484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28.7% of EU27 Exports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830F99C6-893D-A5CD-A5AE-947EBB5BE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361" y="2352144"/>
            <a:ext cx="849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19.6%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F178F9CD-944B-5CC9-5ADE-2871765B3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7984" y="2738180"/>
            <a:ext cx="849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15.6%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2C51C98F-2695-DD70-260F-9E88386F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012" y="3162790"/>
            <a:ext cx="9008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chemeClr val="accent2">
                    <a:lumMod val="75000"/>
                  </a:schemeClr>
                </a:solidFill>
              </a:rPr>
              <a:t>34.4%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75849B-1670-F0F2-AF84-6FB8EA403681}"/>
              </a:ext>
            </a:extLst>
          </p:cNvPr>
          <p:cNvSpPr txBox="1"/>
          <p:nvPr/>
        </p:nvSpPr>
        <p:spPr>
          <a:xfrm>
            <a:off x="7061544" y="659585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952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Indonesia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8536534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105E7D-A5C2-2D84-827C-DFB5B54896C3}"/>
              </a:ext>
            </a:extLst>
          </p:cNvPr>
          <p:cNvSpPr txBox="1"/>
          <p:nvPr/>
        </p:nvSpPr>
        <p:spPr>
          <a:xfrm>
            <a:off x="6156176" y="1397000"/>
            <a:ext cx="21602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+mj-lt"/>
              </a:rPr>
              <a:t>EU Outward = -36.5% since 2016 ! ?</a:t>
            </a:r>
          </a:p>
        </p:txBody>
      </p:sp>
    </p:spTree>
    <p:extLst>
      <p:ext uri="{BB962C8B-B14F-4D97-AF65-F5344CB8AC3E}">
        <p14:creationId xmlns:p14="http://schemas.microsoft.com/office/powerpoint/2010/main" val="216317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4591405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0FDD29-F69D-F854-9CF5-A836157047BD}"/>
              </a:ext>
            </a:extLst>
          </p:cNvPr>
          <p:cNvSpPr txBox="1"/>
          <p:nvPr/>
        </p:nvSpPr>
        <p:spPr>
          <a:xfrm>
            <a:off x="7560332" y="3275111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73.7%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3C89B-0E21-0603-F844-219BAAEC1190}"/>
              </a:ext>
            </a:extLst>
          </p:cNvPr>
          <p:cNvSpPr txBox="1"/>
          <p:nvPr/>
        </p:nvSpPr>
        <p:spPr>
          <a:xfrm>
            <a:off x="1115616" y="3761406"/>
            <a:ext cx="367240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A higher </a:t>
            </a:r>
            <a:r>
              <a:rPr lang="en-GB" dirty="0">
                <a:solidFill>
                  <a:srgbClr val="FF0000"/>
                </a:solidFill>
              </a:rPr>
              <a:t>rate of EU FDI to Indonesia in services </a:t>
            </a:r>
            <a:r>
              <a:rPr lang="en-GB">
                <a:solidFill>
                  <a:srgbClr val="FF0000"/>
                </a:solidFill>
              </a:rPr>
              <a:t>sectors (73.8%) </a:t>
            </a:r>
            <a:r>
              <a:rPr lang="en-GB" dirty="0">
                <a:solidFill>
                  <a:srgbClr val="FF0000"/>
                </a:solidFill>
              </a:rPr>
              <a:t>in 2021, compared to world average (68%).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7504" y="812225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+mj-lt"/>
              </a:rPr>
              <a:t>EU 27 FDI with Indonesia – Million € - Share of services - %</a:t>
            </a:r>
          </a:p>
        </p:txBody>
      </p:sp>
    </p:spTree>
    <p:extLst>
      <p:ext uri="{BB962C8B-B14F-4D97-AF65-F5344CB8AC3E}">
        <p14:creationId xmlns:p14="http://schemas.microsoft.com/office/powerpoint/2010/main" val="263302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high-income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 29.8</a:t>
            </a:r>
            <a:r>
              <a:rPr lang="en-GB" dirty="0">
                <a:solidFill>
                  <a:srgbClr val="FF0000"/>
                </a:solidFill>
              </a:rPr>
              <a:t>% (6.2% in Indonesia)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2A1D6-8F57-4276-846F-AE4501CF3D4E}"/>
              </a:ext>
            </a:extLst>
          </p:cNvPr>
          <p:cNvSpPr txBox="1"/>
          <p:nvPr/>
        </p:nvSpPr>
        <p:spPr>
          <a:xfrm>
            <a:off x="3419872" y="6597352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Source: https://data.worldbank.org/indicator/BG.GSR.NFSV.GD.ZS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342C9D85-FC7E-7226-1095-0796618E97F8}"/>
              </a:ext>
            </a:extLst>
          </p:cNvPr>
          <p:cNvSpPr/>
          <p:nvPr/>
        </p:nvSpPr>
        <p:spPr>
          <a:xfrm>
            <a:off x="901162" y="5463563"/>
            <a:ext cx="5038990" cy="534875"/>
          </a:xfrm>
          <a:prstGeom prst="wedgeRectCallout">
            <a:avLst>
              <a:gd name="adj1" fmla="val 55198"/>
              <a:gd name="adj2" fmla="val -52786"/>
            </a:avLst>
          </a:prstGeom>
          <a:solidFill>
            <a:schemeClr val="bg1"/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The share of Trade in Services in Indonesia GDP is </a:t>
            </a:r>
            <a:r>
              <a:rPr lang="en-US" sz="1400" dirty="0">
                <a:solidFill>
                  <a:srgbClr val="FF0000"/>
                </a:solidFill>
              </a:rPr>
              <a:t>88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% lower than </a:t>
            </a:r>
            <a:r>
              <a:rPr lang="en-US" sz="1400" dirty="0">
                <a:solidFill>
                  <a:srgbClr val="FF0000"/>
                </a:solidFill>
              </a:rPr>
              <a:t> Middle I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ncome countries average, and 600% lower than in the EU!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CAFE115-6D8D-7D75-3EA8-53C120D2B4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6052400"/>
              </p:ext>
            </p:extLst>
          </p:nvPr>
        </p:nvGraphicFramePr>
        <p:xfrm>
          <a:off x="7118" y="1497998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661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614091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2022 (</a:t>
            </a:r>
            <a:r>
              <a:rPr lang="fr-BE" sz="1400" dirty="0" err="1"/>
              <a:t>excl</a:t>
            </a:r>
            <a:r>
              <a:rPr lang="fr-BE" sz="1400" dirty="0"/>
              <a:t>. Intra EU) = 5833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2022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115616" y="94478"/>
            <a:ext cx="92363" cy="6844628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73488"/>
              <a:gd name="adj2" fmla="val 16264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642498-E642-D7F6-97B2-B4A64E435B69}"/>
              </a:ext>
            </a:extLst>
          </p:cNvPr>
          <p:cNvCxnSpPr>
            <a:cxnSpLocks/>
          </p:cNvCxnSpPr>
          <p:nvPr/>
        </p:nvCxnSpPr>
        <p:spPr>
          <a:xfrm>
            <a:off x="8388424" y="2924944"/>
            <a:ext cx="0" cy="3735148"/>
          </a:xfrm>
          <a:prstGeom prst="line">
            <a:avLst/>
          </a:prstGeom>
          <a:ln w="15875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A42DEC64-79AE-F50F-6AB2-8C4DA0B01229}"/>
              </a:ext>
            </a:extLst>
          </p:cNvPr>
          <p:cNvSpPr/>
          <p:nvPr/>
        </p:nvSpPr>
        <p:spPr>
          <a:xfrm>
            <a:off x="5342534" y="3005180"/>
            <a:ext cx="2090794" cy="523220"/>
          </a:xfrm>
          <a:prstGeom prst="wedgeRectCallout">
            <a:avLst>
              <a:gd name="adj1" fmla="val 122946"/>
              <a:gd name="adj2" fmla="val 250262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Indonesia= 27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66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6061" y="873098"/>
            <a:ext cx="6326909" cy="36593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600" b="1" cap="all" dirty="0">
                <a:latin typeface="Calibri Light" panose="020F0302020204030204" pitchFamily="34" charset="0"/>
              </a:rPr>
              <a:t>Top 25 EU Trading partners in Services -  (Extra-EU27) – 2022 - €Bio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BE5D6B-CD86-A9E7-CD4F-E6F892325992}"/>
              </a:ext>
            </a:extLst>
          </p:cNvPr>
          <p:cNvGraphicFramePr/>
          <p:nvPr/>
        </p:nvGraphicFramePr>
        <p:xfrm>
          <a:off x="101545" y="1239035"/>
          <a:ext cx="2598247" cy="554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148641" y="1727753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444.1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422464" y="3570454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218.2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841021" y="4347204"/>
            <a:ext cx="79208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108.3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237065" y="463998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57.6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894F8C56-F79B-C647-DA40-24F00CB6327E}"/>
              </a:ext>
            </a:extLst>
          </p:cNvPr>
          <p:cNvSpPr txBox="1"/>
          <p:nvPr/>
        </p:nvSpPr>
        <p:spPr>
          <a:xfrm>
            <a:off x="716593" y="1095019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684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7553013" y="192026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EDDDC27-D74B-9994-D811-785A112BBDAC}"/>
              </a:ext>
            </a:extLst>
          </p:cNvPr>
          <p:cNvGraphicFramePr/>
          <p:nvPr/>
        </p:nvGraphicFramePr>
        <p:xfrm>
          <a:off x="2712376" y="1441127"/>
          <a:ext cx="6326909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225621" y="133567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52.4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504465" y="171260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47.6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3801394" y="2094296"/>
            <a:ext cx="648072" cy="39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41.4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108543" y="229057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40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5790694" y="3476641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24.2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6048164" y="371447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21.3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6565891" y="407707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16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.7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25110FB-8823-03DE-FA5E-B2095B78593B}"/>
              </a:ext>
            </a:extLst>
          </p:cNvPr>
          <p:cNvSpPr txBox="1"/>
          <p:nvPr/>
        </p:nvSpPr>
        <p:spPr>
          <a:xfrm>
            <a:off x="4360494" y="254594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35.9</a:t>
            </a: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1CDD9926-E807-997D-A2D3-BC7891AA4FBA}"/>
              </a:ext>
            </a:extLst>
          </p:cNvPr>
          <p:cNvSpPr txBox="1"/>
          <p:nvPr/>
        </p:nvSpPr>
        <p:spPr>
          <a:xfrm>
            <a:off x="4615060" y="300136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28.6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DED66883-31F7-BCCD-1972-73B2A5AA8D34}"/>
              </a:ext>
            </a:extLst>
          </p:cNvPr>
          <p:cNvSpPr txBox="1"/>
          <p:nvPr/>
        </p:nvSpPr>
        <p:spPr>
          <a:xfrm>
            <a:off x="4860032" y="324642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26.5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358FF0F0-95F0-75CC-BB79-B9E8D58618B0}"/>
              </a:ext>
            </a:extLst>
          </p:cNvPr>
          <p:cNvSpPr txBox="1"/>
          <p:nvPr/>
        </p:nvSpPr>
        <p:spPr>
          <a:xfrm>
            <a:off x="5182730" y="299695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C64CB7D-0DB8-8045-A466-21D1482A5658}"/>
              </a:ext>
            </a:extLst>
          </p:cNvPr>
          <p:cNvSpPr txBox="1"/>
          <p:nvPr/>
        </p:nvSpPr>
        <p:spPr>
          <a:xfrm>
            <a:off x="5439393" y="327492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25.8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16A37EE7-7B57-4A8A-C862-E7B505981DD3}"/>
              </a:ext>
            </a:extLst>
          </p:cNvPr>
          <p:cNvSpPr txBox="1"/>
          <p:nvPr/>
        </p:nvSpPr>
        <p:spPr>
          <a:xfrm>
            <a:off x="6252909" y="395229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16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.7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08E74C93-3F9C-E708-2E83-BE8217AFA1A4}"/>
              </a:ext>
            </a:extLst>
          </p:cNvPr>
          <p:cNvSpPr txBox="1"/>
          <p:nvPr/>
        </p:nvSpPr>
        <p:spPr>
          <a:xfrm>
            <a:off x="6863672" y="429309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13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.3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15FBFC4E-DF1E-BE8F-9CD2-6D6D46359426}"/>
              </a:ext>
            </a:extLst>
          </p:cNvPr>
          <p:cNvSpPr txBox="1"/>
          <p:nvPr/>
        </p:nvSpPr>
        <p:spPr>
          <a:xfrm>
            <a:off x="7236296" y="450912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B9BEACDE-B1D5-D990-91D0-28D45695E766}"/>
              </a:ext>
            </a:extLst>
          </p:cNvPr>
          <p:cNvSpPr txBox="1"/>
          <p:nvPr/>
        </p:nvSpPr>
        <p:spPr>
          <a:xfrm>
            <a:off x="7476183" y="394704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9.4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C7565600-2C80-431B-A241-F7E75D5BAA93}"/>
              </a:ext>
            </a:extLst>
          </p:cNvPr>
          <p:cNvSpPr txBox="1"/>
          <p:nvPr/>
        </p:nvSpPr>
        <p:spPr>
          <a:xfrm>
            <a:off x="7800161" y="458112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8.1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2DD56BC6-ACB5-32E4-468F-036EF2B521B5}"/>
              </a:ext>
            </a:extLst>
          </p:cNvPr>
          <p:cNvSpPr txBox="1"/>
          <p:nvPr/>
        </p:nvSpPr>
        <p:spPr>
          <a:xfrm>
            <a:off x="8335596" y="478122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7.6</a:t>
            </a:r>
          </a:p>
        </p:txBody>
      </p:sp>
      <p:sp>
        <p:nvSpPr>
          <p:cNvPr id="42" name="TextBox 1">
            <a:extLst>
              <a:ext uri="{FF2B5EF4-FFF2-40B4-BE49-F238E27FC236}">
                <a16:creationId xmlns:a16="http://schemas.microsoft.com/office/drawing/2014/main" id="{A131B429-EDF2-C75D-053B-89E8EA1EA4F5}"/>
              </a:ext>
            </a:extLst>
          </p:cNvPr>
          <p:cNvSpPr txBox="1"/>
          <p:nvPr/>
        </p:nvSpPr>
        <p:spPr>
          <a:xfrm>
            <a:off x="8089509" y="383903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7.6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4F7C3D9-D6EE-96D6-84A6-450887FF41A6}"/>
              </a:ext>
            </a:extLst>
          </p:cNvPr>
          <p:cNvCxnSpPr>
            <a:cxnSpLocks/>
          </p:cNvCxnSpPr>
          <p:nvPr/>
        </p:nvCxnSpPr>
        <p:spPr>
          <a:xfrm>
            <a:off x="8831928" y="4361832"/>
            <a:ext cx="0" cy="707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145B2C0-C188-29B7-8D28-074FC4F67A0E}"/>
              </a:ext>
            </a:extLst>
          </p:cNvPr>
          <p:cNvCxnSpPr>
            <a:cxnSpLocks/>
          </p:cNvCxnSpPr>
          <p:nvPr/>
        </p:nvCxnSpPr>
        <p:spPr>
          <a:xfrm flipH="1">
            <a:off x="8291691" y="4217816"/>
            <a:ext cx="27506" cy="710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id="{C21753DF-84FC-FE99-D059-736A5BD55280}"/>
              </a:ext>
            </a:extLst>
          </p:cNvPr>
          <p:cNvSpPr txBox="1"/>
          <p:nvPr/>
        </p:nvSpPr>
        <p:spPr>
          <a:xfrm>
            <a:off x="8595656" y="402842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6.4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6C867E-CEFA-88C2-2E9E-F93C010BADC9}"/>
              </a:ext>
            </a:extLst>
          </p:cNvPr>
          <p:cNvSpPr txBox="1"/>
          <p:nvPr/>
        </p:nvSpPr>
        <p:spPr>
          <a:xfrm>
            <a:off x="5884288" y="1441126"/>
            <a:ext cx="2936184" cy="830997"/>
          </a:xfrm>
          <a:prstGeom prst="rect">
            <a:avLst/>
          </a:prstGeom>
          <a:solidFill>
            <a:schemeClr val="bg1"/>
          </a:solidFill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cap="all" dirty="0">
                <a:solidFill>
                  <a:srgbClr val="7030A0"/>
                </a:solidFill>
                <a:latin typeface="+mj-lt"/>
              </a:rPr>
              <a:t>INDONESIA is 25</a:t>
            </a:r>
            <a:r>
              <a:rPr lang="en-GB" sz="2400" cap="all" baseline="30000" dirty="0">
                <a:solidFill>
                  <a:srgbClr val="7030A0"/>
                </a:solidFill>
                <a:latin typeface="+mj-lt"/>
              </a:rPr>
              <a:t>th</a:t>
            </a:r>
            <a:r>
              <a:rPr lang="en-GB" sz="2400" cap="all" dirty="0">
                <a:solidFill>
                  <a:srgbClr val="7030A0"/>
                </a:solidFill>
                <a:latin typeface="+mj-lt"/>
              </a:rPr>
              <a:t> EU Trading Partner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ABD35A9-FC2C-05B2-286A-82BFAF93F9B1}"/>
              </a:ext>
            </a:extLst>
          </p:cNvPr>
          <p:cNvCxnSpPr>
            <a:cxnSpLocks/>
          </p:cNvCxnSpPr>
          <p:nvPr/>
        </p:nvCxnSpPr>
        <p:spPr>
          <a:xfrm>
            <a:off x="7740352" y="4217816"/>
            <a:ext cx="0" cy="707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3DA7254-C14F-E151-4384-636B75E4FC22}"/>
              </a:ext>
            </a:extLst>
          </p:cNvPr>
          <p:cNvCxnSpPr>
            <a:cxnSpLocks/>
          </p:cNvCxnSpPr>
          <p:nvPr/>
        </p:nvCxnSpPr>
        <p:spPr>
          <a:xfrm>
            <a:off x="8820472" y="2290579"/>
            <a:ext cx="11456" cy="1656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1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4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5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42C980-DBE3-45CF-D0A0-3885AC293EA6}"/>
              </a:ext>
            </a:extLst>
          </p:cNvPr>
          <p:cNvGraphicFramePr/>
          <p:nvPr/>
        </p:nvGraphicFramePr>
        <p:xfrm>
          <a:off x="206146" y="149242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34.4%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65.6%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1192948" y="6093296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</a:t>
            </a:r>
            <a:r>
              <a:rPr lang="en-GB" sz="1600">
                <a:latin typeface="Calibri Light" panose="020F0302020204030204" pitchFamily="34" charset="0"/>
              </a:rPr>
              <a:t>= 3,894 </a:t>
            </a:r>
            <a:r>
              <a:rPr lang="en-GB" sz="1600" dirty="0">
                <a:latin typeface="Calibri Light" panose="020F0302020204030204" pitchFamily="34" charset="0"/>
              </a:rPr>
              <a:t>$Bio</a:t>
            </a:r>
          </a:p>
        </p:txBody>
      </p:sp>
    </p:spTree>
    <p:extLst>
      <p:ext uri="{BB962C8B-B14F-4D97-AF65-F5344CB8AC3E}">
        <p14:creationId xmlns:p14="http://schemas.microsoft.com/office/powerpoint/2010/main" val="169502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Indonesia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2933084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9397362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353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Indonesia= 315 $Bio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WTS2018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7.3%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92.7%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EU27-Indonesia Trade &amp; Investment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707258460"/>
              </p:ext>
            </p:extLst>
          </p:nvPr>
        </p:nvGraphicFramePr>
        <p:xfrm>
          <a:off x="105133" y="1508520"/>
          <a:ext cx="4355976" cy="532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696485207"/>
              </p:ext>
            </p:extLst>
          </p:nvPr>
        </p:nvGraphicFramePr>
        <p:xfrm>
          <a:off x="4563555" y="1484783"/>
          <a:ext cx="4583832" cy="503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ECAE7F-9D9C-4837-8247-0EDD6AA00206}"/>
              </a:ext>
            </a:extLst>
          </p:cNvPr>
          <p:cNvSpPr txBox="1"/>
          <p:nvPr/>
        </p:nvSpPr>
        <p:spPr>
          <a:xfrm>
            <a:off x="4499992" y="6522487"/>
            <a:ext cx="460851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Source: Eurostat - [ext_lt_maineu] + [bop_its6_det]</a:t>
            </a:r>
            <a:endParaRPr lang="en-GB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423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671F5-E413-B4ED-5634-4EB67AB8B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EE18830-00D0-B44D-0509-6D9FD37E71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5503812"/>
              </p:ext>
            </p:extLst>
          </p:nvPr>
        </p:nvGraphicFramePr>
        <p:xfrm>
          <a:off x="108427" y="1988839"/>
          <a:ext cx="2864001" cy="485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8D050141-59CD-DC0A-5616-6327C3B9E774}"/>
              </a:ext>
            </a:extLst>
          </p:cNvPr>
          <p:cNvSpPr txBox="1"/>
          <p:nvPr/>
        </p:nvSpPr>
        <p:spPr>
          <a:xfrm>
            <a:off x="179512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43.4%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D49DEDAF-CE64-16D3-643F-4024A74152DA}"/>
              </a:ext>
            </a:extLst>
          </p:cNvPr>
          <p:cNvSpPr txBox="1"/>
          <p:nvPr/>
        </p:nvSpPr>
        <p:spPr>
          <a:xfrm>
            <a:off x="2145584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56.6%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EC62ECE-7426-0242-7010-CF20614CDD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9380925"/>
              </p:ext>
            </p:extLst>
          </p:nvPr>
        </p:nvGraphicFramePr>
        <p:xfrm>
          <a:off x="3024197" y="1988837"/>
          <a:ext cx="2951405" cy="4856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73A7AD58-A0D6-FA6F-2077-1D2EEE7BD92D}"/>
              </a:ext>
            </a:extLst>
          </p:cNvPr>
          <p:cNvSpPr txBox="1"/>
          <p:nvPr/>
        </p:nvSpPr>
        <p:spPr>
          <a:xfrm>
            <a:off x="3272611" y="2987621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8.7%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E4116C9E-CE34-9412-7734-324469911977}"/>
              </a:ext>
            </a:extLst>
          </p:cNvPr>
          <p:cNvSpPr txBox="1"/>
          <p:nvPr/>
        </p:nvSpPr>
        <p:spPr>
          <a:xfrm>
            <a:off x="5148802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91.3%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14DC05-2AB9-743F-3390-A54211EBEF83}"/>
              </a:ext>
            </a:extLst>
          </p:cNvPr>
          <p:cNvSpPr txBox="1"/>
          <p:nvPr/>
        </p:nvSpPr>
        <p:spPr>
          <a:xfrm>
            <a:off x="755576" y="6247455"/>
            <a:ext cx="21602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16,142 Mio€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D2A2C0-4650-9034-0FE8-18C34FF57462}"/>
              </a:ext>
            </a:extLst>
          </p:cNvPr>
          <p:cNvSpPr txBox="1"/>
          <p:nvPr/>
        </p:nvSpPr>
        <p:spPr>
          <a:xfrm>
            <a:off x="3586375" y="6247456"/>
            <a:ext cx="2312681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26,491 Mio€ 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E27D7D98-1B9B-E333-C70B-1987DD8CDA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190227"/>
              </p:ext>
            </p:extLst>
          </p:nvPr>
        </p:nvGraphicFramePr>
        <p:xfrm>
          <a:off x="6039918" y="2001909"/>
          <a:ext cx="2960069" cy="485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475403F1-9EA4-0F21-34BA-05DD72B55778}"/>
              </a:ext>
            </a:extLst>
          </p:cNvPr>
          <p:cNvSpPr txBox="1"/>
          <p:nvPr/>
        </p:nvSpPr>
        <p:spPr>
          <a:xfrm>
            <a:off x="251520" y="836712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</a:t>
            </a:r>
            <a:r>
              <a:rPr lang="en-GB" sz="2000" b="1" cap="all" dirty="0" err="1">
                <a:latin typeface="Calibri Light" panose="020F0302020204030204" pitchFamily="34" charset="0"/>
              </a:rPr>
              <a:t>indonesia</a:t>
            </a:r>
            <a:r>
              <a:rPr lang="en-GB" sz="2000" b="1" cap="all" dirty="0">
                <a:latin typeface="Calibri Light" panose="020F0302020204030204" pitchFamily="34" charset="0"/>
              </a:rPr>
              <a:t> 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4FF0398E-5F9C-717C-54B4-5813BD30225A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21.8%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F5EFCEAA-7153-9F85-A7D3-40B8EBF6440A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78.2%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262CD8-0E4A-70DF-1CE8-20505361C2DA}"/>
              </a:ext>
            </a:extLst>
          </p:cNvPr>
          <p:cNvSpPr txBox="1"/>
          <p:nvPr/>
        </p:nvSpPr>
        <p:spPr>
          <a:xfrm>
            <a:off x="6804248" y="6247454"/>
            <a:ext cx="2140363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42,633 Mio€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455316-EF86-DC5F-19E1-69CD20A2D51D}"/>
              </a:ext>
            </a:extLst>
          </p:cNvPr>
          <p:cNvSpPr txBox="1"/>
          <p:nvPr/>
        </p:nvSpPr>
        <p:spPr>
          <a:xfrm>
            <a:off x="1043608" y="1196752"/>
            <a:ext cx="7304947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EU Services represent 43.4% of the total exports to Indonesia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But Indonesia Services exports represent only 8.7% of total exports to EU27!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E97C68-2B19-4A65-7EEA-DEE89797DAAA}"/>
              </a:ext>
            </a:extLst>
          </p:cNvPr>
          <p:cNvSpPr txBox="1"/>
          <p:nvPr/>
        </p:nvSpPr>
        <p:spPr>
          <a:xfrm>
            <a:off x="4463988" y="6604084"/>
            <a:ext cx="2082456" cy="2539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964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6519030"/>
              </p:ext>
            </p:extLst>
          </p:nvPr>
        </p:nvGraphicFramePr>
        <p:xfrm>
          <a:off x="35496" y="764704"/>
          <a:ext cx="9036495" cy="606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368557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303484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5708</TotalTime>
  <Words>753</Words>
  <Application>Microsoft Office PowerPoint</Application>
  <PresentationFormat>On-screen Show (4:3)</PresentationFormat>
  <Paragraphs>157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ESF Strategy for 2020 - Oct 2013 - 60th PC Meeting</vt:lpstr>
      <vt:lpstr>PowerPoint Presentation</vt:lpstr>
      <vt:lpstr>PowerPoint Presentation</vt:lpstr>
      <vt:lpstr>PowerPoint Presentation</vt:lpstr>
      <vt:lpstr>Top 25 EU Trading partners in Services -  (Extra-EU27) – 2022 - €Bio</vt:lpstr>
      <vt:lpstr>PowerPoint Presentation</vt:lpstr>
      <vt:lpstr>PowerPoint Presentation</vt:lpstr>
      <vt:lpstr>EU27-Indonesia Trade &amp; Investment (Imports and exports of goods &amp; services)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 - ESF </cp:lastModifiedBy>
  <cp:revision>336</cp:revision>
  <cp:lastPrinted>2024-09-23T17:03:12Z</cp:lastPrinted>
  <dcterms:created xsi:type="dcterms:W3CDTF">2014-06-16T08:31:04Z</dcterms:created>
  <dcterms:modified xsi:type="dcterms:W3CDTF">2024-09-24T15:14:09Z</dcterms:modified>
</cp:coreProperties>
</file>