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7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12" r:id="rId2"/>
    <p:sldId id="417" r:id="rId3"/>
    <p:sldId id="344" r:id="rId4"/>
    <p:sldId id="413" r:id="rId5"/>
    <p:sldId id="408" r:id="rId6"/>
    <p:sldId id="326" r:id="rId7"/>
    <p:sldId id="329" r:id="rId8"/>
    <p:sldId id="338" r:id="rId9"/>
    <p:sldId id="339" r:id="rId10"/>
    <p:sldId id="335" r:id="rId11"/>
    <p:sldId id="340" r:id="rId12"/>
    <p:sldId id="415" r:id="rId13"/>
    <p:sldId id="414" r:id="rId14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732D"/>
    <a:srgbClr val="205A23"/>
    <a:srgbClr val="142F50"/>
    <a:srgbClr val="E4E7EA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3787" autoAdjust="0"/>
  </p:normalViewPr>
  <p:slideViewPr>
    <p:cSldViewPr>
      <p:cViewPr varScale="1">
        <p:scale>
          <a:sx n="54" d="100"/>
          <a:sy n="54" d="100"/>
        </p:scale>
        <p:origin x="164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2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Services (GDP)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7082657482501946E-2"/>
          <c:y val="0.10976749010906969"/>
          <c:w val="0.95852383068547942"/>
          <c:h val="0.7631849760189435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European Union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5772863539100894E-2"/>
                  <c:y val="9.54843962895661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FD4-4438-AD8C-96D28725C5E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FD4-4438-AD8C-96D28725C5E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FD4-4438-AD8C-96D28725C5E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D4-4438-AD8C-96D28725C5E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FD4-4438-AD8C-96D28725C5E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FD4-4438-AD8C-96D28725C5E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FD4-4438-AD8C-96D28725C5E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FD4-4438-AD8C-96D28725C5E7}"/>
                </c:ext>
              </c:extLst>
            </c:dLbl>
            <c:dLbl>
              <c:idx val="10"/>
              <c:layout>
                <c:manualLayout>
                  <c:x val="-2.5397178091323188E-2"/>
                  <c:y val="-4.1628770474307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6F3-4DA4-B12C-A72AFE04FAF8}"/>
                </c:ext>
              </c:extLst>
            </c:dLbl>
            <c:dLbl>
              <c:idx val="11"/>
              <c:layout>
                <c:manualLayout>
                  <c:x val="-2.9629985557160315E-2"/>
                  <c:y val="-5.38725264961628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884457282524157E-2"/>
                      <c:h val="9.32729333744929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6F3-4DA4-B12C-A72AFE04FAF8}"/>
                </c:ext>
              </c:extLst>
            </c:dLbl>
            <c:dLbl>
              <c:idx val="13"/>
              <c:layout>
                <c:manualLayout>
                  <c:x val="-1.6931396511498723E-2"/>
                  <c:y val="-3.42825168611945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240639928896784E-2"/>
                      <c:h val="5.89904165132983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6F3-4DA4-B12C-A72AFE04FAF8}"/>
                </c:ext>
              </c:extLst>
            </c:dLbl>
            <c:dLbl>
              <c:idx val="14"/>
              <c:layout>
                <c:manualLayout>
                  <c:x val="-2.8219086768138941E-3"/>
                  <c:y val="-3.67312680655656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F3-4DA4-B12C-A72AFE04FA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18.3</c:v>
                </c:pt>
                <c:pt idx="1">
                  <c:v>18.899999999999999</c:v>
                </c:pt>
                <c:pt idx="2">
                  <c:v>19.5</c:v>
                </c:pt>
                <c:pt idx="3">
                  <c:v>20.399999999999999</c:v>
                </c:pt>
                <c:pt idx="4">
                  <c:v>21.3</c:v>
                </c:pt>
                <c:pt idx="5">
                  <c:v>22.6</c:v>
                </c:pt>
                <c:pt idx="6">
                  <c:v>24.6</c:v>
                </c:pt>
                <c:pt idx="7">
                  <c:v>24.7</c:v>
                </c:pt>
                <c:pt idx="8">
                  <c:v>25.5</c:v>
                </c:pt>
                <c:pt idx="9">
                  <c:v>26</c:v>
                </c:pt>
                <c:pt idx="10">
                  <c:v>27.6</c:v>
                </c:pt>
                <c:pt idx="11">
                  <c:v>25.4</c:v>
                </c:pt>
                <c:pt idx="12">
                  <c:v>26.6</c:v>
                </c:pt>
                <c:pt idx="13">
                  <c:v>30.3</c:v>
                </c:pt>
                <c:pt idx="14">
                  <c:v>29.8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FD4-4438-AD8C-96D28725C5E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 Income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2905070168355291E-2"/>
                  <c:y val="2.8645318886869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FD4-4438-AD8C-96D28725C5E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FD4-4438-AD8C-96D28725C5E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FD4-4438-AD8C-96D28725C5E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FD4-4438-AD8C-96D28725C5E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FD4-4438-AD8C-96D28725C5E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FD4-4438-AD8C-96D28725C5E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FD4-4438-AD8C-96D28725C5E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FD4-4438-AD8C-96D28725C5E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FD4-4438-AD8C-96D28725C5E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FD4-4438-AD8C-96D28725C5E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FD4-4438-AD8C-96D28725C5E7}"/>
                </c:ext>
              </c:extLst>
            </c:dLbl>
            <c:dLbl>
              <c:idx val="14"/>
              <c:layout>
                <c:manualLayout>
                  <c:x val="-5.6438173536274786E-3"/>
                  <c:y val="6.61162825180180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44695033885124E-2"/>
                      <c:h val="5.89904165132983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1BD-48C4-899A-565C425FB0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12.8</c:v>
                </c:pt>
                <c:pt idx="1">
                  <c:v>13</c:v>
                </c:pt>
                <c:pt idx="2">
                  <c:v>13.4</c:v>
                </c:pt>
                <c:pt idx="3">
                  <c:v>13.7</c:v>
                </c:pt>
                <c:pt idx="4">
                  <c:v>14.4</c:v>
                </c:pt>
                <c:pt idx="5">
                  <c:v>15.2</c:v>
                </c:pt>
                <c:pt idx="6">
                  <c:v>15.4</c:v>
                </c:pt>
                <c:pt idx="7">
                  <c:v>15.4</c:v>
                </c:pt>
                <c:pt idx="8">
                  <c:v>16</c:v>
                </c:pt>
                <c:pt idx="9">
                  <c:v>16.399999999999999</c:v>
                </c:pt>
                <c:pt idx="10">
                  <c:v>16.7</c:v>
                </c:pt>
                <c:pt idx="11">
                  <c:v>14.6</c:v>
                </c:pt>
                <c:pt idx="12">
                  <c:v>15.1</c:v>
                </c:pt>
                <c:pt idx="13">
                  <c:v>16.600000000000001</c:v>
                </c:pt>
                <c:pt idx="14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1FD4-4438-AD8C-96D28725C5E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Middle Income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5772863539100908E-2"/>
                  <c:y val="-3.8193758515826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FD4-4438-AD8C-96D28725C5E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FD4-4438-AD8C-96D28725C5E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FD4-4438-AD8C-96D28725C5E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FD4-4438-AD8C-96D28725C5E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FD4-4438-AD8C-96D28725C5E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FD4-4438-AD8C-96D28725C5E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FD4-4438-AD8C-96D28725C5E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FD4-4438-AD8C-96D28725C5E7}"/>
                </c:ext>
              </c:extLst>
            </c:dLbl>
            <c:dLbl>
              <c:idx val="8"/>
              <c:layout>
                <c:manualLayout>
                  <c:x val="-1.4338966853729138E-3"/>
                  <c:y val="-2.9385014452452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FD4-4438-AD8C-96D28725C5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Sheet1!$D$2:$D$16</c:f>
              <c:numCache>
                <c:formatCode>General</c:formatCode>
                <c:ptCount val="15"/>
                <c:pt idx="0">
                  <c:v>8.4</c:v>
                </c:pt>
                <c:pt idx="1">
                  <c:v>7.7</c:v>
                </c:pt>
                <c:pt idx="2">
                  <c:v>8.1</c:v>
                </c:pt>
                <c:pt idx="3">
                  <c:v>8</c:v>
                </c:pt>
                <c:pt idx="4">
                  <c:v>8.1999999999999993</c:v>
                </c:pt>
                <c:pt idx="5">
                  <c:v>8.4</c:v>
                </c:pt>
                <c:pt idx="6">
                  <c:v>8.6</c:v>
                </c:pt>
                <c:pt idx="7">
                  <c:v>8.3000000000000007</c:v>
                </c:pt>
                <c:pt idx="8">
                  <c:v>8.4</c:v>
                </c:pt>
                <c:pt idx="9">
                  <c:v>8.6</c:v>
                </c:pt>
                <c:pt idx="10">
                  <c:v>8.5</c:v>
                </c:pt>
                <c:pt idx="11">
                  <c:v>6.5</c:v>
                </c:pt>
                <c:pt idx="12">
                  <c:v>6.7</c:v>
                </c:pt>
                <c:pt idx="13">
                  <c:v>7.9</c:v>
                </c:pt>
                <c:pt idx="14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1FD4-4438-AD8C-96D28725C5E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Low Income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8677933707456304E-3"/>
                  <c:y val="4.2967978330304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FD4-4438-AD8C-96D28725C5E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FD4-4438-AD8C-96D28725C5E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FD4-4438-AD8C-96D28725C5E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1FD4-4438-AD8C-96D28725C5E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1FD4-4438-AD8C-96D28725C5E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1FD4-4438-AD8C-96D28725C5E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1FD4-4438-AD8C-96D28725C5E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1FD4-4438-AD8C-96D28725C5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Sheet1!$E$2:$E$16</c:f>
              <c:numCache>
                <c:formatCode>General</c:formatCode>
                <c:ptCount val="15"/>
                <c:pt idx="0">
                  <c:v>8.1</c:v>
                </c:pt>
                <c:pt idx="1">
                  <c:v>7.9</c:v>
                </c:pt>
                <c:pt idx="2">
                  <c:v>12.4</c:v>
                </c:pt>
                <c:pt idx="3">
                  <c:v>12.8</c:v>
                </c:pt>
                <c:pt idx="4">
                  <c:v>12.1</c:v>
                </c:pt>
                <c:pt idx="5">
                  <c:v>11.7</c:v>
                </c:pt>
                <c:pt idx="6">
                  <c:v>10.1</c:v>
                </c:pt>
                <c:pt idx="7">
                  <c:v>9.6999999999999993</c:v>
                </c:pt>
                <c:pt idx="8">
                  <c:v>9</c:v>
                </c:pt>
                <c:pt idx="9">
                  <c:v>13.4</c:v>
                </c:pt>
                <c:pt idx="10">
                  <c:v>12.2</c:v>
                </c:pt>
                <c:pt idx="11">
                  <c:v>10.7</c:v>
                </c:pt>
                <c:pt idx="12">
                  <c:v>11.4</c:v>
                </c:pt>
                <c:pt idx="13">
                  <c:v>12.1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7-1FD4-4438-AD8C-96D28725C5E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Philippines </c:v>
                </c:pt>
              </c:strCache>
            </c:strRef>
          </c:tx>
          <c:spPr>
            <a:ln w="3492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8"/>
              <c:layout>
                <c:manualLayout>
                  <c:x val="4.3016900561184263E-3"/>
                  <c:y val="4.1628770474307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1FD4-4438-AD8C-96D28725C5E7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1FD4-4438-AD8C-96D28725C5E7}"/>
                </c:ext>
              </c:extLst>
            </c:dLbl>
            <c:dLbl>
              <c:idx val="11"/>
              <c:layout>
                <c:manualLayout>
                  <c:x val="-4.2328630152205313E-3"/>
                  <c:y val="-6.8565033722389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1FD4-4438-AD8C-96D28725C5E7}"/>
                </c:ext>
              </c:extLst>
            </c:dLbl>
            <c:dLbl>
              <c:idx val="13"/>
              <c:layout>
                <c:manualLayout>
                  <c:x val="-4.2328630152205313E-3"/>
                  <c:y val="3.1833765656823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1FD4-4438-AD8C-96D28725C5E7}"/>
                </c:ext>
              </c:extLst>
            </c:dLbl>
            <c:dLbl>
              <c:idx val="14"/>
              <c:layout>
                <c:manualLayout>
                  <c:x val="-7.0547716920342186E-3"/>
                  <c:y val="-4.6526272883049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1BD-48C4-899A-565C425FB0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Sheet1!$F$2:$F$16</c:f>
              <c:numCache>
                <c:formatCode>General</c:formatCode>
                <c:ptCount val="15"/>
                <c:pt idx="0">
                  <c:v>13.2</c:v>
                </c:pt>
                <c:pt idx="1">
                  <c:v>14.3</c:v>
                </c:pt>
                <c:pt idx="2">
                  <c:v>13.3</c:v>
                </c:pt>
                <c:pt idx="3">
                  <c:v>13.2</c:v>
                </c:pt>
                <c:pt idx="4">
                  <c:v>14</c:v>
                </c:pt>
                <c:pt idx="5">
                  <c:v>15.6</c:v>
                </c:pt>
                <c:pt idx="6">
                  <c:v>17.2</c:v>
                </c:pt>
                <c:pt idx="7">
                  <c:v>17.399999999999999</c:v>
                </c:pt>
                <c:pt idx="8">
                  <c:v>18.600000000000001</c:v>
                </c:pt>
                <c:pt idx="9">
                  <c:v>18.8</c:v>
                </c:pt>
                <c:pt idx="10">
                  <c:v>18.399999999999999</c:v>
                </c:pt>
                <c:pt idx="11">
                  <c:v>13.8</c:v>
                </c:pt>
                <c:pt idx="12">
                  <c:v>13.5</c:v>
                </c:pt>
                <c:pt idx="13">
                  <c:v>16.399999999999999</c:v>
                </c:pt>
                <c:pt idx="14">
                  <c:v>17.7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C-1FD4-4438-AD8C-96D28725C5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4500784"/>
        <c:axId val="724499800"/>
      </c:lineChart>
      <c:catAx>
        <c:axId val="72450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499800"/>
        <c:crosses val="autoZero"/>
        <c:auto val="1"/>
        <c:lblAlgn val="ctr"/>
        <c:lblOffset val="100"/>
        <c:noMultiLvlLbl val="0"/>
      </c:catAx>
      <c:valAx>
        <c:axId val="724499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50078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4449835293820113E-2"/>
          <c:y val="9.9874149613299767E-2"/>
          <c:w val="0.82230960335933767"/>
          <c:h val="6.04765836735591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Services (€ Bio)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1722881641386505E-2"/>
          <c:y val="0.11048357646343734"/>
          <c:w val="0.90394739597786311"/>
          <c:h val="0.775739657538366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4.2856833759354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F68-4AFA-B0D5-FCF1228377CE}"/>
                </c:ext>
              </c:extLst>
            </c:dLbl>
            <c:dLbl>
              <c:idx val="1"/>
              <c:layout>
                <c:manualLayout>
                  <c:x val="0"/>
                  <c:y val="-2.5209902211384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F68-4AFA-B0D5-FCF1228377CE}"/>
                </c:ext>
              </c:extLst>
            </c:dLbl>
            <c:dLbl>
              <c:idx val="2"/>
              <c:layout>
                <c:manualLayout>
                  <c:x val="-3.047668413676597E-2"/>
                  <c:y val="-4.5377823980492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F68-4AFA-B0D5-FCF1228377CE}"/>
                </c:ext>
              </c:extLst>
            </c:dLbl>
            <c:dLbl>
              <c:idx val="3"/>
              <c:layout>
                <c:manualLayout>
                  <c:x val="-3.8788507083156724E-2"/>
                  <c:y val="7.56297066341544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F68-4AFA-B0D5-FCF1228377CE}"/>
                </c:ext>
              </c:extLst>
            </c:dLbl>
            <c:dLbl>
              <c:idx val="4"/>
              <c:layout>
                <c:manualLayout>
                  <c:x val="-2.216486119037521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F68-4AFA-B0D5-FCF1228377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Sheet1!$B$2:$B$7</c:f>
              <c:numCache>
                <c:formatCode>#,##0</c:formatCode>
                <c:ptCount val="6"/>
                <c:pt idx="0">
                  <c:v>1911</c:v>
                </c:pt>
                <c:pt idx="1">
                  <c:v>1991</c:v>
                </c:pt>
                <c:pt idx="2">
                  <c:v>2336</c:v>
                </c:pt>
                <c:pt idx="3">
                  <c:v>2035</c:v>
                </c:pt>
                <c:pt idx="4">
                  <c:v>1994</c:v>
                </c:pt>
                <c:pt idx="5">
                  <c:v>3090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9-48FD-AFC0-AC47AE7549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2.2164861190375112E-2"/>
                  <c:y val="-5.7982775086185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7A-4F04-A969-234FB60163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Sheet1!$C$2:$C$7</c:f>
              <c:numCache>
                <c:formatCode>#,##0</c:formatCode>
                <c:ptCount val="6"/>
                <c:pt idx="0">
                  <c:v>1897</c:v>
                </c:pt>
                <c:pt idx="1">
                  <c:v>1947</c:v>
                </c:pt>
                <c:pt idx="2">
                  <c:v>2595</c:v>
                </c:pt>
                <c:pt idx="3">
                  <c:v>2555</c:v>
                </c:pt>
                <c:pt idx="4">
                  <c:v>2666</c:v>
                </c:pt>
                <c:pt idx="5">
                  <c:v>3479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09-48FD-AFC0-AC47AE7549B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29732D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Sheet1!$D$2:$D$7</c:f>
              <c:numCache>
                <c:formatCode>#,##0</c:formatCode>
                <c:ptCount val="6"/>
                <c:pt idx="0">
                  <c:v>14</c:v>
                </c:pt>
                <c:pt idx="1">
                  <c:v>44</c:v>
                </c:pt>
                <c:pt idx="2">
                  <c:v>-259</c:v>
                </c:pt>
                <c:pt idx="3">
                  <c:v>-520</c:v>
                </c:pt>
                <c:pt idx="4">
                  <c:v>-672</c:v>
                </c:pt>
                <c:pt idx="5" formatCode="General">
                  <c:v>-389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09-48FD-AFC0-AC47AE7549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7474856"/>
        <c:axId val="527476824"/>
      </c:barChart>
      <c:catAx>
        <c:axId val="52747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6824"/>
        <c:crosses val="autoZero"/>
        <c:auto val="1"/>
        <c:lblAlgn val="ctr"/>
        <c:lblOffset val="100"/>
        <c:noMultiLvlLbl val="0"/>
      </c:catAx>
      <c:valAx>
        <c:axId val="527476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4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EU27 Exports to Philippines  - 2022 - €Mio</a:t>
            </a:r>
          </a:p>
        </c:rich>
      </c:tx>
      <c:layout>
        <c:manualLayout>
          <c:xMode val="edge"/>
          <c:yMode val="edge"/>
          <c:x val="0.11538613289590331"/>
          <c:y val="5.230547716598216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6401858798233663E-2"/>
          <c:y val="0.30327683518091103"/>
          <c:w val="0.79283875948367333"/>
          <c:h val="0.4675967568956740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EU27 Exports to Indonesia - 2021 - €Bio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C34-444A-839C-6CAAB5B58B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C34-444A-839C-6CAAB5B58BCF}"/>
              </c:ext>
            </c:extLst>
          </c:dPt>
          <c:dLbls>
            <c:dLbl>
              <c:idx val="0"/>
              <c:layout>
                <c:manualLayout>
                  <c:x val="-0.35133873905770291"/>
                  <c:y val="-0.1481574263069367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597091621127225"/>
                      <c:h val="0.142436851411177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C34-444A-839C-6CAAB5B58BCF}"/>
                </c:ext>
              </c:extLst>
            </c:dLbl>
            <c:dLbl>
              <c:idx val="1"/>
              <c:layout>
                <c:manualLayout>
                  <c:x val="0.18900150523690459"/>
                  <c:y val="0.133527955012347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357847291254432"/>
                      <c:h val="0.115285084250412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C34-444A-839C-6CAAB5B58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EU Exports of Goods</c:v>
                </c:pt>
                <c:pt idx="1">
                  <c:v>EU Exports of Services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7590</c:v>
                </c:pt>
                <c:pt idx="1">
                  <c:v>3090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34-444A-839C-6CAAB5B58B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dirty="0">
                <a:solidFill>
                  <a:schemeClr val="tx1"/>
                </a:solidFill>
              </a:rPr>
              <a:t>EU &amp; Philippines</a:t>
            </a:r>
            <a:r>
              <a:rPr lang="en-US" sz="1800" b="0" baseline="0" dirty="0">
                <a:solidFill>
                  <a:schemeClr val="tx1"/>
                </a:solidFill>
              </a:rPr>
              <a:t> </a:t>
            </a:r>
            <a:r>
              <a:rPr lang="en-US" sz="1800" b="0" dirty="0">
                <a:solidFill>
                  <a:schemeClr val="tx1"/>
                </a:solidFill>
              </a:rPr>
              <a:t>Total volume of trade – 2022 – €Mio - %</a:t>
            </a:r>
          </a:p>
        </c:rich>
      </c:tx>
      <c:layout>
        <c:manualLayout>
          <c:xMode val="edge"/>
          <c:yMode val="edge"/>
          <c:x val="0.13516238979564327"/>
          <c:y val="5.496307952508437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355252194200645"/>
          <c:y val="0.25494296929970744"/>
          <c:w val="0.8316631594911752"/>
          <c:h val="0.5538450273201966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&amp; Philippines Total trade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6B-4E6E-9906-DF91719EA4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6B-4E6E-9906-DF91719EA430}"/>
              </c:ext>
            </c:extLst>
          </c:dPt>
          <c:dLbls>
            <c:dLbl>
              <c:idx val="0"/>
              <c:layout>
                <c:manualLayout>
                  <c:x val="-0.26651186171673702"/>
                  <c:y val="-0.166464125554715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492488181863324"/>
                      <c:h val="0.169258803397497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86B-4E6E-9906-DF91719EA430}"/>
                </c:ext>
              </c:extLst>
            </c:dLbl>
            <c:dLbl>
              <c:idx val="1"/>
              <c:layout>
                <c:manualLayout>
                  <c:x val="0.23377934771115133"/>
                  <c:y val="0.151167294630669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775131931046201"/>
                      <c:h val="0.142436820589256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86B-4E6E-9906-DF91719EA4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18373</c:v>
                </c:pt>
                <c:pt idx="1">
                  <c:v>6569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6B-4E6E-9906-DF91719EA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9173125050580806"/>
          <c:w val="0.89827901950747868"/>
          <c:h val="7.20686052804168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 dirty="0"/>
              <a:t>Philippines Exports to EU - 2022 - €Bio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625056275147954"/>
          <c:y val="0.26107689423397401"/>
          <c:w val="0.72632351194694844"/>
          <c:h val="0.577078954697575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PhilippinesExports to EU27 - 2021 - €Bio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2E9-4A00-859C-9C7F16D4DDE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2E9-4A00-859C-9C7F16D4DDE7}"/>
              </c:ext>
            </c:extLst>
          </c:dPt>
          <c:dLbls>
            <c:dLbl>
              <c:idx val="0"/>
              <c:layout>
                <c:manualLayout>
                  <c:x val="-0.23473921742356607"/>
                  <c:y val="-0.157610126884676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290288862423146"/>
                      <c:h val="0.142436851411177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2E9-4A00-859C-9C7F16D4DDE7}"/>
                </c:ext>
              </c:extLst>
            </c:dLbl>
            <c:dLbl>
              <c:idx val="1"/>
              <c:layout>
                <c:manualLayout>
                  <c:x val="0.2183471939635529"/>
                  <c:y val="0.141477220421183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429681795619376"/>
                      <c:h val="0.142436851411177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2E9-4A00-859C-9C7F16D4DD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Exports of Goods</c:v>
                </c:pt>
                <c:pt idx="1">
                  <c:v>Exports of Services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10783</c:v>
                </c:pt>
                <c:pt idx="1">
                  <c:v>3479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2E9-4A00-859C-9C7F16D4DD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1" i="0" baseline="0" dirty="0">
                <a:solidFill>
                  <a:schemeClr val="tx1"/>
                </a:solidFill>
                <a:effectLst/>
              </a:rPr>
              <a:t>Evolution of EU Trade in Services with Philippines</a:t>
            </a:r>
          </a:p>
          <a:p>
            <a:pPr>
              <a:defRPr/>
            </a:pPr>
            <a:r>
              <a:rPr lang="en-GB" sz="1800" b="1" i="0" baseline="0" dirty="0">
                <a:solidFill>
                  <a:schemeClr val="tx1"/>
                </a:solidFill>
                <a:effectLst/>
              </a:rPr>
              <a:t>Mio € - 2013-2022</a:t>
            </a:r>
            <a:endParaRPr lang="en-GB" b="1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13555952833482454"/>
          <c:y val="7.1256663053486879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849870995336134"/>
          <c:y val="0.10711894206623013"/>
          <c:w val="0.88150129004663869"/>
          <c:h val="0.8112980731593919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3630511608759813E-2"/>
                  <c:y val="2.40996257868374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C7-44A1-9265-1B8A74DEC1C3}"/>
                </c:ext>
              </c:extLst>
            </c:dLbl>
            <c:dLbl>
              <c:idx val="1"/>
              <c:layout>
                <c:manualLayout>
                  <c:x val="-2.0489138764532046E-3"/>
                  <c:y val="-7.18907248788067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C7-44A1-9265-1B8A74DEC1C3}"/>
                </c:ext>
              </c:extLst>
            </c:dLbl>
            <c:dLbl>
              <c:idx val="2"/>
              <c:layout>
                <c:manualLayout>
                  <c:x val="5.0497455042026289E-3"/>
                  <c:y val="-4.4409022303754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8C7-44A1-9265-1B8A74DEC1C3}"/>
                </c:ext>
              </c:extLst>
            </c:dLbl>
            <c:dLbl>
              <c:idx val="3"/>
              <c:layout>
                <c:manualLayout>
                  <c:x val="2.5249280832889301E-3"/>
                  <c:y val="6.034559845653927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29732D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63490545836631E-2"/>
                      <c:h val="4.53613216417688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8C7-44A1-9265-1B8A74DEC1C3}"/>
                </c:ext>
              </c:extLst>
            </c:dLbl>
            <c:dLbl>
              <c:idx val="4"/>
              <c:layout>
                <c:manualLayout>
                  <c:x val="-1.1100321529531188E-2"/>
                  <c:y val="5.9789692829174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8C7-44A1-9265-1B8A74DEC1C3}"/>
                </c:ext>
              </c:extLst>
            </c:dLbl>
            <c:dLbl>
              <c:idx val="5"/>
              <c:layout>
                <c:manualLayout>
                  <c:x val="1.1766287703362761E-2"/>
                  <c:y val="1.1013342690920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C7-44A1-9265-1B8A74DEC1C3}"/>
                </c:ext>
              </c:extLst>
            </c:dLbl>
            <c:dLbl>
              <c:idx val="6"/>
              <c:layout>
                <c:manualLayout>
                  <c:x val="2.7148800502848802E-3"/>
                  <c:y val="1.4618125086372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AE-4E0C-A61C-6E8E17DD531A}"/>
                </c:ext>
              </c:extLst>
            </c:dLbl>
            <c:dLbl>
              <c:idx val="7"/>
              <c:layout>
                <c:manualLayout>
                  <c:x val="4.0732607056165031E-3"/>
                  <c:y val="9.36040981896320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AE-4E0C-A61C-6E8E17DD531A}"/>
                </c:ext>
              </c:extLst>
            </c:dLbl>
            <c:dLbl>
              <c:idx val="8"/>
              <c:layout>
                <c:manualLayout>
                  <c:x val="-4.2162364943487494E-3"/>
                  <c:y val="-6.4525350841776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F47-403F-8666-646D0EA6DF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29732D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Sheet1!$D$2:$D$11</c:f>
              <c:numCache>
                <c:formatCode>#,##0</c:formatCode>
                <c:ptCount val="10"/>
                <c:pt idx="0">
                  <c:v>-166</c:v>
                </c:pt>
                <c:pt idx="1">
                  <c:v>-377</c:v>
                </c:pt>
                <c:pt idx="2">
                  <c:v>24</c:v>
                </c:pt>
                <c:pt idx="3">
                  <c:v>-286</c:v>
                </c:pt>
                <c:pt idx="4">
                  <c:v>19</c:v>
                </c:pt>
                <c:pt idx="5">
                  <c:v>44</c:v>
                </c:pt>
                <c:pt idx="6">
                  <c:v>-259</c:v>
                </c:pt>
                <c:pt idx="7">
                  <c:v>-440</c:v>
                </c:pt>
                <c:pt idx="8">
                  <c:v>-650</c:v>
                </c:pt>
                <c:pt idx="9">
                  <c:v>-389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28-427B-8189-1F796738D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1670944"/>
        <c:axId val="401672584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Exports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4788499301997071E-2"/>
                  <c:y val="5.60815058489436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3A-4F03-8CB1-C694181CFEFF}"/>
                </c:ext>
              </c:extLst>
            </c:dLbl>
            <c:dLbl>
              <c:idx val="1"/>
              <c:layout>
                <c:manualLayout>
                  <c:x val="-3.3944355637888363E-2"/>
                  <c:y val="3.6126575366964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2A-4DB6-B48A-9E64466B3767}"/>
                </c:ext>
              </c:extLst>
            </c:dLbl>
            <c:dLbl>
              <c:idx val="2"/>
              <c:layout>
                <c:manualLayout>
                  <c:x val="-1.6031436967541116E-2"/>
                  <c:y val="5.098332570093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2A-4DB6-B48A-9E64466B3767}"/>
                </c:ext>
              </c:extLst>
            </c:dLbl>
            <c:dLbl>
              <c:idx val="3"/>
              <c:layout>
                <c:manualLayout>
                  <c:x val="-3.761314536222285E-2"/>
                  <c:y val="5.15806509303844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2A-4DB6-B48A-9E64466B3767}"/>
                </c:ext>
              </c:extLst>
            </c:dLbl>
            <c:dLbl>
              <c:idx val="4"/>
              <c:layout>
                <c:manualLayout>
                  <c:x val="-2.7703772314376315E-2"/>
                  <c:y val="3.9073910486910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C2-45EE-AC2B-EB69446A1D6C}"/>
                </c:ext>
              </c:extLst>
            </c:dLbl>
            <c:dLbl>
              <c:idx val="5"/>
              <c:layout>
                <c:manualLayout>
                  <c:x val="-4.1138848635449921E-2"/>
                  <c:y val="5.0584995976056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3A-4F03-8CB1-C694181CFEFF}"/>
                </c:ext>
              </c:extLst>
            </c:dLbl>
            <c:dLbl>
              <c:idx val="6"/>
              <c:layout>
                <c:manualLayout>
                  <c:x val="-3.9090045421371893E-2"/>
                  <c:y val="4.0926008221308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AE-4E0C-A61C-6E8E17DD531A}"/>
                </c:ext>
              </c:extLst>
            </c:dLbl>
            <c:dLbl>
              <c:idx val="7"/>
              <c:layout>
                <c:manualLayout>
                  <c:x val="-1.138627310699568E-2"/>
                  <c:y val="3.9372657780571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AE-4E0C-A61C-6E8E17DD531A}"/>
                </c:ext>
              </c:extLst>
            </c:dLbl>
            <c:dLbl>
              <c:idx val="9"/>
              <c:layout>
                <c:manualLayout>
                  <c:x val="-8.4324729886974988E-3"/>
                  <c:y val="6.9071779769302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45-45E3-A29E-9716C49D76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#,##0</c:formatCode>
                <c:ptCount val="10"/>
                <c:pt idx="0">
                  <c:v>1264</c:v>
                </c:pt>
                <c:pt idx="1">
                  <c:v>1283</c:v>
                </c:pt>
                <c:pt idx="2">
                  <c:v>1866</c:v>
                </c:pt>
                <c:pt idx="3">
                  <c:v>1790</c:v>
                </c:pt>
                <c:pt idx="4">
                  <c:v>1911</c:v>
                </c:pt>
                <c:pt idx="5">
                  <c:v>1991</c:v>
                </c:pt>
                <c:pt idx="6">
                  <c:v>2336</c:v>
                </c:pt>
                <c:pt idx="7">
                  <c:v>2115</c:v>
                </c:pt>
                <c:pt idx="8">
                  <c:v>2121</c:v>
                </c:pt>
                <c:pt idx="9">
                  <c:v>3090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28-427B-8189-1F796738D4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Imports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8851911056222589E-2"/>
                  <c:y val="-2.7552663525191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C28-427B-8189-1F796738D40D}"/>
                </c:ext>
              </c:extLst>
            </c:dLbl>
            <c:dLbl>
              <c:idx val="1"/>
              <c:layout>
                <c:manualLayout>
                  <c:x val="-4.5021880718132418E-3"/>
                  <c:y val="-4.62909270243686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C28-427B-8189-1F796738D40D}"/>
                </c:ext>
              </c:extLst>
            </c:dLbl>
            <c:dLbl>
              <c:idx val="2"/>
              <c:layout>
                <c:manualLayout>
                  <c:x val="-2.777526020874244E-2"/>
                  <c:y val="-4.83640367872405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28-427B-8189-1F796738D40D}"/>
                </c:ext>
              </c:extLst>
            </c:dLbl>
            <c:dLbl>
              <c:idx val="3"/>
              <c:layout>
                <c:manualLayout>
                  <c:x val="-2.8136683526079578E-2"/>
                  <c:y val="-8.7109223636398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28-427B-8189-1F796738D40D}"/>
                </c:ext>
              </c:extLst>
            </c:dLbl>
            <c:dLbl>
              <c:idx val="4"/>
              <c:layout>
                <c:manualLayout>
                  <c:x val="-3.9294549490704087E-2"/>
                  <c:y val="-4.0166946220067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28-427B-8189-1F796738D40D}"/>
                </c:ext>
              </c:extLst>
            </c:dLbl>
            <c:dLbl>
              <c:idx val="5"/>
              <c:layout>
                <c:manualLayout>
                  <c:x val="-2.1267205924420919E-2"/>
                  <c:y val="-7.0968063169132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C28-427B-8189-1F796738D40D}"/>
                </c:ext>
              </c:extLst>
            </c:dLbl>
            <c:dLbl>
              <c:idx val="6"/>
              <c:layout>
                <c:manualLayout>
                  <c:x val="-3.8088550925995092E-2"/>
                  <c:y val="-4.8824182136944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C28-427B-8189-1F796738D40D}"/>
                </c:ext>
              </c:extLst>
            </c:dLbl>
            <c:dLbl>
              <c:idx val="7"/>
              <c:layout>
                <c:manualLayout>
                  <c:x val="-4.0756952778704572E-2"/>
                  <c:y val="-5.66789157573277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064979814642429E-2"/>
                      <c:h val="6.32139954899672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BAE-4E0C-A61C-6E8E17DD531A}"/>
                </c:ext>
              </c:extLst>
            </c:dLbl>
            <c:dLbl>
              <c:idx val="8"/>
              <c:layout>
                <c:manualLayout>
                  <c:x val="-4.0756952778704676E-2"/>
                  <c:y val="-5.36556375410973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256554117497996E-2"/>
                      <c:h val="7.762392418354470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F47-403F-8666-646D0EA6DFBE}"/>
                </c:ext>
              </c:extLst>
            </c:dLbl>
            <c:dLbl>
              <c:idx val="9"/>
              <c:layout>
                <c:manualLayout>
                  <c:x val="-4.9189425767402074E-2"/>
                  <c:y val="-6.27925270630023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B77-4ED9-9A30-7A8B368160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Sheet1!$C$2:$C$11</c:f>
              <c:numCache>
                <c:formatCode>#,##0</c:formatCode>
                <c:ptCount val="10"/>
                <c:pt idx="0">
                  <c:v>1430</c:v>
                </c:pt>
                <c:pt idx="1">
                  <c:v>1660</c:v>
                </c:pt>
                <c:pt idx="2">
                  <c:v>1842</c:v>
                </c:pt>
                <c:pt idx="3">
                  <c:v>2076</c:v>
                </c:pt>
                <c:pt idx="4">
                  <c:v>1892</c:v>
                </c:pt>
                <c:pt idx="5">
                  <c:v>1947</c:v>
                </c:pt>
                <c:pt idx="6">
                  <c:v>2595</c:v>
                </c:pt>
                <c:pt idx="7">
                  <c:v>2555</c:v>
                </c:pt>
                <c:pt idx="8">
                  <c:v>2771</c:v>
                </c:pt>
                <c:pt idx="9">
                  <c:v>3479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28-427B-8189-1F796738D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1670944"/>
        <c:axId val="401672584"/>
      </c:lineChart>
      <c:catAx>
        <c:axId val="40167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2584"/>
        <c:crosses val="autoZero"/>
        <c:auto val="1"/>
        <c:lblAlgn val="ctr"/>
        <c:lblOffset val="100"/>
        <c:noMultiLvlLbl val="0"/>
      </c:catAx>
      <c:valAx>
        <c:axId val="401672584"/>
        <c:scaling>
          <c:orientation val="minMax"/>
          <c:max val="3500"/>
          <c:min val="-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09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9093625349208957"/>
          <c:y val="0.93562678231478968"/>
          <c:w val="0.40688419569755752"/>
          <c:h val="5.80939649789101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64107616160563"/>
          <c:y val="1.7359208796999009E-2"/>
          <c:w val="0.8533589238383944"/>
          <c:h val="0.590526700257167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Exports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Manufacturing services on physical input …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services, + ni</c:v>
                </c:pt>
                <c:pt idx="12">
                  <c:v>Services not allocated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0.4</c:v>
                </c:pt>
                <c:pt idx="1">
                  <c:v>89.8</c:v>
                </c:pt>
                <c:pt idx="2">
                  <c:v>747.9</c:v>
                </c:pt>
                <c:pt idx="3">
                  <c:v>318.3</c:v>
                </c:pt>
                <c:pt idx="4">
                  <c:v>474.2</c:v>
                </c:pt>
                <c:pt idx="5">
                  <c:v>16.399999999999999</c:v>
                </c:pt>
                <c:pt idx="6">
                  <c:v>69</c:v>
                </c:pt>
                <c:pt idx="7">
                  <c:v>122.9</c:v>
                </c:pt>
                <c:pt idx="8">
                  <c:v>1048.5999999999999</c:v>
                </c:pt>
                <c:pt idx="9">
                  <c:v>820.9</c:v>
                </c:pt>
                <c:pt idx="10">
                  <c:v>78.8</c:v>
                </c:pt>
                <c:pt idx="11">
                  <c:v>16.899999999999999</c:v>
                </c:pt>
                <c:pt idx="12">
                  <c:v>-714.2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87-4746-8D20-B17480591A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Imports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Manufacturing services on physical input …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services, + ni</c:v>
                </c:pt>
                <c:pt idx="12">
                  <c:v>Services not allocated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585.29999999999995</c:v>
                </c:pt>
                <c:pt idx="1">
                  <c:v>49.8</c:v>
                </c:pt>
                <c:pt idx="2">
                  <c:v>788.5</c:v>
                </c:pt>
                <c:pt idx="3">
                  <c:v>288.2</c:v>
                </c:pt>
                <c:pt idx="4">
                  <c:v>235.6</c:v>
                </c:pt>
                <c:pt idx="5">
                  <c:v>9.5</c:v>
                </c:pt>
                <c:pt idx="6">
                  <c:v>30.6</c:v>
                </c:pt>
                <c:pt idx="7">
                  <c:v>11.9</c:v>
                </c:pt>
                <c:pt idx="8">
                  <c:v>245.7</c:v>
                </c:pt>
                <c:pt idx="9">
                  <c:v>1201.2</c:v>
                </c:pt>
                <c:pt idx="10">
                  <c:v>8.4</c:v>
                </c:pt>
                <c:pt idx="11">
                  <c:v>12.4</c:v>
                </c:pt>
                <c:pt idx="12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87-4746-8D20-B17480591A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717128"/>
        <c:axId val="430716472"/>
      </c:barChart>
      <c:catAx>
        <c:axId val="430717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6472"/>
        <c:crosses val="autoZero"/>
        <c:auto val="1"/>
        <c:lblAlgn val="ctr"/>
        <c:lblOffset val="100"/>
        <c:noMultiLvlLbl val="0"/>
      </c:catAx>
      <c:valAx>
        <c:axId val="430716472"/>
        <c:scaling>
          <c:orientation val="minMax"/>
          <c:max val="1200"/>
          <c:min val="-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7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Balance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5153</c:v>
                </c:pt>
                <c:pt idx="1">
                  <c:v>4713</c:v>
                </c:pt>
                <c:pt idx="2">
                  <c:v>14490</c:v>
                </c:pt>
                <c:pt idx="3">
                  <c:v>11261</c:v>
                </c:pt>
                <c:pt idx="4">
                  <c:v>11419</c:v>
                </c:pt>
                <c:pt idx="5">
                  <c:v>11747</c:v>
                </c:pt>
                <c:pt idx="6">
                  <c:v>13011</c:v>
                </c:pt>
                <c:pt idx="7">
                  <c:v>11989</c:v>
                </c:pt>
                <c:pt idx="8">
                  <c:v>13479</c:v>
                </c:pt>
                <c:pt idx="9">
                  <c:v>13550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8A-44B2-9660-A0429C9A14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7519519"/>
        <c:axId val="197519103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Outward FDI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3727923710955914E-2"/>
                  <c:y val="-3.24890801606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18A-44B2-9660-A0429C9A1455}"/>
                </c:ext>
              </c:extLst>
            </c:dLbl>
            <c:dLbl>
              <c:idx val="1"/>
              <c:layout>
                <c:manualLayout>
                  <c:x val="-4.0812728796892198E-2"/>
                  <c:y val="-8.354334898461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18A-44B2-9660-A0429C9A1455}"/>
                </c:ext>
              </c:extLst>
            </c:dLbl>
            <c:dLbl>
              <c:idx val="3"/>
              <c:layout>
                <c:manualLayout>
                  <c:x val="-1.3118377113286823E-2"/>
                  <c:y val="-5.5695565989743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18A-44B2-9660-A0429C9A1455}"/>
                </c:ext>
              </c:extLst>
            </c:dLbl>
            <c:dLbl>
              <c:idx val="4"/>
              <c:layout>
                <c:manualLayout>
                  <c:x val="-1.6033572027350496E-2"/>
                  <c:y val="-5.1054268823931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18A-44B2-9660-A0429C9A1455}"/>
                </c:ext>
              </c:extLst>
            </c:dLbl>
            <c:dLbl>
              <c:idx val="5"/>
              <c:layout>
                <c:manualLayout>
                  <c:x val="-3.4982338968764716E-2"/>
                  <c:y val="-4.6412971658119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18A-44B2-9660-A0429C9A1455}"/>
                </c:ext>
              </c:extLst>
            </c:dLbl>
            <c:dLbl>
              <c:idx val="6"/>
              <c:layout>
                <c:manualLayout>
                  <c:x val="-2.6236754226573539E-2"/>
                  <c:y val="-4.8733620241025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18A-44B2-9660-A0429C9A1455}"/>
                </c:ext>
              </c:extLst>
            </c:dLbl>
            <c:dLbl>
              <c:idx val="7"/>
              <c:layout>
                <c:manualLayout>
                  <c:x val="-4.0812728796892281E-2"/>
                  <c:y val="-4.6412971658119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18A-44B2-9660-A0429C9A1455}"/>
                </c:ext>
              </c:extLst>
            </c:dLbl>
            <c:dLbl>
              <c:idx val="8"/>
              <c:layout>
                <c:manualLayout>
                  <c:x val="-3.7897533882828446E-2"/>
                  <c:y val="-4.4092323075213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18A-44B2-9660-A0429C9A1455}"/>
                </c:ext>
              </c:extLst>
            </c:dLbl>
            <c:dLbl>
              <c:idx val="9"/>
              <c:layout>
                <c:manualLayout>
                  <c:x val="-5.8303898281275605E-3"/>
                  <c:y val="-5.3374917406837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18A-44B2-9660-A0429C9A14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5673</c:v>
                </c:pt>
                <c:pt idx="1">
                  <c:v>5428</c:v>
                </c:pt>
                <c:pt idx="2">
                  <c:v>19613</c:v>
                </c:pt>
                <c:pt idx="3">
                  <c:v>14025</c:v>
                </c:pt>
                <c:pt idx="4">
                  <c:v>13174</c:v>
                </c:pt>
                <c:pt idx="5">
                  <c:v>12695</c:v>
                </c:pt>
                <c:pt idx="6">
                  <c:v>13868</c:v>
                </c:pt>
                <c:pt idx="7">
                  <c:v>13004</c:v>
                </c:pt>
                <c:pt idx="8">
                  <c:v>14347</c:v>
                </c:pt>
                <c:pt idx="9">
                  <c:v>14445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4B0-4A53-858D-B3FC74C872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Inward FDI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520</c:v>
                </c:pt>
                <c:pt idx="1">
                  <c:v>715</c:v>
                </c:pt>
                <c:pt idx="2">
                  <c:v>5123</c:v>
                </c:pt>
                <c:pt idx="3">
                  <c:v>2764</c:v>
                </c:pt>
                <c:pt idx="4">
                  <c:v>1755</c:v>
                </c:pt>
                <c:pt idx="5">
                  <c:v>948</c:v>
                </c:pt>
                <c:pt idx="6">
                  <c:v>857</c:v>
                </c:pt>
                <c:pt idx="7">
                  <c:v>1015</c:v>
                </c:pt>
                <c:pt idx="8">
                  <c:v>868</c:v>
                </c:pt>
                <c:pt idx="9">
                  <c:v>895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B0-4A53-858D-B3FC74C87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519519"/>
        <c:axId val="197519103"/>
      </c:lineChart>
      <c:catAx>
        <c:axId val="19751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103"/>
        <c:crosses val="autoZero"/>
        <c:auto val="1"/>
        <c:lblAlgn val="ctr"/>
        <c:lblOffset val="100"/>
        <c:noMultiLvlLbl val="0"/>
      </c:catAx>
      <c:valAx>
        <c:axId val="197519103"/>
        <c:scaling>
          <c:orientation val="minMax"/>
          <c:max val="2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519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Outward FDI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5673</c:v>
                </c:pt>
                <c:pt idx="1">
                  <c:v>5428</c:v>
                </c:pt>
                <c:pt idx="2">
                  <c:v>19613</c:v>
                </c:pt>
                <c:pt idx="3">
                  <c:v>14025</c:v>
                </c:pt>
                <c:pt idx="4">
                  <c:v>13174</c:v>
                </c:pt>
                <c:pt idx="5">
                  <c:v>12695</c:v>
                </c:pt>
                <c:pt idx="6">
                  <c:v>13868</c:v>
                </c:pt>
                <c:pt idx="7">
                  <c:v>13004</c:v>
                </c:pt>
                <c:pt idx="8">
                  <c:v>14347</c:v>
                </c:pt>
                <c:pt idx="9">
                  <c:v>14445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B0-4A53-858D-B3FC74C872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Share of Services in Outward FDI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7">
                  <c:v>6489</c:v>
                </c:pt>
                <c:pt idx="8">
                  <c:v>7250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B0-4A53-858D-B3FC74C87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7519519"/>
        <c:axId val="197519103"/>
      </c:barChart>
      <c:catAx>
        <c:axId val="19751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103"/>
        <c:crosses val="autoZero"/>
        <c:auto val="1"/>
        <c:lblAlgn val="ctr"/>
        <c:lblOffset val="100"/>
        <c:noMultiLvlLbl val="0"/>
      </c:catAx>
      <c:valAx>
        <c:axId val="197519103"/>
        <c:scaling>
          <c:orientation val="minMax"/>
          <c:max val="2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519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961226530385527E-2"/>
          <c:y val="2.7302521942006448E-2"/>
          <c:w val="0.89375078618445514"/>
          <c:h val="0.826400502283372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Inward FDI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520</c:v>
                </c:pt>
                <c:pt idx="1">
                  <c:v>715</c:v>
                </c:pt>
                <c:pt idx="2">
                  <c:v>5123</c:v>
                </c:pt>
                <c:pt idx="3">
                  <c:v>2764</c:v>
                </c:pt>
                <c:pt idx="4">
                  <c:v>1755</c:v>
                </c:pt>
                <c:pt idx="5">
                  <c:v>948</c:v>
                </c:pt>
                <c:pt idx="6">
                  <c:v>857</c:v>
                </c:pt>
                <c:pt idx="7">
                  <c:v>1015</c:v>
                </c:pt>
                <c:pt idx="8">
                  <c:v>868</c:v>
                </c:pt>
                <c:pt idx="9">
                  <c:v>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B0-4A53-858D-B3FC74C872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Services share of Outward FDI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7">
                  <c:v>785</c:v>
                </c:pt>
                <c:pt idx="8">
                  <c:v>557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B0-4A53-858D-B3FC74C87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7519519"/>
        <c:axId val="197519103"/>
      </c:barChart>
      <c:catAx>
        <c:axId val="19751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103"/>
        <c:crosses val="autoZero"/>
        <c:auto val="1"/>
        <c:lblAlgn val="ctr"/>
        <c:lblOffset val="100"/>
        <c:noMultiLvlLbl val="0"/>
      </c:catAx>
      <c:valAx>
        <c:axId val="197519103"/>
        <c:scaling>
          <c:orientation val="minMax"/>
          <c:max val="7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519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987860892388452E-2"/>
          <c:y val="6.9729991900822519E-2"/>
          <c:w val="0.908628280839895"/>
          <c:h val="0.768873207223199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Philippines</c:v>
                </c:pt>
              </c:strCache>
            </c:strRef>
          </c:cat>
          <c:val>
            <c:numRef>
              <c:f>Sheet1!$B$2:$B$21</c:f>
              <c:numCache>
                <c:formatCode>0</c:formatCode>
                <c:ptCount val="20"/>
                <c:pt idx="0" formatCode="General">
                  <c:v>2287</c:v>
                </c:pt>
                <c:pt idx="1">
                  <c:v>1009</c:v>
                </c:pt>
                <c:pt idx="2">
                  <c:v>762</c:v>
                </c:pt>
                <c:pt idx="3">
                  <c:v>375</c:v>
                </c:pt>
                <c:pt idx="4">
                  <c:v>226</c:v>
                </c:pt>
                <c:pt idx="5">
                  <c:v>180</c:v>
                </c:pt>
                <c:pt idx="6">
                  <c:v>164</c:v>
                </c:pt>
                <c:pt idx="7">
                  <c:v>183</c:v>
                </c:pt>
                <c:pt idx="8">
                  <c:v>70</c:v>
                </c:pt>
                <c:pt idx="9">
                  <c:v>119</c:v>
                </c:pt>
                <c:pt idx="10">
                  <c:v>86</c:v>
                </c:pt>
                <c:pt idx="11">
                  <c:v>86</c:v>
                </c:pt>
                <c:pt idx="12">
                  <c:v>44</c:v>
                </c:pt>
                <c:pt idx="13">
                  <c:v>43</c:v>
                </c:pt>
                <c:pt idx="14">
                  <c:v>104</c:v>
                </c:pt>
                <c:pt idx="15">
                  <c:v>45</c:v>
                </c:pt>
                <c:pt idx="16">
                  <c:v>57</c:v>
                </c:pt>
                <c:pt idx="17">
                  <c:v>64</c:v>
                </c:pt>
                <c:pt idx="18">
                  <c:v>37</c:v>
                </c:pt>
                <c:pt idx="19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E5-4576-9874-098086510FF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Philippines</c:v>
                </c:pt>
              </c:strCache>
            </c:str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2526</c:v>
                </c:pt>
                <c:pt idx="1">
                  <c:v>1089</c:v>
                </c:pt>
                <c:pt idx="2">
                  <c:v>808</c:v>
                </c:pt>
                <c:pt idx="3">
                  <c:v>409</c:v>
                </c:pt>
                <c:pt idx="4">
                  <c:v>265</c:v>
                </c:pt>
                <c:pt idx="5">
                  <c:v>204</c:v>
                </c:pt>
                <c:pt idx="6">
                  <c:v>184</c:v>
                </c:pt>
                <c:pt idx="7">
                  <c:v>187</c:v>
                </c:pt>
                <c:pt idx="8">
                  <c:v>71</c:v>
                </c:pt>
                <c:pt idx="9">
                  <c:v>123</c:v>
                </c:pt>
                <c:pt idx="10">
                  <c:v>95</c:v>
                </c:pt>
                <c:pt idx="11">
                  <c:v>92</c:v>
                </c:pt>
                <c:pt idx="12">
                  <c:v>50</c:v>
                </c:pt>
                <c:pt idx="13">
                  <c:v>48</c:v>
                </c:pt>
                <c:pt idx="14">
                  <c:v>114</c:v>
                </c:pt>
                <c:pt idx="15">
                  <c:v>50</c:v>
                </c:pt>
                <c:pt idx="16">
                  <c:v>64</c:v>
                </c:pt>
                <c:pt idx="17">
                  <c:v>68</c:v>
                </c:pt>
                <c:pt idx="18">
                  <c:v>43</c:v>
                </c:pt>
                <c:pt idx="19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E5-4576-9874-098086510FF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Philippines</c:v>
                </c:pt>
              </c:strCache>
            </c:strRef>
          </c:cat>
          <c:val>
            <c:numRef>
              <c:f>Sheet1!$D$2:$D$21</c:f>
              <c:numCache>
                <c:formatCode>General</c:formatCode>
                <c:ptCount val="20"/>
                <c:pt idx="0">
                  <c:v>2182</c:v>
                </c:pt>
                <c:pt idx="1">
                  <c:v>1123</c:v>
                </c:pt>
                <c:pt idx="2">
                  <c:v>853</c:v>
                </c:pt>
                <c:pt idx="3">
                  <c:v>416</c:v>
                </c:pt>
                <c:pt idx="4">
                  <c:v>282</c:v>
                </c:pt>
                <c:pt idx="5">
                  <c:v>214</c:v>
                </c:pt>
                <c:pt idx="6">
                  <c:v>205</c:v>
                </c:pt>
                <c:pt idx="7">
                  <c:v>201</c:v>
                </c:pt>
                <c:pt idx="8">
                  <c:v>72</c:v>
                </c:pt>
                <c:pt idx="9">
                  <c:v>120</c:v>
                </c:pt>
                <c:pt idx="10">
                  <c:v>101</c:v>
                </c:pt>
                <c:pt idx="11">
                  <c:v>99</c:v>
                </c:pt>
                <c:pt idx="12">
                  <c:v>55</c:v>
                </c:pt>
                <c:pt idx="13">
                  <c:v>64</c:v>
                </c:pt>
                <c:pt idx="14">
                  <c:v>101</c:v>
                </c:pt>
                <c:pt idx="15">
                  <c:v>51</c:v>
                </c:pt>
                <c:pt idx="16">
                  <c:v>62</c:v>
                </c:pt>
                <c:pt idx="17">
                  <c:v>69</c:v>
                </c:pt>
                <c:pt idx="18">
                  <c:v>45</c:v>
                </c:pt>
                <c:pt idx="19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E5-4576-9874-098086510FF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Philippines</c:v>
                </c:pt>
              </c:strCache>
            </c:strRef>
          </c:cat>
          <c:val>
            <c:numRef>
              <c:f>Sheet1!$E$2:$E$21</c:f>
              <c:numCache>
                <c:formatCode>General</c:formatCode>
                <c:ptCount val="20"/>
                <c:pt idx="0">
                  <c:v>1920</c:v>
                </c:pt>
                <c:pt idx="1">
                  <c:v>983</c:v>
                </c:pt>
                <c:pt idx="2">
                  <c:v>684</c:v>
                </c:pt>
                <c:pt idx="3">
                  <c:v>339</c:v>
                </c:pt>
                <c:pt idx="4">
                  <c:v>278</c:v>
                </c:pt>
                <c:pt idx="5">
                  <c:v>203</c:v>
                </c:pt>
                <c:pt idx="6">
                  <c:v>187</c:v>
                </c:pt>
                <c:pt idx="7">
                  <c:v>156</c:v>
                </c:pt>
                <c:pt idx="8">
                  <c:v>61</c:v>
                </c:pt>
                <c:pt idx="9">
                  <c:v>113</c:v>
                </c:pt>
                <c:pt idx="10">
                  <c:v>86</c:v>
                </c:pt>
                <c:pt idx="11">
                  <c:v>84</c:v>
                </c:pt>
                <c:pt idx="12">
                  <c:v>53</c:v>
                </c:pt>
                <c:pt idx="13">
                  <c:v>35</c:v>
                </c:pt>
                <c:pt idx="14">
                  <c:v>64</c:v>
                </c:pt>
                <c:pt idx="15">
                  <c:v>41</c:v>
                </c:pt>
                <c:pt idx="16">
                  <c:v>47</c:v>
                </c:pt>
                <c:pt idx="17">
                  <c:v>48</c:v>
                </c:pt>
                <c:pt idx="18">
                  <c:v>35</c:v>
                </c:pt>
                <c:pt idx="19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F9-4D71-BBED-07CB26AD734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Philippines</c:v>
                </c:pt>
              </c:strCache>
            </c:strRef>
          </c:cat>
          <c:val>
            <c:numRef>
              <c:f>Sheet1!$F$2:$F$21</c:f>
              <c:numCache>
                <c:formatCode>General</c:formatCode>
                <c:ptCount val="20"/>
                <c:pt idx="0">
                  <c:v>2370</c:v>
                </c:pt>
                <c:pt idx="1">
                  <c:v>1232</c:v>
                </c:pt>
                <c:pt idx="2">
                  <c:v>772</c:v>
                </c:pt>
                <c:pt idx="3">
                  <c:v>415</c:v>
                </c:pt>
                <c:pt idx="4">
                  <c:v>391</c:v>
                </c:pt>
                <c:pt idx="5">
                  <c:v>240</c:v>
                </c:pt>
                <c:pt idx="6">
                  <c:v>230</c:v>
                </c:pt>
                <c:pt idx="7">
                  <c:v>164</c:v>
                </c:pt>
                <c:pt idx="8">
                  <c:v>101</c:v>
                </c:pt>
                <c:pt idx="9">
                  <c:v>133</c:v>
                </c:pt>
                <c:pt idx="10">
                  <c:v>122</c:v>
                </c:pt>
                <c:pt idx="11">
                  <c:v>103</c:v>
                </c:pt>
                <c:pt idx="12">
                  <c:v>72</c:v>
                </c:pt>
                <c:pt idx="13">
                  <c:v>58</c:v>
                </c:pt>
                <c:pt idx="14">
                  <c:v>77</c:v>
                </c:pt>
                <c:pt idx="15">
                  <c:v>52</c:v>
                </c:pt>
                <c:pt idx="16">
                  <c:v>56</c:v>
                </c:pt>
                <c:pt idx="17">
                  <c:v>45</c:v>
                </c:pt>
                <c:pt idx="18">
                  <c:v>40</c:v>
                </c:pt>
                <c:pt idx="19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31-409D-BC82-02836B0BC35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8055500874890638E-2"/>
                  <c:y val="-9.268223477747991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138888888888885E-2"/>
                      <c:h val="3.35326965794731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4EB-4218-9A05-6768A38EEE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Sheet1!$A$2:$A$21</c:f>
              <c:strCache>
                <c:ptCount val="20"/>
                <c:pt idx="0">
                  <c:v>EU (Intra&amp;Extra)(27 from 2019)</c:v>
                </c:pt>
                <c:pt idx="1">
                  <c:v>Extra EU (27 from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UAE</c:v>
                </c:pt>
                <c:pt idx="9">
                  <c:v>Switzerland</c:v>
                </c:pt>
                <c:pt idx="10">
                  <c:v>South Korea</c:v>
                </c:pt>
                <c:pt idx="11">
                  <c:v>Canada</c:v>
                </c:pt>
                <c:pt idx="12">
                  <c:v>Israel</c:v>
                </c:pt>
                <c:pt idx="13">
                  <c:v>Turkey</c:v>
                </c:pt>
                <c:pt idx="14">
                  <c:v>Hong-Kong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Philippines</c:v>
                </c:pt>
              </c:strCache>
            </c:strRef>
          </c:cat>
          <c:val>
            <c:numRef>
              <c:f>Sheet1!$G$2:$G$21</c:f>
              <c:numCache>
                <c:formatCode>General</c:formatCode>
                <c:ptCount val="20"/>
                <c:pt idx="0">
                  <c:v>2568</c:v>
                </c:pt>
                <c:pt idx="1">
                  <c:v>1325</c:v>
                </c:pt>
                <c:pt idx="2">
                  <c:v>897</c:v>
                </c:pt>
                <c:pt idx="3">
                  <c:v>487</c:v>
                </c:pt>
                <c:pt idx="4">
                  <c:v>422</c:v>
                </c:pt>
                <c:pt idx="5">
                  <c:v>313</c:v>
                </c:pt>
                <c:pt idx="6">
                  <c:v>291</c:v>
                </c:pt>
                <c:pt idx="7">
                  <c:v>163</c:v>
                </c:pt>
                <c:pt idx="8">
                  <c:v>154</c:v>
                </c:pt>
                <c:pt idx="9">
                  <c:v>151</c:v>
                </c:pt>
                <c:pt idx="10">
                  <c:v>129</c:v>
                </c:pt>
                <c:pt idx="11">
                  <c:v>122</c:v>
                </c:pt>
                <c:pt idx="12">
                  <c:v>93</c:v>
                </c:pt>
                <c:pt idx="13">
                  <c:v>90</c:v>
                </c:pt>
                <c:pt idx="14">
                  <c:v>84</c:v>
                </c:pt>
                <c:pt idx="15">
                  <c:v>58</c:v>
                </c:pt>
                <c:pt idx="16">
                  <c:v>51</c:v>
                </c:pt>
                <c:pt idx="17">
                  <c:v>50</c:v>
                </c:pt>
                <c:pt idx="18">
                  <c:v>48</c:v>
                </c:pt>
                <c:pt idx="19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EB-4218-9A05-6768A38EEE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6674464"/>
        <c:axId val="646671840"/>
      </c:barChart>
      <c:catAx>
        <c:axId val="64667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6671840"/>
        <c:crosses val="autoZero"/>
        <c:auto val="1"/>
        <c:lblAlgn val="ctr"/>
        <c:lblOffset val="100"/>
        <c:noMultiLvlLbl val="0"/>
      </c:catAx>
      <c:valAx>
        <c:axId val="646671840"/>
        <c:scaling>
          <c:orientation val="minMax"/>
          <c:max val="26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667446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61438112423447067"/>
          <c:y val="0.15429524238638637"/>
          <c:w val="0.38561887576552933"/>
          <c:h val="0.12110817298815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66675">
      <a:solidFill>
        <a:schemeClr val="accent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85066238891068"/>
          <c:y val="2.817729296837037E-2"/>
          <c:w val="0.66772635550045856"/>
          <c:h val="0.7697321197231133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EU27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3.8928276948636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833275281372401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1A2-4ED9-9AD1-B91755A41000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79871159285466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1A2-4ED9-9AD1-B91755A41000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79871159285466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1A2-4ED9-9AD1-B91755A410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United States</c:v>
                </c:pt>
                <c:pt idx="1">
                  <c:v>U.K.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299227</c:v>
                </c:pt>
                <c:pt idx="1">
                  <c:v>256569</c:v>
                </c:pt>
                <c:pt idx="2">
                  <c:v>145027</c:v>
                </c:pt>
                <c:pt idx="3">
                  <c:v>64668</c:v>
                </c:pt>
                <c:pt idx="4">
                  <c:v>36445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BA-4A47-92BF-A23B602F8C2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EU27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79871159285466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1A2-4ED9-9AD1-B91755A41000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568662255743962"/>
                      <c:h val="7.3780534310885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1A2-4ED9-9AD1-B91755A410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United States</c:v>
                </c:pt>
                <c:pt idx="1">
                  <c:v>U.K.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396175</c:v>
                </c:pt>
                <c:pt idx="1">
                  <c:v>210627</c:v>
                </c:pt>
                <c:pt idx="2">
                  <c:v>81288</c:v>
                </c:pt>
                <c:pt idx="3">
                  <c:v>48293</c:v>
                </c:pt>
                <c:pt idx="4">
                  <c:v>41109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BA-4A47-92BF-A23B602F8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2023685184"/>
        <c:axId val="2023684352"/>
      </c:barChart>
      <c:catAx>
        <c:axId val="202368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3684352"/>
        <c:crosses val="autoZero"/>
        <c:auto val="1"/>
        <c:lblAlgn val="ctr"/>
        <c:lblOffset val="100"/>
        <c:noMultiLvlLbl val="0"/>
      </c:catAx>
      <c:valAx>
        <c:axId val="2023684352"/>
        <c:scaling>
          <c:orientation val="minMax"/>
          <c:max val="53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3685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777100634764939E-2"/>
          <c:y val="2.8113090736539288E-2"/>
          <c:w val="0.89378652356150534"/>
          <c:h val="0.8162623192490142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Sheet1!$A$2:$A$22</c:f>
              <c:strCache>
                <c:ptCount val="21"/>
                <c:pt idx="0">
                  <c:v>Japan</c:v>
                </c:pt>
                <c:pt idx="1">
                  <c:v>Norway</c:v>
                </c:pt>
                <c:pt idx="2">
                  <c:v>India</c:v>
                </c:pt>
                <c:pt idx="3">
                  <c:v>Canada</c:v>
                </c:pt>
                <c:pt idx="4">
                  <c:v>Hong Kong</c:v>
                </c:pt>
                <c:pt idx="5">
                  <c:v>UEA</c:v>
                </c:pt>
                <c:pt idx="6">
                  <c:v>Türkiye</c:v>
                </c:pt>
                <c:pt idx="7">
                  <c:v>Australia</c:v>
                </c:pt>
                <c:pt idx="8">
                  <c:v>Korea</c:v>
                </c:pt>
                <c:pt idx="9">
                  <c:v>Brazil</c:v>
                </c:pt>
                <c:pt idx="10">
                  <c:v>Russia</c:v>
                </c:pt>
                <c:pt idx="11">
                  <c:v>Mexico</c:v>
                </c:pt>
                <c:pt idx="12">
                  <c:v>Israel</c:v>
                </c:pt>
                <c:pt idx="13">
                  <c:v>Ukraine</c:v>
                </c:pt>
                <c:pt idx="14">
                  <c:v>Taiwan</c:v>
                </c:pt>
                <c:pt idx="15">
                  <c:v>Saudi Arabia</c:v>
                </c:pt>
                <c:pt idx="16">
                  <c:v>South Africa</c:v>
                </c:pt>
                <c:pt idx="17">
                  <c:v>Egypt</c:v>
                </c:pt>
                <c:pt idx="18">
                  <c:v>Thailand</c:v>
                </c:pt>
                <c:pt idx="19">
                  <c:v>Morocco</c:v>
                </c:pt>
                <c:pt idx="20">
                  <c:v>Philippines</c:v>
                </c:pt>
              </c:strCache>
            </c:strRef>
          </c:cat>
          <c:val>
            <c:numRef>
              <c:f>Sheet1!$B$2:$B$22</c:f>
              <c:numCache>
                <c:formatCode>#,##0</c:formatCode>
                <c:ptCount val="21"/>
                <c:pt idx="0">
                  <c:v>37212</c:v>
                </c:pt>
                <c:pt idx="1">
                  <c:v>31860</c:v>
                </c:pt>
                <c:pt idx="2">
                  <c:v>23881</c:v>
                </c:pt>
                <c:pt idx="3">
                  <c:v>26438</c:v>
                </c:pt>
                <c:pt idx="4">
                  <c:v>25895</c:v>
                </c:pt>
                <c:pt idx="5">
                  <c:v>20051</c:v>
                </c:pt>
                <c:pt idx="6">
                  <c:v>17414</c:v>
                </c:pt>
                <c:pt idx="7">
                  <c:v>25443</c:v>
                </c:pt>
                <c:pt idx="8">
                  <c:v>19634</c:v>
                </c:pt>
                <c:pt idx="9">
                  <c:v>20034</c:v>
                </c:pt>
                <c:pt idx="10">
                  <c:v>18732</c:v>
                </c:pt>
                <c:pt idx="11">
                  <c:v>15229</c:v>
                </c:pt>
                <c:pt idx="12">
                  <c:v>14459</c:v>
                </c:pt>
                <c:pt idx="13">
                  <c:v>14291</c:v>
                </c:pt>
                <c:pt idx="14">
                  <c:v>9953</c:v>
                </c:pt>
                <c:pt idx="15">
                  <c:v>13450</c:v>
                </c:pt>
                <c:pt idx="16">
                  <c:v>11184</c:v>
                </c:pt>
                <c:pt idx="17">
                  <c:v>6434</c:v>
                </c:pt>
                <c:pt idx="18">
                  <c:v>7037</c:v>
                </c:pt>
                <c:pt idx="19">
                  <c:v>5036</c:v>
                </c:pt>
                <c:pt idx="20">
                  <c:v>3090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08-426D-BBAE-5392B2A2F78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Sheet1!$A$2:$A$22</c:f>
              <c:strCache>
                <c:ptCount val="21"/>
                <c:pt idx="0">
                  <c:v>Japan</c:v>
                </c:pt>
                <c:pt idx="1">
                  <c:v>Norway</c:v>
                </c:pt>
                <c:pt idx="2">
                  <c:v>India</c:v>
                </c:pt>
                <c:pt idx="3">
                  <c:v>Canada</c:v>
                </c:pt>
                <c:pt idx="4">
                  <c:v>Hong Kong</c:v>
                </c:pt>
                <c:pt idx="5">
                  <c:v>UEA</c:v>
                </c:pt>
                <c:pt idx="6">
                  <c:v>Türkiye</c:v>
                </c:pt>
                <c:pt idx="7">
                  <c:v>Australia</c:v>
                </c:pt>
                <c:pt idx="8">
                  <c:v>Korea</c:v>
                </c:pt>
                <c:pt idx="9">
                  <c:v>Brazil</c:v>
                </c:pt>
                <c:pt idx="10">
                  <c:v>Russia</c:v>
                </c:pt>
                <c:pt idx="11">
                  <c:v>Mexico</c:v>
                </c:pt>
                <c:pt idx="12">
                  <c:v>Israel</c:v>
                </c:pt>
                <c:pt idx="13">
                  <c:v>Ukraine</c:v>
                </c:pt>
                <c:pt idx="14">
                  <c:v>Taiwan</c:v>
                </c:pt>
                <c:pt idx="15">
                  <c:v>Saudi Arabia</c:v>
                </c:pt>
                <c:pt idx="16">
                  <c:v>South Africa</c:v>
                </c:pt>
                <c:pt idx="17">
                  <c:v>Egypt</c:v>
                </c:pt>
                <c:pt idx="18">
                  <c:v>Thailand</c:v>
                </c:pt>
                <c:pt idx="19">
                  <c:v>Morocco</c:v>
                </c:pt>
                <c:pt idx="20">
                  <c:v>Philippines</c:v>
                </c:pt>
              </c:strCache>
            </c:strRef>
          </c:cat>
          <c:val>
            <c:numRef>
              <c:f>Sheet1!$C$2:$C$22</c:f>
              <c:numCache>
                <c:formatCode>#,##0</c:formatCode>
                <c:ptCount val="21"/>
                <c:pt idx="0">
                  <c:v>17028</c:v>
                </c:pt>
                <c:pt idx="1">
                  <c:v>18953</c:v>
                </c:pt>
                <c:pt idx="2">
                  <c:v>26855</c:v>
                </c:pt>
                <c:pt idx="3">
                  <c:v>19096</c:v>
                </c:pt>
                <c:pt idx="4">
                  <c:v>15527</c:v>
                </c:pt>
                <c:pt idx="5">
                  <c:v>15412</c:v>
                </c:pt>
                <c:pt idx="6">
                  <c:v>17873</c:v>
                </c:pt>
                <c:pt idx="7">
                  <c:v>8942</c:v>
                </c:pt>
                <c:pt idx="8">
                  <c:v>11255</c:v>
                </c:pt>
                <c:pt idx="9">
                  <c:v>8864</c:v>
                </c:pt>
                <c:pt idx="10">
                  <c:v>9458</c:v>
                </c:pt>
                <c:pt idx="11">
                  <c:v>7288</c:v>
                </c:pt>
                <c:pt idx="12">
                  <c:v>6923</c:v>
                </c:pt>
                <c:pt idx="13">
                  <c:v>3831</c:v>
                </c:pt>
                <c:pt idx="14">
                  <c:v>7969</c:v>
                </c:pt>
                <c:pt idx="15">
                  <c:v>3725</c:v>
                </c:pt>
                <c:pt idx="16">
                  <c:v>4637</c:v>
                </c:pt>
                <c:pt idx="17">
                  <c:v>7902</c:v>
                </c:pt>
                <c:pt idx="18">
                  <c:v>4528</c:v>
                </c:pt>
                <c:pt idx="19">
                  <c:v>6424</c:v>
                </c:pt>
                <c:pt idx="20">
                  <c:v>3479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08-426D-BBAE-5392B2A2F7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054464"/>
        <c:axId val="217040320"/>
      </c:barChart>
      <c:catAx>
        <c:axId val="21705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7040320"/>
        <c:crosses val="autoZero"/>
        <c:auto val="1"/>
        <c:lblAlgn val="ctr"/>
        <c:lblOffset val="100"/>
        <c:noMultiLvlLbl val="0"/>
      </c:catAx>
      <c:valAx>
        <c:axId val="217040320"/>
        <c:scaling>
          <c:orientation val="minMax"/>
          <c:max val="5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705446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EU Exports in </a:t>
            </a:r>
            <a:r>
              <a:rPr lang="en-US" sz="2000" dirty="0" err="1"/>
              <a:t>TiVA</a:t>
            </a:r>
            <a:r>
              <a:rPr lang="en-US" sz="2000" dirty="0"/>
              <a:t> - 2016 - %</a:t>
            </a:r>
          </a:p>
        </c:rich>
      </c:tx>
      <c:layout>
        <c:manualLayout>
          <c:xMode val="edge"/>
          <c:yMode val="edge"/>
          <c:x val="0.13379147907152128"/>
          <c:y val="4.4343644232843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13907263958211"/>
          <c:y val="0.18710263361674986"/>
          <c:w val="0.66265821878149533"/>
          <c:h val="0.55633272242818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Canada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A0-44F8-86CA-B68E0B1684E6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A0-44F8-86CA-B68E0B1684E6}"/>
              </c:ext>
            </c:extLst>
          </c:dPt>
          <c:dLbls>
            <c:dLbl>
              <c:idx val="0"/>
              <c:layout>
                <c:manualLayout>
                  <c:x val="-0.20529197375431663"/>
                  <c:y val="1.9999643078279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A0-44F8-86CA-B68E0B1684E6}"/>
                </c:ext>
              </c:extLst>
            </c:dLbl>
            <c:dLbl>
              <c:idx val="1"/>
              <c:layout>
                <c:manualLayout>
                  <c:x val="0.24486983211283844"/>
                  <c:y val="-5.3699066882474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A0-44F8-86CA-B68E0B168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41.1</c:v>
                </c:pt>
                <c:pt idx="1">
                  <c:v>58.9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A0-44F8-86CA-B68E0B168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208351798256291E-2"/>
          <c:y val="0.86436567251035445"/>
          <c:w val="0.86181413882448954"/>
          <c:h val="8.80238796149590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EU Exports in BOP - 2023 – Bio €</a:t>
            </a:r>
          </a:p>
        </c:rich>
      </c:tx>
      <c:layout>
        <c:manualLayout>
          <c:xMode val="edge"/>
          <c:yMode val="edge"/>
          <c:x val="0.13246046680199813"/>
          <c:y val="5.1426988558331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899310468540931"/>
          <c:y val="0.19350782011875223"/>
          <c:w val="0.65389026071135059"/>
          <c:h val="0.55121768877532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in BOP - 2023 -Bio$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54C-4130-9CE0-A5BB6420868D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54C-4130-9CE0-A5BB6420868D}"/>
              </c:ext>
            </c:extLst>
          </c:dPt>
          <c:dLbls>
            <c:dLbl>
              <c:idx val="0"/>
              <c:layout>
                <c:manualLayout>
                  <c:x val="-0.28228735175622777"/>
                  <c:y val="-8.6017358810302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4C-4130-9CE0-A5BB6420868D}"/>
                </c:ext>
              </c:extLst>
            </c:dLbl>
            <c:dLbl>
              <c:idx val="1"/>
              <c:layout>
                <c:manualLayout>
                  <c:x val="0.18885396283815323"/>
                  <c:y val="9.8410495671160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4C-4130-9CE0-A5BB64208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2554</c:v>
                </c:pt>
                <c:pt idx="1">
                  <c:v>1340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4C-4130-9CE0-A5BB64208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227904150184967"/>
          <c:y val="0.78458532679287207"/>
          <c:w val="0.74956092020508402"/>
          <c:h val="7.7538838277228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Philippines Global Exports in BOP - 2022 – Bio US$ - % -</a:t>
            </a:r>
          </a:p>
        </c:rich>
      </c:tx>
      <c:layout>
        <c:manualLayout>
          <c:xMode val="edge"/>
          <c:yMode val="edge"/>
          <c:x val="0.13246046680199813"/>
          <c:y val="5.1426988558331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899310468540931"/>
          <c:y val="0.19350782011875223"/>
          <c:w val="0.65389026071135059"/>
          <c:h val="0.55121768877532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Indonesia Exports in BOP - 2022 -%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4B-4FFA-8C95-3F51E5E1B09D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4B-4FFA-8C95-3F51E5E1B09D}"/>
              </c:ext>
            </c:extLst>
          </c:dPt>
          <c:dLbls>
            <c:dLbl>
              <c:idx val="0"/>
              <c:layout>
                <c:manualLayout>
                  <c:x val="-0.20964126791784207"/>
                  <c:y val="-0.1697775756945619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4B-4FFA-8C95-3F51E5E1B09D}"/>
                </c:ext>
              </c:extLst>
            </c:dLbl>
            <c:dLbl>
              <c:idx val="1"/>
              <c:layout>
                <c:manualLayout>
                  <c:x val="0.21791239637350748"/>
                  <c:y val="0.1058011030433008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4B-4FFA-8C95-3F51E5E1B0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79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4B-4FFA-8C95-3F51E5E1B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43981380637113E-2"/>
          <c:y val="0.83385603760076044"/>
          <c:w val="0.74956092020508402"/>
          <c:h val="7.7538838277228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Philippines</a:t>
            </a:r>
            <a:r>
              <a:rPr lang="en-US" sz="2000" baseline="0" dirty="0"/>
              <a:t> </a:t>
            </a:r>
            <a:r>
              <a:rPr lang="en-US" sz="2000" dirty="0"/>
              <a:t>Exports in </a:t>
            </a:r>
            <a:r>
              <a:rPr lang="en-US" sz="2000" dirty="0" err="1"/>
              <a:t>TiVA</a:t>
            </a:r>
            <a:r>
              <a:rPr lang="en-US" sz="2000" dirty="0"/>
              <a:t> - 2016 - % -</a:t>
            </a:r>
          </a:p>
        </c:rich>
      </c:tx>
      <c:layout>
        <c:manualLayout>
          <c:xMode val="edge"/>
          <c:yMode val="edge"/>
          <c:x val="0.13379147907152128"/>
          <c:y val="4.4343644232843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31281789896826"/>
          <c:y val="0.17478495466318228"/>
          <c:w val="0.66265821878149533"/>
          <c:h val="0.55633272242818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Indonesia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A0-44F8-86CA-B68E0B1684E6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A0-44F8-86CA-B68E0B1684E6}"/>
              </c:ext>
            </c:extLst>
          </c:dPt>
          <c:dLbls>
            <c:dLbl>
              <c:idx val="0"/>
              <c:layout>
                <c:manualLayout>
                  <c:x val="-0.26104487357515876"/>
                  <c:y val="-7.3614716968834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A0-44F8-86CA-B68E0B1684E6}"/>
                </c:ext>
              </c:extLst>
            </c:dLbl>
            <c:dLbl>
              <c:idx val="1"/>
              <c:layout>
                <c:manualLayout>
                  <c:x val="0.26247601100363077"/>
                  <c:y val="7.9331865816054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A0-44F8-86CA-B68E0B168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50.4</c:v>
                </c:pt>
                <c:pt idx="1">
                  <c:v>49.6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A0-44F8-86CA-B68E0B168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208351798256291E-2"/>
          <c:y val="0.86436567251035445"/>
          <c:w val="0.86181413882448954"/>
          <c:h val="8.80238796149590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Goods (€ Bio)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2094869489691729E-2"/>
                  <c:y val="-3.7525381340607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BF-4422-8B80-02983E3DE726}"/>
                </c:ext>
              </c:extLst>
            </c:dLbl>
            <c:dLbl>
              <c:idx val="1"/>
              <c:layout>
                <c:manualLayout>
                  <c:x val="6.0473244113374361E-3"/>
                  <c:y val="-2.2532275133865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98-4C41-BCD8-88F3ED7F4203}"/>
                </c:ext>
              </c:extLst>
            </c:dLbl>
            <c:dLbl>
              <c:idx val="2"/>
              <c:layout>
                <c:manualLayout>
                  <c:x val="0"/>
                  <c:y val="-3.377284320654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BF-4422-8B80-02983E3DE726}"/>
                </c:ext>
              </c:extLst>
            </c:dLbl>
            <c:dLbl>
              <c:idx val="3"/>
              <c:layout>
                <c:manualLayout>
                  <c:x val="-1.770946396398889E-2"/>
                  <c:y val="2.02377265798575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BF-4422-8B80-02983E3DE726}"/>
                </c:ext>
              </c:extLst>
            </c:dLbl>
            <c:dLbl>
              <c:idx val="4"/>
              <c:layout>
                <c:manualLayout>
                  <c:x val="-7.5803907092233752E-2"/>
                  <c:y val="-3.7196640800459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BF-4422-8B80-02983E3DE726}"/>
                </c:ext>
              </c:extLst>
            </c:dLbl>
            <c:dLbl>
              <c:idx val="5"/>
              <c:layout>
                <c:manualLayout>
                  <c:x val="-4.9672220416274102E-2"/>
                  <c:y val="-1.0254345192102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BF-4422-8B80-02983E3DE7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5992</c:v>
                </c:pt>
                <c:pt idx="1">
                  <c:v>7094</c:v>
                </c:pt>
                <c:pt idx="2">
                  <c:v>7404</c:v>
                </c:pt>
                <c:pt idx="3">
                  <c:v>5768</c:v>
                </c:pt>
                <c:pt idx="4">
                  <c:v>7057</c:v>
                </c:pt>
                <c:pt idx="5">
                  <c:v>7590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4-4C67-89B3-B02EFD3861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662139552651347E-2"/>
                  <c:y val="-3.5796535872450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787-4C1C-9B13-958F33756E03}"/>
                </c:ext>
              </c:extLst>
            </c:dLbl>
            <c:dLbl>
              <c:idx val="1"/>
              <c:layout>
                <c:manualLayout>
                  <c:x val="-8.9628592995002719E-3"/>
                  <c:y val="-6.4122024659585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BF-4422-8B80-02983E3DE726}"/>
                </c:ext>
              </c:extLst>
            </c:dLbl>
            <c:dLbl>
              <c:idx val="3"/>
              <c:layout>
                <c:manualLayout>
                  <c:x val="-2.9155348881628367E-3"/>
                  <c:y val="-1.1932178624150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87-4C1C-9B13-958F33756E03}"/>
                </c:ext>
              </c:extLst>
            </c:dLbl>
            <c:dLbl>
              <c:idx val="4"/>
              <c:layout>
                <c:manualLayout>
                  <c:x val="-2.6239813993465529E-2"/>
                  <c:y val="-3.3410100147620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87-4C1C-9B13-958F33756E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7030</c:v>
                </c:pt>
                <c:pt idx="1">
                  <c:v>7282</c:v>
                </c:pt>
                <c:pt idx="2">
                  <c:v>7465</c:v>
                </c:pt>
                <c:pt idx="3">
                  <c:v>6518</c:v>
                </c:pt>
                <c:pt idx="4">
                  <c:v>8168</c:v>
                </c:pt>
                <c:pt idx="5">
                  <c:v>10783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74-4C67-89B3-B02EFD3861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203005709856987E-2"/>
                  <c:y val="-2.21519486844913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BF-4422-8B80-02983E3DE726}"/>
                </c:ext>
              </c:extLst>
            </c:dLbl>
            <c:dLbl>
              <c:idx val="1"/>
              <c:layout>
                <c:manualLayout>
                  <c:x val="-9.0712161866823883E-3"/>
                  <c:y val="-3.7507629077986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6BF-4422-8B80-02983E3DE726}"/>
                </c:ext>
              </c:extLst>
            </c:dLbl>
            <c:dLbl>
              <c:idx val="2"/>
              <c:layout>
                <c:manualLayout>
                  <c:x val="-1.5118540598019876E-2"/>
                  <c:y val="-4.3283930982024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6BF-4422-8B80-02983E3DE726}"/>
                </c:ext>
              </c:extLst>
            </c:dLbl>
            <c:dLbl>
              <c:idx val="3"/>
              <c:layout>
                <c:manualLayout>
                  <c:x val="-5.3983309366259138E-3"/>
                  <c:y val="-2.2826539570486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6BF-4422-8B80-02983E3DE726}"/>
                </c:ext>
              </c:extLst>
            </c:dLbl>
            <c:dLbl>
              <c:idx val="4"/>
              <c:layout>
                <c:manualLayout>
                  <c:x val="1.0812731750588158E-4"/>
                  <c:y val="-5.42998686144993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6BF-4422-8B80-02983E3DE726}"/>
                </c:ext>
              </c:extLst>
            </c:dLbl>
            <c:dLbl>
              <c:idx val="5"/>
              <c:layout>
                <c:manualLayout>
                  <c:x val="-5.9391970938316614E-3"/>
                  <c:y val="1.72950822136502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6BF-4422-8B80-02983E3DE7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29732D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-1038</c:v>
                </c:pt>
                <c:pt idx="1">
                  <c:v>-188</c:v>
                </c:pt>
                <c:pt idx="2">
                  <c:v>-61</c:v>
                </c:pt>
                <c:pt idx="3">
                  <c:v>-750</c:v>
                </c:pt>
                <c:pt idx="4">
                  <c:v>-1111</c:v>
                </c:pt>
                <c:pt idx="5">
                  <c:v>-3193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74-4C67-89B3-B02EFD3861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1848480"/>
        <c:axId val="341848808"/>
      </c:barChart>
      <c:catAx>
        <c:axId val="34184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48808"/>
        <c:crosses val="autoZero"/>
        <c:auto val="1"/>
        <c:lblAlgn val="ctr"/>
        <c:lblOffset val="100"/>
        <c:noMultiLvlLbl val="0"/>
      </c:catAx>
      <c:valAx>
        <c:axId val="341848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4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0.07703</cdr:x>
      <cdr:y>0.32704</cdr:y>
    </cdr:from>
    <cdr:to>
      <cdr:x>0.14117</cdr:x>
      <cdr:y>0.36871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140AEE5-9BD2-4178-A3E5-327446BD2B56}"/>
            </a:ext>
          </a:extLst>
        </cdr:cNvPr>
        <cdr:cNvSpPr txBox="1"/>
      </cdr:nvSpPr>
      <cdr:spPr>
        <a:xfrm xmlns:a="http://schemas.openxmlformats.org/drawingml/2006/main">
          <a:off x="682215" y="1739929"/>
          <a:ext cx="568089" cy="2216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18.9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0.19947</cdr:x>
      <cdr:y>0.0059</cdr:y>
    </cdr:from>
    <cdr:to>
      <cdr:x>0.89274</cdr:x>
      <cdr:y>0.07366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4925734-A19C-4CB9-A091-E4AA03233F16}"/>
            </a:ext>
          </a:extLst>
        </cdr:cNvPr>
        <cdr:cNvSpPr txBox="1"/>
      </cdr:nvSpPr>
      <cdr:spPr>
        <a:xfrm xmlns:a="http://schemas.openxmlformats.org/drawingml/2006/main">
          <a:off x="1802545" y="35772"/>
          <a:ext cx="6264731" cy="41114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GB" sz="2000" b="1" u="sng" dirty="0">
              <a:solidFill>
                <a:schemeClr val="tx1"/>
              </a:solidFill>
              <a:latin typeface="+mj-lt"/>
            </a:rPr>
            <a:t>EU27 Trade in Services with Philippines</a:t>
          </a:r>
        </a:p>
      </cdr:txBody>
    </cdr:sp>
  </cdr:relSizeAnchor>
  <cdr:relSizeAnchor xmlns:cdr="http://schemas.openxmlformats.org/drawingml/2006/chartDrawing">
    <cdr:from>
      <cdr:x>0.44624</cdr:x>
      <cdr:y>0.52218</cdr:y>
    </cdr:from>
    <cdr:to>
      <cdr:x>0.98811</cdr:x>
      <cdr:y>0.61855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B7856057-64AA-4EF5-8C5A-D349867B0F71}"/>
            </a:ext>
          </a:extLst>
        </cdr:cNvPr>
        <cdr:cNvSpPr txBox="1"/>
      </cdr:nvSpPr>
      <cdr:spPr>
        <a:xfrm xmlns:a="http://schemas.openxmlformats.org/drawingml/2006/main">
          <a:off x="4032448" y="3168352"/>
          <a:ext cx="4896593" cy="58477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0000"/>
          </a:solidFill>
        </a:ln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en-GB" sz="1600" b="1" dirty="0">
              <a:solidFill>
                <a:srgbClr val="FF0000"/>
              </a:solidFill>
              <a:latin typeface="+mj-lt"/>
            </a:rPr>
            <a:t>EU services exports to Philippines = +144% in 10 years</a:t>
          </a:r>
        </a:p>
        <a:p xmlns:a="http://schemas.openxmlformats.org/drawingml/2006/main">
          <a:r>
            <a:rPr lang="en-GB" sz="1600" b="1" dirty="0">
              <a:solidFill>
                <a:srgbClr val="FF0000"/>
              </a:solidFill>
              <a:latin typeface="+mj-lt"/>
            </a:rPr>
            <a:t>Philippines services exports to EU =  +143% in 10 years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28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866E1-8871-46EA-AB08-7E0E73670B32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5546"/>
            <a:ext cx="2949099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28" y="9445546"/>
            <a:ext cx="2949099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9887F-13A7-4FA3-A53E-090E15F22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136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081E2-95A2-42ED-B5FC-86C77149703D}" type="datetimeFigureOut">
              <a:rPr lang="en-GB" smtClean="0"/>
              <a:pPr/>
              <a:t>02/09/2024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517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92B68-1CDF-42EC-8662-4B44ADE8100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55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608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3013"/>
            <a:ext cx="4473575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405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181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067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158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D3225-67B3-409D-B176-853F38EDFBEF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008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D3225-67B3-409D-B176-853F38EDFBEF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597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68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964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A4C00-FE5E-406C-83AC-433D558845A0}" type="datetimeFigureOut">
              <a:rPr lang="en-US"/>
              <a:pPr>
                <a:defRPr/>
              </a:pPr>
              <a:t>9/2/2024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5404" y="6492875"/>
            <a:ext cx="42859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92783-A0A9-4328-A6B3-C6BA3237CC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643602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78C9D-035C-42CC-A9A9-847D2DDF516D}" type="datetimeFigureOut">
              <a:rPr lang="es-ES" altLang="en-US"/>
              <a:pPr>
                <a:defRPr/>
              </a:pPr>
              <a:t>02/09/2024</a:t>
            </a:fld>
            <a:endParaRPr lang="es-ES" alt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78980-1736-4266-91C9-318FF9D39F53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8240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2BC2-627A-426E-89C6-E7B2BA95E36A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5808-6BC3-413F-A891-25E28D5ADD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30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5D0F2-DBB2-4090-9C77-DF84859A8C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92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SF PPT Background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686104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14678" y="214290"/>
            <a:ext cx="5715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800" dirty="0">
                <a:solidFill>
                  <a:srgbClr val="0066FF"/>
                </a:solidFill>
              </a:rPr>
              <a:t>«  The voice of the European Service Industries for International Trade Negotiations</a:t>
            </a:r>
            <a:r>
              <a:rPr lang="fr-FR" sz="1800" dirty="0">
                <a:solidFill>
                  <a:srgbClr val="0066FF"/>
                </a:solidFill>
              </a:rPr>
              <a:t> in Services</a:t>
            </a:r>
            <a:r>
              <a:rPr lang="en-GB" sz="1800" dirty="0"/>
              <a:t> </a:t>
            </a:r>
            <a:r>
              <a:rPr lang="fr-FR" sz="1800" dirty="0">
                <a:solidFill>
                  <a:srgbClr val="0066FF"/>
                </a:solidFill>
              </a:rPr>
              <a:t> »</a:t>
            </a:r>
            <a:endParaRPr lang="en-GB" sz="1800" dirty="0">
              <a:solidFill>
                <a:srgbClr val="0066FF"/>
              </a:solidFill>
            </a:endParaRPr>
          </a:p>
        </p:txBody>
      </p:sp>
      <p:pic>
        <p:nvPicPr>
          <p:cNvPr id="9" name="Picture 12" descr="K:\ESF Logo\ESF logo variations IM\ESF logo only transp.t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7188" y="0"/>
            <a:ext cx="1909762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404" y="6357958"/>
            <a:ext cx="428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554005-5CE4-451B-B2EF-6551A9D7F02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1071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EA93ED-A6EC-4306-B4FB-3F6629D98A8C}" type="datetimeFigureOut">
              <a:rPr lang="en-US"/>
              <a:pPr>
                <a:defRPr/>
              </a:pPr>
              <a:t>9/2/2024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6" r:id="rId2"/>
    <p:sldLayoutId id="2147483677" r:id="rId3"/>
    <p:sldLayoutId id="2147483678" r:id="rId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hyperlink" Target="https://stats.oecd.org/Index.aspx?DataSetCode=TIVA_2018_C1" TargetMode="External"/><Relationship Id="rId4" Type="http://schemas.openxmlformats.org/officeDocument/2006/relationships/hyperlink" Target="https://www.wto.org/english/res_e/statis_e/wts2020_e/wts20_toc_e.ht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CAF1E9-1250-4D0C-8CE4-75AEA080335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" y="2996952"/>
            <a:ext cx="9144000" cy="3861049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3423330"/>
            <a:ext cx="8715436" cy="1266757"/>
          </a:xfrm>
        </p:spPr>
        <p:txBody>
          <a:bodyPr/>
          <a:lstStyle/>
          <a:p>
            <a:pPr algn="ctr"/>
            <a:r>
              <a:rPr lang="en-GB" dirty="0"/>
              <a:t>“The importance of Trade in Services </a:t>
            </a:r>
          </a:p>
          <a:p>
            <a:pPr algn="ctr"/>
            <a:r>
              <a:rPr lang="en-GB" dirty="0"/>
              <a:t>in Trade between EU &amp; Philippines”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January 2024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B84814B-55FA-4BAA-9683-C4B460A45C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744" y="1303162"/>
            <a:ext cx="1899208" cy="1266757"/>
          </a:xfrm>
          <a:prstGeom prst="rect">
            <a:avLst/>
          </a:prstGeom>
        </p:spPr>
      </p:pic>
      <p:pic>
        <p:nvPicPr>
          <p:cNvPr id="6" name="Picture 5" descr="A flag with a red and blue background&#10;&#10;Description automatically generated">
            <a:extLst>
              <a:ext uri="{FF2B5EF4-FFF2-40B4-BE49-F238E27FC236}">
                <a16:creationId xmlns:a16="http://schemas.microsoft.com/office/drawing/2014/main" id="{3F673885-7946-FD84-A406-8369003088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763" y="1289586"/>
            <a:ext cx="1899208" cy="1266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69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610526355"/>
              </p:ext>
            </p:extLst>
          </p:nvPr>
        </p:nvGraphicFramePr>
        <p:xfrm>
          <a:off x="143508" y="1397000"/>
          <a:ext cx="8820980" cy="5399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27584" y="750669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EU27 Services Exports and Imports with Philippines per sectors</a:t>
            </a:r>
            <a:br>
              <a:rPr lang="en-GB" altLang="en-US" b="1" u="sng" dirty="0"/>
            </a:br>
            <a:r>
              <a:rPr lang="en-GB" altLang="en-US" dirty="0"/>
              <a:t>(2022 - € Million)</a:t>
            </a:r>
            <a:endParaRPr lang="en-GB" altLang="en-US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43508" y="6381328"/>
            <a:ext cx="87129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2021 – Note: Other business services comprise mainly: research and development, professional and management consulting services, technical, trade-related services.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5578" y="1344054"/>
            <a:ext cx="446449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      Exports - Total 3089.9  –         Imports - Total: 3479.4</a:t>
            </a: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6968485" y="1317851"/>
            <a:ext cx="20633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</a:rPr>
              <a:t>37.4% of Philippines Exports</a:t>
            </a: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2427322" y="2225929"/>
            <a:ext cx="788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24.2%</a:t>
            </a: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3215990" y="2506925"/>
            <a:ext cx="788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</a:rPr>
              <a:t>24.5%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27586" y="1400752"/>
            <a:ext cx="199996" cy="1654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2787828" y="1379883"/>
            <a:ext cx="199996" cy="1997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5">
            <a:extLst>
              <a:ext uri="{FF2B5EF4-FFF2-40B4-BE49-F238E27FC236}">
                <a16:creationId xmlns:a16="http://schemas.microsoft.com/office/drawing/2014/main" id="{490E4FEC-C300-4BA6-B839-D4252C2F0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9479" y="1586244"/>
            <a:ext cx="23484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34 of EU27 Exports</a:t>
            </a:r>
          </a:p>
        </p:txBody>
      </p:sp>
      <p:sp>
        <p:nvSpPr>
          <p:cNvPr id="19" name="TextBox 5">
            <a:extLst>
              <a:ext uri="{FF2B5EF4-FFF2-40B4-BE49-F238E27FC236}">
                <a16:creationId xmlns:a16="http://schemas.microsoft.com/office/drawing/2014/main" id="{5BF43022-0060-4F46-B3C7-DAE5D9FB4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0003" y="2777820"/>
            <a:ext cx="8495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26.5%</a:t>
            </a:r>
          </a:p>
        </p:txBody>
      </p:sp>
      <p:sp>
        <p:nvSpPr>
          <p:cNvPr id="20" name="TextBox 5">
            <a:extLst>
              <a:ext uri="{FF2B5EF4-FFF2-40B4-BE49-F238E27FC236}">
                <a16:creationId xmlns:a16="http://schemas.microsoft.com/office/drawing/2014/main" id="{9CD99717-F6BC-483C-A617-E57E0FE50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8321" y="3696159"/>
            <a:ext cx="6680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???</a:t>
            </a:r>
          </a:p>
        </p:txBody>
      </p:sp>
      <p:sp>
        <p:nvSpPr>
          <p:cNvPr id="21" name="TextBox 5">
            <a:extLst>
              <a:ext uri="{FF2B5EF4-FFF2-40B4-BE49-F238E27FC236}">
                <a16:creationId xmlns:a16="http://schemas.microsoft.com/office/drawing/2014/main" id="{C63F034F-E3B4-4528-8400-57F2F26C9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0241" y="2854000"/>
            <a:ext cx="9008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sz="1600" dirty="0">
                <a:solidFill>
                  <a:schemeClr val="accent2">
                    <a:lumMod val="75000"/>
                  </a:schemeClr>
                </a:solidFill>
              </a:rPr>
              <a:t>17.8%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D797237-A0E6-4110-8F34-A2EE3A4F8A80}"/>
              </a:ext>
            </a:extLst>
          </p:cNvPr>
          <p:cNvSpPr txBox="1"/>
          <p:nvPr/>
        </p:nvSpPr>
        <p:spPr>
          <a:xfrm>
            <a:off x="7061544" y="6595856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AADAD6D5-C34C-505E-2DD1-01082F733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1151" y="2854264"/>
            <a:ext cx="788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15.3%</a:t>
            </a:r>
          </a:p>
        </p:txBody>
      </p:sp>
    </p:spTree>
    <p:extLst>
      <p:ext uri="{BB962C8B-B14F-4D97-AF65-F5344CB8AC3E}">
        <p14:creationId xmlns:p14="http://schemas.microsoft.com/office/powerpoint/2010/main" val="1997556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BB6863F-3F34-4DAB-9AF5-C5E7CCFB45DD}"/>
              </a:ext>
            </a:extLst>
          </p:cNvPr>
          <p:cNvSpPr txBox="1"/>
          <p:nvPr/>
        </p:nvSpPr>
        <p:spPr>
          <a:xfrm>
            <a:off x="1043608" y="812225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+mj-lt"/>
              </a:rPr>
              <a:t>EU 27 FDI with Philippines – Million €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2B27EC8-15A9-4406-AEBD-5014E53732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6645037"/>
              </p:ext>
            </p:extLst>
          </p:nvPr>
        </p:nvGraphicFramePr>
        <p:xfrm>
          <a:off x="179512" y="1268760"/>
          <a:ext cx="871296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69AC344-9FF0-4B7C-B8A3-AD41FF38432C}"/>
              </a:ext>
            </a:extLst>
          </p:cNvPr>
          <p:cNvSpPr txBox="1"/>
          <p:nvPr/>
        </p:nvSpPr>
        <p:spPr>
          <a:xfrm>
            <a:off x="6804248" y="6309320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Source: Eurostat [bop_fdi6_pos]</a:t>
            </a:r>
            <a:endParaRPr lang="en-GB" sz="12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177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BB6863F-3F34-4DAB-9AF5-C5E7CCFB45DD}"/>
              </a:ext>
            </a:extLst>
          </p:cNvPr>
          <p:cNvSpPr txBox="1"/>
          <p:nvPr/>
        </p:nvSpPr>
        <p:spPr>
          <a:xfrm>
            <a:off x="1043608" y="812225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+mj-lt"/>
              </a:rPr>
              <a:t>EU 27 FDI with Philippines – Million €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2B27EC8-15A9-4406-AEBD-5014E53732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4075154"/>
              </p:ext>
            </p:extLst>
          </p:nvPr>
        </p:nvGraphicFramePr>
        <p:xfrm>
          <a:off x="179512" y="1268760"/>
          <a:ext cx="871296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69AC344-9FF0-4B7C-B8A3-AD41FF38432C}"/>
              </a:ext>
            </a:extLst>
          </p:cNvPr>
          <p:cNvSpPr txBox="1"/>
          <p:nvPr/>
        </p:nvSpPr>
        <p:spPr>
          <a:xfrm>
            <a:off x="6804248" y="6309320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Source: Eurostat [bop_fdi6_pos]</a:t>
            </a:r>
            <a:endParaRPr lang="en-GB" sz="12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0FDD29-F69D-F854-9CF5-A836157047BD}"/>
              </a:ext>
            </a:extLst>
          </p:cNvPr>
          <p:cNvSpPr txBox="1"/>
          <p:nvPr/>
        </p:nvSpPr>
        <p:spPr>
          <a:xfrm>
            <a:off x="7560332" y="3761406"/>
            <a:ext cx="648072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50.5%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03C89B-0E21-0603-F844-219BAAEC1190}"/>
              </a:ext>
            </a:extLst>
          </p:cNvPr>
          <p:cNvSpPr txBox="1"/>
          <p:nvPr/>
        </p:nvSpPr>
        <p:spPr>
          <a:xfrm>
            <a:off x="2555776" y="4581128"/>
            <a:ext cx="3672408" cy="120032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A lower rate of EU FDI to </a:t>
            </a:r>
            <a:r>
              <a:rPr lang="en-GB" dirty="0" err="1">
                <a:solidFill>
                  <a:srgbClr val="FF0000"/>
                </a:solidFill>
              </a:rPr>
              <a:t>Philppines</a:t>
            </a:r>
            <a:r>
              <a:rPr lang="en-GB" dirty="0">
                <a:solidFill>
                  <a:srgbClr val="FF0000"/>
                </a:solidFill>
              </a:rPr>
              <a:t> in services sectors (58.8%) in 2021, compared to world average (68%). </a:t>
            </a:r>
          </a:p>
        </p:txBody>
      </p:sp>
    </p:spTree>
    <p:extLst>
      <p:ext uri="{BB962C8B-B14F-4D97-AF65-F5344CB8AC3E}">
        <p14:creationId xmlns:p14="http://schemas.microsoft.com/office/powerpoint/2010/main" val="2633024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2B27EC8-15A9-4406-AEBD-5014E53732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9381311"/>
              </p:ext>
            </p:extLst>
          </p:nvPr>
        </p:nvGraphicFramePr>
        <p:xfrm>
          <a:off x="179512" y="1268760"/>
          <a:ext cx="871296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69AC344-9FF0-4B7C-B8A3-AD41FF38432C}"/>
              </a:ext>
            </a:extLst>
          </p:cNvPr>
          <p:cNvSpPr txBox="1"/>
          <p:nvPr/>
        </p:nvSpPr>
        <p:spPr>
          <a:xfrm>
            <a:off x="6804248" y="6309320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Source: Eurostat [bop_fdi6_pos]</a:t>
            </a:r>
            <a:endParaRPr lang="en-GB" sz="12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B6863F-3F34-4DAB-9AF5-C5E7CCFB45DD}"/>
              </a:ext>
            </a:extLst>
          </p:cNvPr>
          <p:cNvSpPr txBox="1"/>
          <p:nvPr/>
        </p:nvSpPr>
        <p:spPr>
          <a:xfrm>
            <a:off x="1151777" y="836712"/>
            <a:ext cx="6696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+mj-lt"/>
              </a:rPr>
              <a:t>EU 27 FDI with Philippines – Million €</a:t>
            </a:r>
          </a:p>
          <a:p>
            <a:pPr algn="ctr"/>
            <a:r>
              <a:rPr lang="en-GB" sz="3200" b="1" dirty="0">
                <a:latin typeface="+mj-lt"/>
              </a:rPr>
              <a:t>Share of Services in EU Inward FDI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F64D56-8F49-EBC8-FED2-6733FADBBC3F}"/>
              </a:ext>
            </a:extLst>
          </p:cNvPr>
          <p:cNvSpPr txBox="1"/>
          <p:nvPr/>
        </p:nvSpPr>
        <p:spPr>
          <a:xfrm>
            <a:off x="4160679" y="2345978"/>
            <a:ext cx="3672408" cy="120032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A lower rate of Philippines FDI to EU in services sectors (64.2%) in 2021, compared to world average (75%).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9B55DB-6F24-1BD6-1774-22CDBCC95D1B}"/>
              </a:ext>
            </a:extLst>
          </p:cNvPr>
          <p:cNvSpPr txBox="1"/>
          <p:nvPr/>
        </p:nvSpPr>
        <p:spPr>
          <a:xfrm>
            <a:off x="7560332" y="4773925"/>
            <a:ext cx="648072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64.2%</a:t>
            </a:r>
          </a:p>
        </p:txBody>
      </p:sp>
    </p:spTree>
    <p:extLst>
      <p:ext uri="{BB962C8B-B14F-4D97-AF65-F5344CB8AC3E}">
        <p14:creationId xmlns:p14="http://schemas.microsoft.com/office/powerpoint/2010/main" val="1223382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E7F41B0-6FFB-449B-B976-CE44E0E9D642}"/>
              </a:ext>
            </a:extLst>
          </p:cNvPr>
          <p:cNvSpPr txBox="1"/>
          <p:nvPr/>
        </p:nvSpPr>
        <p:spPr>
          <a:xfrm>
            <a:off x="932873" y="836712"/>
            <a:ext cx="7278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The share of Trade in Services in the EU GDP is higher than in other high-income countries!   </a:t>
            </a: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	 29.8</a:t>
            </a:r>
            <a:r>
              <a:rPr lang="en-GB" dirty="0">
                <a:solidFill>
                  <a:srgbClr val="FF0000"/>
                </a:solidFill>
              </a:rPr>
              <a:t>% (17.7 % in Philippines)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42A1D6-8F57-4276-846F-AE4501CF3D4E}"/>
              </a:ext>
            </a:extLst>
          </p:cNvPr>
          <p:cNvSpPr txBox="1"/>
          <p:nvPr/>
        </p:nvSpPr>
        <p:spPr>
          <a:xfrm>
            <a:off x="3419872" y="6597352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Source: https://data.worldbank.org/indicator/BG.GSR.NFSV.GD.ZS</a:t>
            </a: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342C9D85-FC7E-7226-1095-0796618E97F8}"/>
              </a:ext>
            </a:extLst>
          </p:cNvPr>
          <p:cNvSpPr/>
          <p:nvPr/>
        </p:nvSpPr>
        <p:spPr>
          <a:xfrm>
            <a:off x="901162" y="5463563"/>
            <a:ext cx="5038990" cy="534875"/>
          </a:xfrm>
          <a:prstGeom prst="wedgeRectCallout">
            <a:avLst>
              <a:gd name="adj1" fmla="val 55198"/>
              <a:gd name="adj2" fmla="val -52786"/>
            </a:avLst>
          </a:prstGeom>
          <a:solidFill>
            <a:schemeClr val="bg1"/>
          </a:solidFill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The share of Trade in Services in Indonesia GDP is </a:t>
            </a:r>
            <a:r>
              <a:rPr lang="en-US" sz="1400" dirty="0">
                <a:solidFill>
                  <a:srgbClr val="FF0000"/>
                </a:solidFill>
              </a:rPr>
              <a:t>88</a:t>
            </a:r>
            <a:r>
              <a:rPr lang="en-US" sz="1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% lower than </a:t>
            </a:r>
            <a:r>
              <a:rPr lang="en-US" sz="1400" dirty="0">
                <a:solidFill>
                  <a:srgbClr val="FF0000"/>
                </a:solidFill>
              </a:rPr>
              <a:t> Middle I</a:t>
            </a:r>
            <a:r>
              <a:rPr lang="en-US" sz="1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ncome countries average, and 600% lower than in the EU!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CAFE115-6D8D-7D75-3EA8-53C120D2B4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876218"/>
              </p:ext>
            </p:extLst>
          </p:nvPr>
        </p:nvGraphicFramePr>
        <p:xfrm>
          <a:off x="7118" y="1497998"/>
          <a:ext cx="9001000" cy="5186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56618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F5A9DDA-4ABB-4E75-9382-55B25AF685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7149371"/>
              </p:ext>
            </p:extLst>
          </p:nvPr>
        </p:nvGraphicFramePr>
        <p:xfrm>
          <a:off x="0" y="6686"/>
          <a:ext cx="9144000" cy="685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Box 25">
            <a:extLst>
              <a:ext uri="{FF2B5EF4-FFF2-40B4-BE49-F238E27FC236}">
                <a16:creationId xmlns:a16="http://schemas.microsoft.com/office/drawing/2014/main" id="{1DAF6B2F-0DF1-4EB2-A9D4-4B94A3CF3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81328"/>
            <a:ext cx="91805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BE" sz="1400" dirty="0"/>
              <a:t>Total World Export of services 2022 (</a:t>
            </a:r>
            <a:r>
              <a:rPr lang="fr-BE" sz="1400" dirty="0" err="1"/>
              <a:t>excl</a:t>
            </a:r>
            <a:r>
              <a:rPr lang="fr-BE" sz="1400" dirty="0"/>
              <a:t>. Intra EU) = 5833 Bio US$ - 	Source: WTO Trade </a:t>
            </a:r>
            <a:r>
              <a:rPr lang="en-GB" sz="1400" dirty="0"/>
              <a:t>Statistical</a:t>
            </a:r>
            <a:r>
              <a:rPr lang="fr-BE" sz="1400" dirty="0"/>
              <a:t> </a:t>
            </a:r>
            <a:r>
              <a:rPr lang="en-GB" sz="1400" dirty="0"/>
              <a:t>Review</a:t>
            </a:r>
            <a:r>
              <a:rPr lang="fr-BE" sz="1400" dirty="0"/>
              <a:t> &amp; Global </a:t>
            </a:r>
            <a:r>
              <a:rPr lang="fr-BE" sz="1400" dirty="0" err="1"/>
              <a:t>trade</a:t>
            </a:r>
            <a:r>
              <a:rPr lang="fr-BE" sz="1400" dirty="0"/>
              <a:t> </a:t>
            </a:r>
            <a:r>
              <a:rPr lang="fr-BE" sz="1400" dirty="0" err="1"/>
              <a:t>outlook</a:t>
            </a:r>
            <a:r>
              <a:rPr lang="fr-BE" sz="1400" dirty="0"/>
              <a:t> 2022 – Bio US$ </a:t>
            </a:r>
            <a:endParaRPr lang="en-GB" sz="1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585374-B6DE-4B85-AF2E-091FF6EEDCD2}"/>
              </a:ext>
            </a:extLst>
          </p:cNvPr>
          <p:cNvSpPr txBox="1"/>
          <p:nvPr/>
        </p:nvSpPr>
        <p:spPr>
          <a:xfrm>
            <a:off x="2510175" y="6687"/>
            <a:ext cx="52093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TOP 20 WORLD EXPORTERS OF TRADE IN SERVICES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BA2D03E-7200-4E1B-B986-89D5D1ABDBB1}"/>
              </a:ext>
            </a:extLst>
          </p:cNvPr>
          <p:cNvCxnSpPr>
            <a:cxnSpLocks/>
          </p:cNvCxnSpPr>
          <p:nvPr/>
        </p:nvCxnSpPr>
        <p:spPr>
          <a:xfrm flipH="1">
            <a:off x="1115616" y="94478"/>
            <a:ext cx="92363" cy="6844628"/>
          </a:xfrm>
          <a:prstGeom prst="line">
            <a:avLst/>
          </a:prstGeom>
          <a:ln w="19050"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AB2A2E00-5332-40D6-BCB3-A5E9CBA80946}"/>
              </a:ext>
            </a:extLst>
          </p:cNvPr>
          <p:cNvSpPr/>
          <p:nvPr/>
        </p:nvSpPr>
        <p:spPr>
          <a:xfrm>
            <a:off x="2510175" y="1645256"/>
            <a:ext cx="3024336" cy="675462"/>
          </a:xfrm>
          <a:prstGeom prst="wedgeRectCallout">
            <a:avLst>
              <a:gd name="adj1" fmla="val -73488"/>
              <a:gd name="adj2" fmla="val 162645"/>
            </a:avLst>
          </a:prstGeom>
          <a:solidFill>
            <a:schemeClr val="bg1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EU is the first largest global exporter of services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8642498-E642-D7F6-97B2-B4A64E435B69}"/>
              </a:ext>
            </a:extLst>
          </p:cNvPr>
          <p:cNvCxnSpPr>
            <a:cxnSpLocks/>
          </p:cNvCxnSpPr>
          <p:nvPr/>
        </p:nvCxnSpPr>
        <p:spPr>
          <a:xfrm>
            <a:off x="8388424" y="2924944"/>
            <a:ext cx="0" cy="3735148"/>
          </a:xfrm>
          <a:prstGeom prst="line">
            <a:avLst/>
          </a:prstGeom>
          <a:ln w="15875"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A42DEC64-79AE-F50F-6AB2-8C4DA0B01229}"/>
              </a:ext>
            </a:extLst>
          </p:cNvPr>
          <p:cNvSpPr/>
          <p:nvPr/>
        </p:nvSpPr>
        <p:spPr>
          <a:xfrm>
            <a:off x="5342534" y="3005180"/>
            <a:ext cx="2090794" cy="523220"/>
          </a:xfrm>
          <a:prstGeom prst="wedgeRectCallout">
            <a:avLst>
              <a:gd name="adj1" fmla="val 122946"/>
              <a:gd name="adj2" fmla="val 250262"/>
            </a:avLst>
          </a:prstGeom>
          <a:solidFill>
            <a:schemeClr val="bg1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Philippines = 28</a:t>
            </a:r>
            <a:r>
              <a:rPr lang="en-GB" baseline="30000" dirty="0">
                <a:solidFill>
                  <a:srgbClr val="FF0000"/>
                </a:solidFill>
              </a:rPr>
              <a:t>th</a:t>
            </a:r>
            <a:r>
              <a:rPr lang="en-GB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966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9000">
        <p:split orient="vert"/>
      </p:transition>
    </mc:Choice>
    <mc:Fallback xmlns="">
      <p:transition spd="slow" advClick="0" advTm="9000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C435B02-2AE9-43C5-8D9C-D42610B0A1B5}"/>
              </a:ext>
            </a:extLst>
          </p:cNvPr>
          <p:cNvSpPr txBox="1"/>
          <p:nvPr/>
        </p:nvSpPr>
        <p:spPr>
          <a:xfrm>
            <a:off x="7061544" y="6487452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0B3BC4-E625-4754-8F38-4194B70F2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6061" y="873098"/>
            <a:ext cx="6326909" cy="365937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GB" sz="1600" b="1" cap="all" dirty="0">
                <a:latin typeface="Calibri Light" panose="020F0302020204030204" pitchFamily="34" charset="0"/>
              </a:rPr>
              <a:t>Top 25 EU Trading partners in Services -  (Extra-EU27) – 2022 - €Bio</a:t>
            </a:r>
          </a:p>
        </p:txBody>
      </p: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28BE5D6B-CD86-A9E7-CD4F-E6F8923259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2049190"/>
              </p:ext>
            </p:extLst>
          </p:nvPr>
        </p:nvGraphicFramePr>
        <p:xfrm>
          <a:off x="101545" y="1228299"/>
          <a:ext cx="2598247" cy="5556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148641" y="1727753"/>
            <a:ext cx="864096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467.2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422464" y="3570454"/>
            <a:ext cx="100811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226.3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1841021" y="4347204"/>
            <a:ext cx="792088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112.9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2237065" y="4639988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77.5</a:t>
            </a:r>
          </a:p>
        </p:txBody>
      </p:sp>
      <p:sp>
        <p:nvSpPr>
          <p:cNvPr id="24" name="TextBox 1">
            <a:extLst>
              <a:ext uri="{FF2B5EF4-FFF2-40B4-BE49-F238E27FC236}">
                <a16:creationId xmlns:a16="http://schemas.microsoft.com/office/drawing/2014/main" id="{894F8C56-F79B-C647-DA40-24F00CB6327E}"/>
              </a:ext>
            </a:extLst>
          </p:cNvPr>
          <p:cNvSpPr txBox="1"/>
          <p:nvPr/>
        </p:nvSpPr>
        <p:spPr>
          <a:xfrm>
            <a:off x="716593" y="1095019"/>
            <a:ext cx="864096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695.4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625089B2-823F-74C6-735C-C91A060193C4}"/>
              </a:ext>
            </a:extLst>
          </p:cNvPr>
          <p:cNvSpPr txBox="1"/>
          <p:nvPr/>
        </p:nvSpPr>
        <p:spPr>
          <a:xfrm>
            <a:off x="7553013" y="192026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28</a:t>
            </a: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7EDDDC27-D74B-9994-D811-785A112BBD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6165143"/>
              </p:ext>
            </p:extLst>
          </p:nvPr>
        </p:nvGraphicFramePr>
        <p:xfrm>
          <a:off x="2712376" y="1289990"/>
          <a:ext cx="6326909" cy="5546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">
            <a:extLst>
              <a:ext uri="{FF2B5EF4-FFF2-40B4-BE49-F238E27FC236}">
                <a16:creationId xmlns:a16="http://schemas.microsoft.com/office/drawing/2014/main" id="{04456ECF-6F52-39C0-A6A6-E92C778D6520}"/>
              </a:ext>
            </a:extLst>
          </p:cNvPr>
          <p:cNvSpPr txBox="1"/>
          <p:nvPr/>
        </p:nvSpPr>
        <p:spPr>
          <a:xfrm>
            <a:off x="3225621" y="1228298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54.2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B9DA67AD-4D53-C47B-B56F-0A15831BFA9D}"/>
              </a:ext>
            </a:extLst>
          </p:cNvPr>
          <p:cNvSpPr txBox="1"/>
          <p:nvPr/>
        </p:nvSpPr>
        <p:spPr>
          <a:xfrm>
            <a:off x="3549657" y="1499214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50.8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936C770B-F0A2-FBC2-F3E0-4B3DBA33A167}"/>
              </a:ext>
            </a:extLst>
          </p:cNvPr>
          <p:cNvSpPr txBox="1"/>
          <p:nvPr/>
        </p:nvSpPr>
        <p:spPr>
          <a:xfrm>
            <a:off x="3753936" y="1317030"/>
            <a:ext cx="648072" cy="398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50.7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0E1BC823-C31F-FA8F-D4B1-411A084EAA3B}"/>
              </a:ext>
            </a:extLst>
          </p:cNvPr>
          <p:cNvSpPr txBox="1"/>
          <p:nvPr/>
        </p:nvSpPr>
        <p:spPr>
          <a:xfrm>
            <a:off x="4036458" y="1810613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45.5</a:t>
            </a:r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20849C67-8EC6-C24E-3E88-868E3B2A6D8B}"/>
              </a:ext>
            </a:extLst>
          </p:cNvPr>
          <p:cNvSpPr txBox="1"/>
          <p:nvPr/>
        </p:nvSpPr>
        <p:spPr>
          <a:xfrm>
            <a:off x="5691021" y="3108516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28.9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88C62E18-3CFD-915A-9BB8-BF4D32B67D1E}"/>
              </a:ext>
            </a:extLst>
          </p:cNvPr>
          <p:cNvSpPr txBox="1"/>
          <p:nvPr/>
        </p:nvSpPr>
        <p:spPr>
          <a:xfrm>
            <a:off x="5928873" y="3252532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28.2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EBA9D33B-B9EE-4003-DBC2-7AC85497398C}"/>
              </a:ext>
            </a:extLst>
          </p:cNvPr>
          <p:cNvSpPr txBox="1"/>
          <p:nvPr/>
        </p:nvSpPr>
        <p:spPr>
          <a:xfrm>
            <a:off x="6436471" y="3768913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21.3</a:t>
            </a: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E25110FB-8823-03DE-FA5E-B2095B78593B}"/>
              </a:ext>
            </a:extLst>
          </p:cNvPr>
          <p:cNvSpPr txBox="1"/>
          <p:nvPr/>
        </p:nvSpPr>
        <p:spPr>
          <a:xfrm>
            <a:off x="4341704" y="2098645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41.4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9" name="TextBox 1">
            <a:extLst>
              <a:ext uri="{FF2B5EF4-FFF2-40B4-BE49-F238E27FC236}">
                <a16:creationId xmlns:a16="http://schemas.microsoft.com/office/drawing/2014/main" id="{1CDD9926-E807-997D-A2D3-BC7891AA4FBA}"/>
              </a:ext>
            </a:extLst>
          </p:cNvPr>
          <p:cNvSpPr txBox="1"/>
          <p:nvPr/>
        </p:nvSpPr>
        <p:spPr>
          <a:xfrm>
            <a:off x="4570142" y="249743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35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.4</a:t>
            </a:r>
          </a:p>
        </p:txBody>
      </p:sp>
      <p:sp>
        <p:nvSpPr>
          <p:cNvPr id="30" name="TextBox 1">
            <a:extLst>
              <a:ext uri="{FF2B5EF4-FFF2-40B4-BE49-F238E27FC236}">
                <a16:creationId xmlns:a16="http://schemas.microsoft.com/office/drawing/2014/main" id="{DED66883-31F7-BCCD-1972-73B2A5AA8D34}"/>
              </a:ext>
            </a:extLst>
          </p:cNvPr>
          <p:cNvSpPr txBox="1"/>
          <p:nvPr/>
        </p:nvSpPr>
        <p:spPr>
          <a:xfrm>
            <a:off x="4839224" y="2698117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35.2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1" name="TextBox 1">
            <a:extLst>
              <a:ext uri="{FF2B5EF4-FFF2-40B4-BE49-F238E27FC236}">
                <a16:creationId xmlns:a16="http://schemas.microsoft.com/office/drawing/2014/main" id="{358FF0F0-95F0-75CC-BB79-B9E8D58618B0}"/>
              </a:ext>
            </a:extLst>
          </p:cNvPr>
          <p:cNvSpPr txBox="1"/>
          <p:nvPr/>
        </p:nvSpPr>
        <p:spPr>
          <a:xfrm>
            <a:off x="5158694" y="249743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35.3</a:t>
            </a:r>
          </a:p>
        </p:txBody>
      </p:sp>
      <p:sp>
        <p:nvSpPr>
          <p:cNvPr id="32" name="TextBox 1">
            <a:extLst>
              <a:ext uri="{FF2B5EF4-FFF2-40B4-BE49-F238E27FC236}">
                <a16:creationId xmlns:a16="http://schemas.microsoft.com/office/drawing/2014/main" id="{3C64CB7D-0DB8-8045-A466-21D1482A5658}"/>
              </a:ext>
            </a:extLst>
          </p:cNvPr>
          <p:cNvSpPr txBox="1"/>
          <p:nvPr/>
        </p:nvSpPr>
        <p:spPr>
          <a:xfrm>
            <a:off x="5370380" y="2927215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30.8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3" name="TextBox 1">
            <a:extLst>
              <a:ext uri="{FF2B5EF4-FFF2-40B4-BE49-F238E27FC236}">
                <a16:creationId xmlns:a16="http://schemas.microsoft.com/office/drawing/2014/main" id="{16A37EE7-7B57-4A8A-C862-E7B505981DD3}"/>
              </a:ext>
            </a:extLst>
          </p:cNvPr>
          <p:cNvSpPr txBox="1"/>
          <p:nvPr/>
        </p:nvSpPr>
        <p:spPr>
          <a:xfrm>
            <a:off x="6196331" y="3616087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22.5</a:t>
            </a:r>
          </a:p>
        </p:txBody>
      </p:sp>
      <p:sp>
        <p:nvSpPr>
          <p:cNvPr id="34" name="TextBox 1">
            <a:extLst>
              <a:ext uri="{FF2B5EF4-FFF2-40B4-BE49-F238E27FC236}">
                <a16:creationId xmlns:a16="http://schemas.microsoft.com/office/drawing/2014/main" id="{08E74C93-3F9C-E708-2E83-BE8217AFA1A4}"/>
              </a:ext>
            </a:extLst>
          </p:cNvPr>
          <p:cNvSpPr txBox="1"/>
          <p:nvPr/>
        </p:nvSpPr>
        <p:spPr>
          <a:xfrm>
            <a:off x="6696027" y="3971715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18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.1</a:t>
            </a:r>
          </a:p>
        </p:txBody>
      </p:sp>
      <p:sp>
        <p:nvSpPr>
          <p:cNvPr id="35" name="TextBox 1">
            <a:extLst>
              <a:ext uri="{FF2B5EF4-FFF2-40B4-BE49-F238E27FC236}">
                <a16:creationId xmlns:a16="http://schemas.microsoft.com/office/drawing/2014/main" id="{15FBFC4E-DF1E-BE8F-9CD2-6D6D46359426}"/>
              </a:ext>
            </a:extLst>
          </p:cNvPr>
          <p:cNvSpPr txBox="1"/>
          <p:nvPr/>
        </p:nvSpPr>
        <p:spPr>
          <a:xfrm>
            <a:off x="7223498" y="4073800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17.1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8" name="TextBox 1">
            <a:extLst>
              <a:ext uri="{FF2B5EF4-FFF2-40B4-BE49-F238E27FC236}">
                <a16:creationId xmlns:a16="http://schemas.microsoft.com/office/drawing/2014/main" id="{B9BEACDE-B1D5-D990-91D0-28D45695E766}"/>
              </a:ext>
            </a:extLst>
          </p:cNvPr>
          <p:cNvSpPr txBox="1"/>
          <p:nvPr/>
        </p:nvSpPr>
        <p:spPr>
          <a:xfrm>
            <a:off x="7590237" y="4173849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15.8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9" name="TextBox 1">
            <a:extLst>
              <a:ext uri="{FF2B5EF4-FFF2-40B4-BE49-F238E27FC236}">
                <a16:creationId xmlns:a16="http://schemas.microsoft.com/office/drawing/2014/main" id="{C7565600-2C80-431B-A241-F7E75D5BAA93}"/>
              </a:ext>
            </a:extLst>
          </p:cNvPr>
          <p:cNvSpPr txBox="1"/>
          <p:nvPr/>
        </p:nvSpPr>
        <p:spPr>
          <a:xfrm>
            <a:off x="7836375" y="4308566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14.3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  <a:p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1" name="TextBox 1">
            <a:extLst>
              <a:ext uri="{FF2B5EF4-FFF2-40B4-BE49-F238E27FC236}">
                <a16:creationId xmlns:a16="http://schemas.microsoft.com/office/drawing/2014/main" id="{2DD56BC6-ACB5-32E4-468F-036EF2B521B5}"/>
              </a:ext>
            </a:extLst>
          </p:cNvPr>
          <p:cNvSpPr txBox="1"/>
          <p:nvPr/>
        </p:nvSpPr>
        <p:spPr>
          <a:xfrm>
            <a:off x="8332824" y="4317865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11</a:t>
            </a:r>
            <a:r>
              <a:rPr lang="en-GB" sz="1600" b="1" dirty="0">
                <a:solidFill>
                  <a:schemeClr val="tx1"/>
                </a:solidFill>
                <a:latin typeface="+mj-lt"/>
              </a:rPr>
              <a:t>.5</a:t>
            </a:r>
          </a:p>
        </p:txBody>
      </p:sp>
      <p:sp>
        <p:nvSpPr>
          <p:cNvPr id="42" name="TextBox 1">
            <a:extLst>
              <a:ext uri="{FF2B5EF4-FFF2-40B4-BE49-F238E27FC236}">
                <a16:creationId xmlns:a16="http://schemas.microsoft.com/office/drawing/2014/main" id="{A131B429-EDF2-C75D-053B-89E8EA1EA4F5}"/>
              </a:ext>
            </a:extLst>
          </p:cNvPr>
          <p:cNvSpPr txBox="1"/>
          <p:nvPr/>
        </p:nvSpPr>
        <p:spPr>
          <a:xfrm>
            <a:off x="8061452" y="4456107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11.5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4F7C3D9-D6EE-96D6-84A6-450887FF41A6}"/>
              </a:ext>
            </a:extLst>
          </p:cNvPr>
          <p:cNvCxnSpPr>
            <a:cxnSpLocks/>
          </p:cNvCxnSpPr>
          <p:nvPr/>
        </p:nvCxnSpPr>
        <p:spPr>
          <a:xfrm>
            <a:off x="8831928" y="4361832"/>
            <a:ext cx="0" cy="707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1">
            <a:extLst>
              <a:ext uri="{FF2B5EF4-FFF2-40B4-BE49-F238E27FC236}">
                <a16:creationId xmlns:a16="http://schemas.microsoft.com/office/drawing/2014/main" id="{C21753DF-84FC-FE99-D059-736A5BD55280}"/>
              </a:ext>
            </a:extLst>
          </p:cNvPr>
          <p:cNvSpPr txBox="1"/>
          <p:nvPr/>
        </p:nvSpPr>
        <p:spPr>
          <a:xfrm>
            <a:off x="8637516" y="4625455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chemeClr val="tx1"/>
                </a:solidFill>
                <a:latin typeface="+mj-lt"/>
              </a:rPr>
              <a:t>6.5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26C867E-CEFA-88C2-2E9E-F93C010BADC9}"/>
              </a:ext>
            </a:extLst>
          </p:cNvPr>
          <p:cNvSpPr txBox="1"/>
          <p:nvPr/>
        </p:nvSpPr>
        <p:spPr>
          <a:xfrm>
            <a:off x="5884288" y="1441126"/>
            <a:ext cx="2936184" cy="1200329"/>
          </a:xfrm>
          <a:prstGeom prst="rect">
            <a:avLst/>
          </a:prstGeom>
          <a:solidFill>
            <a:schemeClr val="bg1"/>
          </a:solidFill>
          <a:ln w="158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cap="all" dirty="0">
                <a:solidFill>
                  <a:srgbClr val="7030A0"/>
                </a:solidFill>
                <a:latin typeface="+mj-lt"/>
              </a:rPr>
              <a:t>PHILIPPINES is 33</a:t>
            </a:r>
            <a:r>
              <a:rPr lang="en-GB" sz="2400" cap="all" baseline="30000" dirty="0">
                <a:solidFill>
                  <a:srgbClr val="7030A0"/>
                </a:solidFill>
                <a:latin typeface="+mj-lt"/>
              </a:rPr>
              <a:t>rd</a:t>
            </a:r>
            <a:r>
              <a:rPr lang="en-GB" sz="2400" cap="all" dirty="0">
                <a:solidFill>
                  <a:srgbClr val="7030A0"/>
                </a:solidFill>
                <a:latin typeface="+mj-lt"/>
              </a:rPr>
              <a:t> EU Trading Partner</a:t>
            </a:r>
            <a:endParaRPr lang="en-GB" dirty="0">
              <a:solidFill>
                <a:srgbClr val="7030A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3DA7254-C14F-E151-4384-636B75E4FC22}"/>
              </a:ext>
            </a:extLst>
          </p:cNvPr>
          <p:cNvCxnSpPr>
            <a:cxnSpLocks/>
          </p:cNvCxnSpPr>
          <p:nvPr/>
        </p:nvCxnSpPr>
        <p:spPr>
          <a:xfrm>
            <a:off x="8820472" y="2290579"/>
            <a:ext cx="11456" cy="1656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A572EB5-76E2-6F33-2ADE-688B559A9446}"/>
              </a:ext>
            </a:extLst>
          </p:cNvPr>
          <p:cNvCxnSpPr>
            <a:cxnSpLocks/>
          </p:cNvCxnSpPr>
          <p:nvPr/>
        </p:nvCxnSpPr>
        <p:spPr>
          <a:xfrm>
            <a:off x="8676456" y="2746911"/>
            <a:ext cx="21944" cy="399445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1">
            <a:extLst>
              <a:ext uri="{FF2B5EF4-FFF2-40B4-BE49-F238E27FC236}">
                <a16:creationId xmlns:a16="http://schemas.microsoft.com/office/drawing/2014/main" id="{E189AF18-9230-E1DD-38FA-FB14BB69AEDA}"/>
              </a:ext>
            </a:extLst>
          </p:cNvPr>
          <p:cNvSpPr txBox="1"/>
          <p:nvPr/>
        </p:nvSpPr>
        <p:spPr>
          <a:xfrm>
            <a:off x="6969978" y="3751100"/>
            <a:ext cx="648072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latin typeface="+mj-lt"/>
              </a:rPr>
              <a:t>17.9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7210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9000">
        <p14:reveal/>
      </p:transition>
    </mc:Choice>
    <mc:Fallback xmlns="">
      <p:transition spd="slow" advClick="0" advTm="9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08720"/>
            <a:ext cx="910850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IMPORTANCE OF TRADE IN SERVICES EU27 (Extra EU)</a:t>
            </a:r>
            <a:br>
              <a:rPr lang="en-GB" altLang="en-US" b="1" dirty="0"/>
            </a:br>
            <a:r>
              <a:rPr lang="en-GB" altLang="en-US" b="1" dirty="0"/>
              <a:t>Comparison between Balance of Payment (</a:t>
            </a:r>
            <a:r>
              <a:rPr lang="en-GB" altLang="en-US" b="1" dirty="0" err="1"/>
              <a:t>BoP</a:t>
            </a:r>
            <a:r>
              <a:rPr lang="en-GB" altLang="en-US" b="1" dirty="0"/>
              <a:t>) &amp; Trade in Value Added </a:t>
            </a:r>
            <a:r>
              <a:rPr lang="en-GB" altLang="en-US" b="1" dirty="0" err="1"/>
              <a:t>TiVA</a:t>
            </a:r>
            <a:r>
              <a:rPr lang="en-GB" altLang="en-US" b="1" dirty="0"/>
              <a:t> </a:t>
            </a:r>
            <a:br>
              <a:rPr lang="en-GB" altLang="en-US" b="1" dirty="0"/>
            </a:br>
            <a:endParaRPr lang="en-GB" alt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B16DD8A-FD9F-496F-BD74-EEE088C3AAE0}"/>
              </a:ext>
            </a:extLst>
          </p:cNvPr>
          <p:cNvGraphicFramePr/>
          <p:nvPr/>
        </p:nvGraphicFramePr>
        <p:xfrm>
          <a:off x="4725316" y="1514168"/>
          <a:ext cx="4418683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52733F9-508E-4DA1-9CDD-A5B7E4535EDB}"/>
              </a:ext>
            </a:extLst>
          </p:cNvPr>
          <p:cNvSpPr txBox="1"/>
          <p:nvPr/>
        </p:nvSpPr>
        <p:spPr>
          <a:xfrm>
            <a:off x="5400600" y="6597352"/>
            <a:ext cx="3707904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alibri Light" panose="020F0302020204030204" pitchFamily="34" charset="0"/>
              </a:rPr>
              <a:t>Source: </a:t>
            </a:r>
            <a:r>
              <a:rPr lang="en-GB" sz="1100" dirty="0">
                <a:latin typeface="Calibri Light" panose="020F0302020204030204" pitchFamily="34" charset="0"/>
                <a:hlinkClick r:id="rId4"/>
              </a:rPr>
              <a:t>WTO WTS2020 </a:t>
            </a:r>
            <a:r>
              <a:rPr lang="en-GB" sz="1100" dirty="0">
                <a:latin typeface="Calibri Light" panose="020F0302020204030204" pitchFamily="34" charset="0"/>
              </a:rPr>
              <a:t>&amp; </a:t>
            </a:r>
            <a:r>
              <a:rPr lang="en-GB" sz="1100" dirty="0">
                <a:latin typeface="Calibri Light" panose="020F0302020204030204" pitchFamily="34" charset="0"/>
                <a:hlinkClick r:id="rId5"/>
              </a:rPr>
              <a:t>OECD/WTO </a:t>
            </a:r>
            <a:r>
              <a:rPr lang="en-GB" sz="1100" dirty="0" err="1">
                <a:latin typeface="Calibri Light" panose="020F0302020204030204" pitchFamily="34" charset="0"/>
                <a:hlinkClick r:id="rId5"/>
              </a:rPr>
              <a:t>TiVA</a:t>
            </a:r>
            <a:endParaRPr lang="en-GB" sz="1100" dirty="0">
              <a:latin typeface="Calibri Light" panose="020F030202020403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C42C980-DBE3-45CF-D0A0-3885AC293EA6}"/>
              </a:ext>
            </a:extLst>
          </p:cNvPr>
          <p:cNvGraphicFramePr/>
          <p:nvPr/>
        </p:nvGraphicFramePr>
        <p:xfrm>
          <a:off x="206146" y="1492428"/>
          <a:ext cx="4370504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AB4969C-DA9C-4904-A677-2E29E5BE7823}"/>
              </a:ext>
            </a:extLst>
          </p:cNvPr>
          <p:cNvSpPr/>
          <p:nvPr/>
        </p:nvSpPr>
        <p:spPr>
          <a:xfrm>
            <a:off x="395536" y="2406720"/>
            <a:ext cx="795231" cy="357080"/>
          </a:xfrm>
          <a:prstGeom prst="wedgeRectCallout">
            <a:avLst>
              <a:gd name="adj1" fmla="val 85528"/>
              <a:gd name="adj2" fmla="val 62174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0000"/>
                </a:solidFill>
              </a:rPr>
              <a:t>34.4%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C41AA0E-26AF-4901-9497-C5F956E4F03F}"/>
              </a:ext>
            </a:extLst>
          </p:cNvPr>
          <p:cNvSpPr/>
          <p:nvPr/>
        </p:nvSpPr>
        <p:spPr>
          <a:xfrm>
            <a:off x="3564778" y="2406720"/>
            <a:ext cx="863206" cy="341613"/>
          </a:xfrm>
          <a:prstGeom prst="wedgeRectCallout">
            <a:avLst>
              <a:gd name="adj1" fmla="val -88630"/>
              <a:gd name="adj2" fmla="val 50415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2"/>
                </a:solidFill>
              </a:rPr>
              <a:t>65.6%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3B4114-AF53-40F6-9A46-F1D656D1F97C}"/>
              </a:ext>
            </a:extLst>
          </p:cNvPr>
          <p:cNvSpPr txBox="1"/>
          <p:nvPr/>
        </p:nvSpPr>
        <p:spPr>
          <a:xfrm>
            <a:off x="1192948" y="6093296"/>
            <a:ext cx="31832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 Light" panose="020F0302020204030204" pitchFamily="34" charset="0"/>
              </a:rPr>
              <a:t>Total Export Extra EU27</a:t>
            </a:r>
            <a:r>
              <a:rPr lang="en-GB" sz="1600">
                <a:latin typeface="Calibri Light" panose="020F0302020204030204" pitchFamily="34" charset="0"/>
              </a:rPr>
              <a:t>= 3,894 </a:t>
            </a:r>
            <a:r>
              <a:rPr lang="en-GB" sz="1600" dirty="0">
                <a:latin typeface="Calibri Light" panose="020F0302020204030204" pitchFamily="34" charset="0"/>
              </a:rPr>
              <a:t>$Bio</a:t>
            </a:r>
          </a:p>
        </p:txBody>
      </p:sp>
    </p:spTree>
    <p:extLst>
      <p:ext uri="{BB962C8B-B14F-4D97-AF65-F5344CB8AC3E}">
        <p14:creationId xmlns:p14="http://schemas.microsoft.com/office/powerpoint/2010/main" val="1695024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587" y="885771"/>
            <a:ext cx="82089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IMPORTANCE OF TRADE IN SERVICES in Indonesia</a:t>
            </a:r>
            <a:br>
              <a:rPr lang="en-GB" altLang="en-US" b="1" dirty="0"/>
            </a:br>
            <a:r>
              <a:rPr lang="en-GB" altLang="en-US" b="1" dirty="0"/>
              <a:t>Comparison between BoP &amp; </a:t>
            </a:r>
            <a:r>
              <a:rPr lang="en-GB" altLang="en-US" b="1" dirty="0" err="1"/>
              <a:t>TiVA</a:t>
            </a:r>
            <a:r>
              <a:rPr lang="en-GB" altLang="en-US" b="1" dirty="0"/>
              <a:t> </a:t>
            </a:r>
            <a:br>
              <a:rPr lang="en-GB" altLang="en-US" b="1" dirty="0"/>
            </a:br>
            <a:endParaRPr lang="en-GB" alt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2E009CD-D6E3-4645-9AE6-22126CF170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758891"/>
              </p:ext>
            </p:extLst>
          </p:nvPr>
        </p:nvGraphicFramePr>
        <p:xfrm>
          <a:off x="201496" y="1531700"/>
          <a:ext cx="4370504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B16DD8A-FD9F-496F-BD74-EEE088C3AA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8618294"/>
              </p:ext>
            </p:extLst>
          </p:nvPr>
        </p:nvGraphicFramePr>
        <p:xfrm>
          <a:off x="4725317" y="1514168"/>
          <a:ext cx="4328026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93B4114-AF53-40F6-9A46-F1D656D1F97C}"/>
              </a:ext>
            </a:extLst>
          </p:cNvPr>
          <p:cNvSpPr txBox="1"/>
          <p:nvPr/>
        </p:nvSpPr>
        <p:spPr>
          <a:xfrm>
            <a:off x="308586" y="6237312"/>
            <a:ext cx="33534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 Light" panose="020F0302020204030204" pitchFamily="34" charset="0"/>
              </a:rPr>
              <a:t>Total Export Philippines = 119 $Bio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2733F9-508E-4DA1-9CDD-A5B7E4535EDB}"/>
              </a:ext>
            </a:extLst>
          </p:cNvPr>
          <p:cNvSpPr txBox="1"/>
          <p:nvPr/>
        </p:nvSpPr>
        <p:spPr>
          <a:xfrm>
            <a:off x="7096052" y="6669360"/>
            <a:ext cx="30205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alibri Light" panose="020F0302020204030204" pitchFamily="34" charset="0"/>
              </a:rPr>
              <a:t>Source: WTO WTS2018 &amp; </a:t>
            </a:r>
            <a:r>
              <a:rPr lang="en-GB" sz="1000" dirty="0" err="1">
                <a:latin typeface="Calibri Light" panose="020F0302020204030204" pitchFamily="34" charset="0"/>
              </a:rPr>
              <a:t>TiVA</a:t>
            </a:r>
            <a:endParaRPr lang="en-GB" sz="1000" dirty="0">
              <a:latin typeface="Calibri Light" panose="020F0302020204030204" pitchFamily="34" charset="0"/>
            </a:endParaRP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AB4969C-DA9C-4904-A677-2E29E5BE7823}"/>
              </a:ext>
            </a:extLst>
          </p:cNvPr>
          <p:cNvSpPr/>
          <p:nvPr/>
        </p:nvSpPr>
        <p:spPr>
          <a:xfrm>
            <a:off x="395536" y="2406720"/>
            <a:ext cx="795231" cy="357080"/>
          </a:xfrm>
          <a:prstGeom prst="wedgeRectCallout">
            <a:avLst>
              <a:gd name="adj1" fmla="val 85528"/>
              <a:gd name="adj2" fmla="val 62174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0000"/>
                </a:solidFill>
              </a:rPr>
              <a:t>33.6%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C41AA0E-26AF-4901-9497-C5F956E4F03F}"/>
              </a:ext>
            </a:extLst>
          </p:cNvPr>
          <p:cNvSpPr/>
          <p:nvPr/>
        </p:nvSpPr>
        <p:spPr>
          <a:xfrm>
            <a:off x="3564778" y="2406720"/>
            <a:ext cx="863206" cy="341613"/>
          </a:xfrm>
          <a:prstGeom prst="wedgeRectCallout">
            <a:avLst>
              <a:gd name="adj1" fmla="val -88630"/>
              <a:gd name="adj2" fmla="val 50415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2"/>
                </a:solidFill>
              </a:rPr>
              <a:t>66.4%</a:t>
            </a:r>
          </a:p>
        </p:txBody>
      </p:sp>
    </p:spTree>
    <p:extLst>
      <p:ext uri="{BB962C8B-B14F-4D97-AF65-F5344CB8AC3E}">
        <p14:creationId xmlns:p14="http://schemas.microsoft.com/office/powerpoint/2010/main" val="2021480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720080"/>
          </a:xfrm>
        </p:spPr>
        <p:txBody>
          <a:bodyPr/>
          <a:lstStyle/>
          <a:p>
            <a:r>
              <a:rPr lang="en-GB" sz="2400" b="1" u="sng" dirty="0"/>
              <a:t>EU27-Philippines Trade &amp; Investment</a:t>
            </a:r>
            <a:br>
              <a:rPr lang="en-GB" sz="3200" b="1" u="sng" dirty="0"/>
            </a:br>
            <a:r>
              <a:rPr lang="en-GB" sz="2000" dirty="0"/>
              <a:t>(Imports and exports of goods &amp; services)</a:t>
            </a:r>
            <a:endParaRPr lang="en-GB" sz="2000" b="1" u="sng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053045290"/>
              </p:ext>
            </p:extLst>
          </p:nvPr>
        </p:nvGraphicFramePr>
        <p:xfrm>
          <a:off x="105133" y="1508520"/>
          <a:ext cx="4355976" cy="5321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710628017"/>
              </p:ext>
            </p:extLst>
          </p:nvPr>
        </p:nvGraphicFramePr>
        <p:xfrm>
          <a:off x="4563555" y="1484783"/>
          <a:ext cx="4583832" cy="5037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8ECAE7F-9D9C-4837-8247-0EDD6AA00206}"/>
              </a:ext>
            </a:extLst>
          </p:cNvPr>
          <p:cNvSpPr txBox="1"/>
          <p:nvPr/>
        </p:nvSpPr>
        <p:spPr>
          <a:xfrm>
            <a:off x="4499992" y="6522487"/>
            <a:ext cx="460851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/>
              <a:t>Source: Eurostat - [ext_lt_maineu] + [bop_its6_det]</a:t>
            </a:r>
            <a:endParaRPr lang="en-GB" sz="14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4233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4A71090-71EE-47CA-BC5B-5F7283E5B6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7002942"/>
              </p:ext>
            </p:extLst>
          </p:nvPr>
        </p:nvGraphicFramePr>
        <p:xfrm>
          <a:off x="108427" y="1988839"/>
          <a:ext cx="2864001" cy="4856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>
            <a:extLst>
              <a:ext uri="{FF2B5EF4-FFF2-40B4-BE49-F238E27FC236}">
                <a16:creationId xmlns:a16="http://schemas.microsoft.com/office/drawing/2014/main" id="{5F96A3A9-23CA-4443-B246-88802A418CB1}"/>
              </a:ext>
            </a:extLst>
          </p:cNvPr>
          <p:cNvSpPr txBox="1"/>
          <p:nvPr/>
        </p:nvSpPr>
        <p:spPr>
          <a:xfrm>
            <a:off x="179512" y="299695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29%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07644815-A35E-4555-8A9F-B486A72664C0}"/>
              </a:ext>
            </a:extLst>
          </p:cNvPr>
          <p:cNvSpPr txBox="1"/>
          <p:nvPr/>
        </p:nvSpPr>
        <p:spPr>
          <a:xfrm>
            <a:off x="2145584" y="299695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71%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2DA738-E01F-4B1D-8333-DDAB6623DEA7}"/>
              </a:ext>
            </a:extLst>
          </p:cNvPr>
          <p:cNvSpPr txBox="1"/>
          <p:nvPr/>
        </p:nvSpPr>
        <p:spPr>
          <a:xfrm>
            <a:off x="755576" y="6247455"/>
            <a:ext cx="2160240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10,680 Mio€ </a:t>
            </a:r>
          </a:p>
        </p:txBody>
      </p:sp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509DCA16-A578-4946-BC99-EF3193A4E6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1487614"/>
              </p:ext>
            </p:extLst>
          </p:nvPr>
        </p:nvGraphicFramePr>
        <p:xfrm>
          <a:off x="6039918" y="2001909"/>
          <a:ext cx="2960069" cy="4856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32ACE672-36B9-4724-A2F8-AB9E08271105}"/>
              </a:ext>
            </a:extLst>
          </p:cNvPr>
          <p:cNvSpPr txBox="1"/>
          <p:nvPr/>
        </p:nvSpPr>
        <p:spPr>
          <a:xfrm>
            <a:off x="251520" y="836712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cap="all" dirty="0">
                <a:latin typeface="Calibri Light" panose="020F0302020204030204" pitchFamily="34" charset="0"/>
              </a:rPr>
              <a:t>Importance of trade in services in the EU-Philippines trade relationship</a:t>
            </a:r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5AA64602-BF6F-4A82-84BC-3F4317F4DB41}"/>
              </a:ext>
            </a:extLst>
          </p:cNvPr>
          <p:cNvSpPr txBox="1"/>
          <p:nvPr/>
        </p:nvSpPr>
        <p:spPr>
          <a:xfrm>
            <a:off x="6136299" y="302889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26.3%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7CC0EE5B-04E4-4C6C-BC53-831E5FB5018F}"/>
              </a:ext>
            </a:extLst>
          </p:cNvPr>
          <p:cNvSpPr txBox="1"/>
          <p:nvPr/>
        </p:nvSpPr>
        <p:spPr>
          <a:xfrm>
            <a:off x="8191444" y="302614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73.7%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A6B89D1-61A7-432E-A7A1-75541C5A7C46}"/>
              </a:ext>
            </a:extLst>
          </p:cNvPr>
          <p:cNvSpPr txBox="1"/>
          <p:nvPr/>
        </p:nvSpPr>
        <p:spPr>
          <a:xfrm>
            <a:off x="6732240" y="6271880"/>
            <a:ext cx="2212372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24,942  Mio€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8C09668-C05B-4070-9CDE-E7034BB141F1}"/>
              </a:ext>
            </a:extLst>
          </p:cNvPr>
          <p:cNvSpPr txBox="1"/>
          <p:nvPr/>
        </p:nvSpPr>
        <p:spPr>
          <a:xfrm>
            <a:off x="1043608" y="1196752"/>
            <a:ext cx="7304947" cy="64633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EU Services represent 29% of the total exports to Philippines</a:t>
            </a:r>
          </a:p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And Philippines Services exports represent 24.4.6% of total exports to EU27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1BD3B65-A806-4D33-AAED-96573364038C}"/>
              </a:ext>
            </a:extLst>
          </p:cNvPr>
          <p:cNvSpPr txBox="1"/>
          <p:nvPr/>
        </p:nvSpPr>
        <p:spPr>
          <a:xfrm>
            <a:off x="6048198" y="6579657"/>
            <a:ext cx="2082456" cy="25391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5059201-66D1-F4A5-AF85-3026DAAE52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4365184"/>
              </p:ext>
            </p:extLst>
          </p:nvPr>
        </p:nvGraphicFramePr>
        <p:xfrm>
          <a:off x="3012197" y="1988839"/>
          <a:ext cx="2951405" cy="4844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56F940E-20F5-43ED-A578-C54D760CFA16}"/>
              </a:ext>
            </a:extLst>
          </p:cNvPr>
          <p:cNvSpPr txBox="1"/>
          <p:nvPr/>
        </p:nvSpPr>
        <p:spPr>
          <a:xfrm>
            <a:off x="3425903" y="6271880"/>
            <a:ext cx="2312681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14,262 Mio€ 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9D361BBD-C39A-4EBD-AF96-C6140BF9CA2F}"/>
              </a:ext>
            </a:extLst>
          </p:cNvPr>
          <p:cNvSpPr txBox="1"/>
          <p:nvPr/>
        </p:nvSpPr>
        <p:spPr>
          <a:xfrm>
            <a:off x="4920877" y="299695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75.6%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79409298-CA76-4F62-9BF1-18A5D18DC064}"/>
              </a:ext>
            </a:extLst>
          </p:cNvPr>
          <p:cNvSpPr txBox="1"/>
          <p:nvPr/>
        </p:nvSpPr>
        <p:spPr>
          <a:xfrm>
            <a:off x="3457724" y="299695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24.4%</a:t>
            </a:r>
          </a:p>
        </p:txBody>
      </p:sp>
    </p:spTree>
    <p:extLst>
      <p:ext uri="{BB962C8B-B14F-4D97-AF65-F5344CB8AC3E}">
        <p14:creationId xmlns:p14="http://schemas.microsoft.com/office/powerpoint/2010/main" val="2051933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77B117D-4EB8-4AC6-A953-A109D5D8BE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1390087"/>
              </p:ext>
            </p:extLst>
          </p:nvPr>
        </p:nvGraphicFramePr>
        <p:xfrm>
          <a:off x="35496" y="764704"/>
          <a:ext cx="9036495" cy="6067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CACE23-3826-4C6D-BD2A-F950061E90C9}"/>
              </a:ext>
            </a:extLst>
          </p:cNvPr>
          <p:cNvSpPr txBox="1"/>
          <p:nvPr/>
        </p:nvSpPr>
        <p:spPr>
          <a:xfrm>
            <a:off x="7164288" y="6578389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6303484"/>
      </p:ext>
    </p:extLst>
  </p:cSld>
  <p:clrMapOvr>
    <a:masterClrMapping/>
  </p:clrMapOvr>
</p:sld>
</file>

<file path=ppt/theme/theme1.xml><?xml version="1.0" encoding="utf-8"?>
<a:theme xmlns:a="http://schemas.openxmlformats.org/drawingml/2006/main" name="ESF Strategy for 2020 - Oct 2013 - 60th PC Meet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b="1" dirty="0" smtClean="0">
            <a:solidFill>
              <a:srgbClr val="FF0000"/>
            </a:solidFill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 Strategy for 2020 - Oct 2013 - 60th PC Meeting</Template>
  <TotalTime>6877</TotalTime>
  <Words>834</Words>
  <Application>Microsoft Office PowerPoint</Application>
  <PresentationFormat>On-screen Show (4:3)</PresentationFormat>
  <Paragraphs>208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ESF Strategy for 2020 - Oct 2013 - 60th PC Meeting</vt:lpstr>
      <vt:lpstr>PowerPoint Presentation</vt:lpstr>
      <vt:lpstr>PowerPoint Presentation</vt:lpstr>
      <vt:lpstr>PowerPoint Presentation</vt:lpstr>
      <vt:lpstr>Top 25 EU Trading partners in Services -  (Extra-EU27) – 2022 - €Bio</vt:lpstr>
      <vt:lpstr>PowerPoint Presentation</vt:lpstr>
      <vt:lpstr>PowerPoint Presentation</vt:lpstr>
      <vt:lpstr>EU27-Philippines Trade &amp; Investment (Imports and exports of goods &amp; services)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Kerneis Pascal  - ESF</dc:creator>
  <cp:lastModifiedBy>Pascal Kerneis - ESF </cp:lastModifiedBy>
  <cp:revision>342</cp:revision>
  <cp:lastPrinted>2024-03-25T13:51:40Z</cp:lastPrinted>
  <dcterms:created xsi:type="dcterms:W3CDTF">2014-06-16T08:31:04Z</dcterms:created>
  <dcterms:modified xsi:type="dcterms:W3CDTF">2024-09-02T11:15:13Z</dcterms:modified>
</cp:coreProperties>
</file>