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1.xml" ContentType="application/vnd.openxmlformats-officedocument.drawingml.chartshapes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4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5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drawings/drawing2.xml" ContentType="application/vnd.openxmlformats-officedocument.drawingml.chartshapes+xml"/>
  <Override PartName="/ppt/notesSlides/notesSlide6.xml" ContentType="application/vnd.openxmlformats-officedocument.presentationml.notesSlid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notesSlides/notesSlide7.xml" ContentType="application/vnd.openxmlformats-officedocument.presentationml.notesSlid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notesSlides/notesSlide8.xml" ContentType="application/vnd.openxmlformats-officedocument.presentationml.notesSlid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drawings/drawing3.xml" ContentType="application/vnd.openxmlformats-officedocument.drawingml.chartshapes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notesSlides/notesSlide9.xml" ContentType="application/vnd.openxmlformats-officedocument.presentationml.notesSlid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drawings/drawing4.xml" ContentType="application/vnd.openxmlformats-officedocument.drawingml.chartshapes+xml"/>
  <Override PartName="/ppt/notesSlides/notesSlide10.xml" ContentType="application/vnd.openxmlformats-officedocument.presentationml.notesSlid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notesSlides/notesSlide11.xml" ContentType="application/vnd.openxmlformats-officedocument.presentationml.notesSlid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notesSlides/notesSlide12.xml" ContentType="application/vnd.openxmlformats-officedocument.presentationml.notesSlide+xml"/>
  <Override PartName="/ppt/charts/chart18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notesSlides/notesSlide13.xml" ContentType="application/vnd.openxmlformats-officedocument.presentationml.notesSlide+xml"/>
  <Override PartName="/ppt/charts/chart19.xml" ContentType="application/vnd.openxmlformats-officedocument.drawingml.chart+xml"/>
  <Override PartName="/ppt/charts/style19.xml" ContentType="application/vnd.ms-office.chartstyle+xml"/>
  <Override PartName="/ppt/charts/colors19.xml" ContentType="application/vnd.ms-office.chartcolorstyle+xml"/>
  <Override PartName="/ppt/drawings/drawing5.xml" ContentType="application/vnd.openxmlformats-officedocument.drawingml.chartshapes+xml"/>
  <Override PartName="/ppt/charts/chart20.xml" ContentType="application/vnd.openxmlformats-officedocument.drawingml.chart+xml"/>
  <Override PartName="/ppt/charts/style20.xml" ContentType="application/vnd.ms-office.chartstyle+xml"/>
  <Override PartName="/ppt/charts/colors20.xml" ContentType="application/vnd.ms-office.chartcolorstyle+xml"/>
  <Override PartName="/ppt/charts/chart21.xml" ContentType="application/vnd.openxmlformats-officedocument.drawingml.chart+xml"/>
  <Override PartName="/ppt/charts/style21.xml" ContentType="application/vnd.ms-office.chartstyle+xml"/>
  <Override PartName="/ppt/charts/colors2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312" r:id="rId2"/>
    <p:sldId id="298" r:id="rId3"/>
    <p:sldId id="331" r:id="rId4"/>
    <p:sldId id="414" r:id="rId5"/>
    <p:sldId id="415" r:id="rId6"/>
    <p:sldId id="421" r:id="rId7"/>
    <p:sldId id="326" r:id="rId8"/>
    <p:sldId id="328" r:id="rId9"/>
    <p:sldId id="333" r:id="rId10"/>
    <p:sldId id="329" r:id="rId11"/>
    <p:sldId id="420" r:id="rId12"/>
    <p:sldId id="409" r:id="rId13"/>
    <p:sldId id="340" r:id="rId14"/>
    <p:sldId id="484" r:id="rId15"/>
    <p:sldId id="416" r:id="rId16"/>
    <p:sldId id="417" r:id="rId17"/>
  </p:sldIdLst>
  <p:sldSz cx="9144000" cy="6858000" type="screen4x3"/>
  <p:notesSz cx="6810375" cy="99425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05A23"/>
    <a:srgbClr val="29732D"/>
    <a:srgbClr val="142F50"/>
    <a:srgbClr val="E4E7EA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735" autoAdjust="0"/>
    <p:restoredTop sz="94675" autoAdjust="0"/>
  </p:normalViewPr>
  <p:slideViewPr>
    <p:cSldViewPr>
      <p:cViewPr varScale="1">
        <p:scale>
          <a:sx n="54" d="100"/>
          <a:sy n="54" d="100"/>
        </p:scale>
        <p:origin x="1404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9.xlsx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0.xlsx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1.xlsx"/><Relationship Id="rId2" Type="http://schemas.microsoft.com/office/2011/relationships/chartColorStyle" Target="colors12.xml"/><Relationship Id="rId1" Type="http://schemas.microsoft.com/office/2011/relationships/chartStyle" Target="style12.xml"/><Relationship Id="rId4" Type="http://schemas.openxmlformats.org/officeDocument/2006/relationships/chartUserShapes" Target="../drawings/drawing3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2.xlsx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3.xlsx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4.xlsx"/><Relationship Id="rId2" Type="http://schemas.microsoft.com/office/2011/relationships/chartColorStyle" Target="colors15.xml"/><Relationship Id="rId1" Type="http://schemas.microsoft.com/office/2011/relationships/chartStyle" Target="style15.xml"/><Relationship Id="rId4" Type="http://schemas.openxmlformats.org/officeDocument/2006/relationships/chartUserShapes" Target="../drawings/drawing4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5.xlsx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6.xlsx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7.xlsx"/><Relationship Id="rId2" Type="http://schemas.microsoft.com/office/2011/relationships/chartColorStyle" Target="colors18.xml"/><Relationship Id="rId1" Type="http://schemas.microsoft.com/office/2011/relationships/chartStyle" Target="style18.xm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8.xlsx"/><Relationship Id="rId2" Type="http://schemas.microsoft.com/office/2011/relationships/chartColorStyle" Target="colors19.xml"/><Relationship Id="rId1" Type="http://schemas.microsoft.com/office/2011/relationships/chartStyle" Target="style19.xml"/><Relationship Id="rId4" Type="http://schemas.openxmlformats.org/officeDocument/2006/relationships/chartUserShapes" Target="../drawings/drawing5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1.xml"/></Relationships>
</file>

<file path=ppt/charts/_rels/chart2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9.xlsx"/><Relationship Id="rId2" Type="http://schemas.microsoft.com/office/2011/relationships/chartColorStyle" Target="colors20.xml"/><Relationship Id="rId1" Type="http://schemas.microsoft.com/office/2011/relationships/chartStyle" Target="style20.xml"/></Relationships>
</file>

<file path=ppt/charts/_rels/chart2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0.xlsx"/><Relationship Id="rId2" Type="http://schemas.microsoft.com/office/2011/relationships/chartColorStyle" Target="colors21.xml"/><Relationship Id="rId1" Type="http://schemas.microsoft.com/office/2011/relationships/chartStyle" Target="style2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Relationship Id="rId4" Type="http://schemas.openxmlformats.org/officeDocument/2006/relationships/chartUserShapes" Target="../drawings/drawing2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EU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agriculture</c:v>
                </c:pt>
                <c:pt idx="1">
                  <c:v>Industry</c:v>
                </c:pt>
                <c:pt idx="2">
                  <c:v>Services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1.6</c:v>
                </c:pt>
                <c:pt idx="1">
                  <c:v>25.1</c:v>
                </c:pt>
                <c:pt idx="2">
                  <c:v>73.3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A30-4E45-9B17-651E7184DF6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Mexico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agriculture</c:v>
                </c:pt>
                <c:pt idx="1">
                  <c:v>Industry</c:v>
                </c:pt>
                <c:pt idx="2">
                  <c:v>Services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3.6</c:v>
                </c:pt>
                <c:pt idx="1">
                  <c:v>31.9</c:v>
                </c:pt>
                <c:pt idx="2">
                  <c:v>65.5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A30-4E45-9B17-651E7184DF62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China 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agriculture</c:v>
                </c:pt>
                <c:pt idx="1">
                  <c:v>Industry</c:v>
                </c:pt>
                <c:pt idx="2">
                  <c:v>Services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  <c:pt idx="0">
                  <c:v>7.9</c:v>
                </c:pt>
                <c:pt idx="1">
                  <c:v>40.5</c:v>
                </c:pt>
                <c:pt idx="2">
                  <c:v>51.6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A30-4E45-9B17-651E7184DF62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Brazil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agriculture</c:v>
                </c:pt>
                <c:pt idx="1">
                  <c:v>Industry</c:v>
                </c:pt>
                <c:pt idx="2">
                  <c:v>Services</c:v>
                </c:pt>
              </c:strCache>
            </c:strRef>
          </c:cat>
          <c:val>
            <c:numRef>
              <c:f>Sheet1!$E$2:$E$4</c:f>
              <c:numCache>
                <c:formatCode>General</c:formatCode>
                <c:ptCount val="3"/>
                <c:pt idx="0">
                  <c:v>6.6</c:v>
                </c:pt>
                <c:pt idx="1">
                  <c:v>20.7</c:v>
                </c:pt>
                <c:pt idx="2">
                  <c:v>72.7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A30-4E45-9B17-651E7184DF62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India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agriculture</c:v>
                </c:pt>
                <c:pt idx="1">
                  <c:v>Industry</c:v>
                </c:pt>
                <c:pt idx="2">
                  <c:v>Services</c:v>
                </c:pt>
              </c:strCache>
            </c:strRef>
          </c:cat>
          <c:val>
            <c:numRef>
              <c:f>Sheet1!$F$2:$F$4</c:f>
              <c:numCache>
                <c:formatCode>General</c:formatCode>
                <c:ptCount val="3"/>
                <c:pt idx="0">
                  <c:v>15.4</c:v>
                </c:pt>
                <c:pt idx="1">
                  <c:v>23</c:v>
                </c:pt>
                <c:pt idx="2">
                  <c:v>61.6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A30-4E45-9B17-651E7184DF62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USA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agriculture</c:v>
                </c:pt>
                <c:pt idx="1">
                  <c:v>Industry</c:v>
                </c:pt>
                <c:pt idx="2">
                  <c:v>Services</c:v>
                </c:pt>
              </c:strCache>
            </c:strRef>
          </c:cat>
          <c:val>
            <c:numRef>
              <c:f>Sheet1!$G$2:$G$4</c:f>
              <c:numCache>
                <c:formatCode>General</c:formatCode>
                <c:ptCount val="3"/>
                <c:pt idx="0">
                  <c:v>0.9</c:v>
                </c:pt>
                <c:pt idx="1">
                  <c:v>19.100000000000001</c:v>
                </c:pt>
                <c:pt idx="2">
                  <c:v>80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1A30-4E45-9B17-651E7184DF6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65432992"/>
        <c:axId val="565435288"/>
      </c:barChart>
      <c:catAx>
        <c:axId val="5654329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65435288"/>
        <c:crosses val="autoZero"/>
        <c:auto val="1"/>
        <c:lblAlgn val="ctr"/>
        <c:lblOffset val="100"/>
        <c:noMultiLvlLbl val="0"/>
      </c:catAx>
      <c:valAx>
        <c:axId val="5654352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654329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b="0" dirty="0">
                <a:solidFill>
                  <a:schemeClr val="tx1"/>
                </a:solidFill>
              </a:rPr>
              <a:t>Trade in Goods (€ Bio)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EU Imports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Sheet1!$A$2:$A$6</c:f>
              <c:numCache>
                <c:formatCode>General</c:formatCode>
                <c:ptCount val="5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</c:numCache>
            </c:numRef>
          </c:cat>
          <c:val>
            <c:numRef>
              <c:f>Sheet1!$B$2:$B$6</c:f>
              <c:numCache>
                <c:formatCode>#,##0</c:formatCode>
                <c:ptCount val="5"/>
                <c:pt idx="0">
                  <c:v>22957</c:v>
                </c:pt>
                <c:pt idx="1">
                  <c:v>18954</c:v>
                </c:pt>
                <c:pt idx="2">
                  <c:v>21795</c:v>
                </c:pt>
                <c:pt idx="3">
                  <c:v>26241</c:v>
                </c:pt>
                <c:pt idx="4">
                  <c:v>26855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B74-4C67-89B3-B02EFD3861A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EU Exports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C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Sheet1!$A$2:$A$6</c:f>
              <c:numCache>
                <c:formatCode>General</c:formatCode>
                <c:ptCount val="5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</c:numCache>
            </c:numRef>
          </c:cat>
          <c:val>
            <c:numRef>
              <c:f>Sheet1!$C$2:$C$6</c:f>
              <c:numCache>
                <c:formatCode>#,##0</c:formatCode>
                <c:ptCount val="5"/>
                <c:pt idx="0">
                  <c:v>33810</c:v>
                </c:pt>
                <c:pt idx="1">
                  <c:v>27203</c:v>
                </c:pt>
                <c:pt idx="2">
                  <c:v>33324</c:v>
                </c:pt>
                <c:pt idx="3">
                  <c:v>43501</c:v>
                </c:pt>
                <c:pt idx="4">
                  <c:v>46488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B74-4C67-89B3-B02EFD3861A2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Balance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9.0711521172687788E-3"/>
                  <c:y val="7.486983260598804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01D-43F4-8054-24E5D6350ACD}"/>
                </c:ext>
              </c:extLst>
            </c:dLbl>
            <c:dLbl>
              <c:idx val="1"/>
              <c:layout>
                <c:manualLayout>
                  <c:x val="1.8142304234537613E-2"/>
                  <c:y val="4.991322173732597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01D-43F4-8054-24E5D6350ACD}"/>
                </c:ext>
              </c:extLst>
            </c:dLbl>
            <c:dLbl>
              <c:idx val="2"/>
              <c:layout>
                <c:manualLayout>
                  <c:x val="2.1166021606960551E-2"/>
                  <c:y val="-7.486983260598895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01D-43F4-8054-24E5D6350ACD}"/>
                </c:ext>
              </c:extLst>
            </c:dLbl>
            <c:dLbl>
              <c:idx val="3"/>
              <c:layout>
                <c:manualLayout>
                  <c:x val="3.9308444885489201E-2"/>
                  <c:y val="9.8254373498673168E-8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142F5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197544455788014"/>
                      <c:h val="4.155275709632386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E01D-43F4-8054-24E5D6350ACD}"/>
                </c:ext>
              </c:extLst>
            </c:dLbl>
            <c:dLbl>
              <c:idx val="4"/>
              <c:layout>
                <c:manualLayout>
                  <c:x val="2.4189738979383486E-2"/>
                  <c:y val="-1.247830543433149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01D-43F4-8054-24E5D6350ACD}"/>
                </c:ext>
              </c:extLst>
            </c:dLbl>
            <c:dLbl>
              <c:idx val="5"/>
              <c:layout>
                <c:manualLayout>
                  <c:x val="1.1086723108364628E-2"/>
                  <c:y val="-1.74696276080640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E01D-43F4-8054-24E5D6350AC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142F5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Sheet1!$A$2:$A$6</c:f>
              <c:numCache>
                <c:formatCode>General</c:formatCode>
                <c:ptCount val="5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</c:numCache>
            </c:numRef>
          </c:cat>
          <c:val>
            <c:numRef>
              <c:f>Sheet1!$D$2:$D$6</c:f>
              <c:numCache>
                <c:formatCode>#,##0</c:formatCode>
                <c:ptCount val="5"/>
                <c:pt idx="0">
                  <c:v>10853</c:v>
                </c:pt>
                <c:pt idx="1">
                  <c:v>8249</c:v>
                </c:pt>
                <c:pt idx="2">
                  <c:v>11529</c:v>
                </c:pt>
                <c:pt idx="3">
                  <c:v>17260</c:v>
                </c:pt>
                <c:pt idx="4">
                  <c:v>19633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B74-4C67-89B3-B02EFD3861A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41848480"/>
        <c:axId val="341848808"/>
      </c:barChart>
      <c:catAx>
        <c:axId val="3418484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41848808"/>
        <c:crosses val="autoZero"/>
        <c:auto val="1"/>
        <c:lblAlgn val="ctr"/>
        <c:lblOffset val="100"/>
        <c:noMultiLvlLbl val="0"/>
      </c:catAx>
      <c:valAx>
        <c:axId val="3418488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418484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dirty="0">
                <a:solidFill>
                  <a:schemeClr val="tx1"/>
                </a:solidFill>
              </a:rPr>
              <a:t>Trade in Services (€ Mio)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5.1722881641386505E-2"/>
          <c:y val="0.10814387270006162"/>
          <c:w val="0.90394739597786311"/>
          <c:h val="0.7915635650774087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EU Exports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7.1456157202645615E-2"/>
                  <c:y val="-2.7452271955529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908-4A83-95CA-77AE3E18099E}"/>
                </c:ext>
              </c:extLst>
            </c:dLbl>
            <c:dLbl>
              <c:idx val="1"/>
              <c:layout>
                <c:manualLayout>
                  <c:x val="-6.002317205022234E-2"/>
                  <c:y val="-3.49392552161281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908-4A83-95CA-77AE3E18099E}"/>
                </c:ext>
              </c:extLst>
            </c:dLbl>
            <c:dLbl>
              <c:idx val="2"/>
              <c:layout>
                <c:manualLayout>
                  <c:x val="-4.2873694321587365E-2"/>
                  <c:y val="-2.7452271955529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908-4A83-95CA-77AE3E18099E}"/>
                </c:ext>
              </c:extLst>
            </c:dLbl>
            <c:dLbl>
              <c:idx val="3"/>
              <c:layout>
                <c:manualLayout>
                  <c:x val="-2.000772401674077E-2"/>
                  <c:y val="-5.24088828241922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908-4A83-95CA-77AE3E18099E}"/>
                </c:ext>
              </c:extLst>
            </c:dLbl>
            <c:dLbl>
              <c:idx val="4"/>
              <c:layout>
                <c:manualLayout>
                  <c:x val="-1.7149477728634947E-2"/>
                  <c:y val="-5.24088828241922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1908-4A83-95CA-77AE3E18099E}"/>
                </c:ext>
              </c:extLst>
            </c:dLbl>
            <c:dLbl>
              <c:idx val="5"/>
              <c:layout>
                <c:manualLayout>
                  <c:x val="-1.4291231440529227E-2"/>
                  <c:y val="-6.98785104322563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908-4A83-95CA-77AE3E18099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C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Sheet1!$A$2:$A$6</c:f>
              <c:numCache>
                <c:formatCode>General</c:formatCode>
                <c:ptCount val="5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</c:numCache>
            </c:numRef>
          </c:cat>
          <c:val>
            <c:numRef>
              <c:f>Sheet1!$B$2:$B$6</c:f>
              <c:numCache>
                <c:formatCode>#,##0</c:formatCode>
                <c:ptCount val="5"/>
                <c:pt idx="0">
                  <c:v>14036</c:v>
                </c:pt>
                <c:pt idx="1">
                  <c:v>10670</c:v>
                </c:pt>
                <c:pt idx="2">
                  <c:v>11897</c:v>
                </c:pt>
                <c:pt idx="3">
                  <c:v>15797</c:v>
                </c:pt>
                <c:pt idx="4">
                  <c:v>17227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1908-4A83-95CA-77AE3E18099E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EU Import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2.8670010739804162E-2"/>
                  <c:y val="-2.45235055902808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908-4A83-95CA-77AE3E18099E}"/>
                </c:ext>
              </c:extLst>
            </c:dLbl>
            <c:dLbl>
              <c:idx val="1"/>
              <c:layout>
                <c:manualLayout>
                  <c:x val="4.5907261385947869E-2"/>
                  <c:y val="-2.15167252524744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1908-4A83-95CA-77AE3E18099E}"/>
                </c:ext>
              </c:extLst>
            </c:dLbl>
            <c:dLbl>
              <c:idx val="2"/>
              <c:layout>
                <c:manualLayout>
                  <c:x val="2.8757783657312925E-2"/>
                  <c:y val="-2.114394815942047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908-4A83-95CA-77AE3E18099E}"/>
                </c:ext>
              </c:extLst>
            </c:dLbl>
            <c:dLbl>
              <c:idx val="3"/>
              <c:layout>
                <c:manualLayout>
                  <c:x val="2.8319594246057646E-2"/>
                  <c:y val="-7.832760051815426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1908-4A83-95CA-77AE3E18099E}"/>
                </c:ext>
              </c:extLst>
            </c:dLbl>
            <c:dLbl>
              <c:idx val="4"/>
              <c:layout>
                <c:manualLayout>
                  <c:x val="1.7149477728634843E-2"/>
                  <c:y val="-5.11698951743740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1908-4A83-95CA-77AE3E18099E}"/>
                </c:ext>
              </c:extLst>
            </c:dLbl>
            <c:dLbl>
              <c:idx val="5"/>
              <c:layout>
                <c:manualLayout>
                  <c:x val="0"/>
                  <c:y val="-0.12727871543018127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400" b="1" i="0" u="none" strike="noStrike" kern="1200" baseline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E7244572-2194-4116-B2CE-7A12098A8D7F}" type="VALUE">
                      <a:rPr lang="en-US" dirty="0">
                        <a:solidFill>
                          <a:schemeClr val="tx2"/>
                        </a:solidFill>
                      </a:rPr>
                      <a:pPr>
                        <a:defRPr sz="1400" b="1">
                          <a:solidFill>
                            <a:schemeClr val="tx2"/>
                          </a:solidFill>
                        </a:defRPr>
                      </a:pPr>
                      <a:t>[VALUE]</a:t>
                    </a:fld>
                    <a:endParaRPr lang="en-GB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tx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GB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3495221102229793"/>
                      <c:h val="5.013783123514394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C-1908-4A83-95CA-77AE3E18099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Sheet1!$A$2:$A$6</c:f>
              <c:numCache>
                <c:formatCode>General</c:formatCode>
                <c:ptCount val="5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</c:numCache>
            </c:numRef>
          </c:cat>
          <c:val>
            <c:numRef>
              <c:f>Sheet1!$C$2:$C$6</c:f>
              <c:numCache>
                <c:formatCode>#,##0</c:formatCode>
                <c:ptCount val="5"/>
                <c:pt idx="0">
                  <c:v>6147</c:v>
                </c:pt>
                <c:pt idx="1">
                  <c:v>4252</c:v>
                </c:pt>
                <c:pt idx="2">
                  <c:v>5528</c:v>
                </c:pt>
                <c:pt idx="3">
                  <c:v>7432</c:v>
                </c:pt>
                <c:pt idx="4">
                  <c:v>8502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1908-4A83-95CA-77AE3E18099E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Balance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5.7164925762116488E-3"/>
                  <c:y val="-3.49392552161281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1908-4A83-95CA-77AE3E18099E}"/>
                </c:ext>
              </c:extLst>
            </c:dLbl>
            <c:dLbl>
              <c:idx val="1"/>
              <c:layout>
                <c:manualLayout>
                  <c:x val="-5.7164925762116488E-3"/>
                  <c:y val="-2.24609497817966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1908-4A83-95CA-77AE3E18099E}"/>
                </c:ext>
              </c:extLst>
            </c:dLbl>
            <c:dLbl>
              <c:idx val="3"/>
              <c:layout>
                <c:manualLayout>
                  <c:x val="1.1257664376168618E-2"/>
                  <c:y val="-1.937556594519135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1908-4A83-95CA-77AE3E18099E}"/>
                </c:ext>
              </c:extLst>
            </c:dLbl>
            <c:dLbl>
              <c:idx val="4"/>
              <c:layout>
                <c:manualLayout>
                  <c:x val="-1.0480115322534847E-16"/>
                  <c:y val="-8.9843602618439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1908-4A83-95CA-77AE3E18099E}"/>
                </c:ext>
              </c:extLst>
            </c:dLbl>
            <c:dLbl>
              <c:idx val="5"/>
              <c:layout>
                <c:manualLayout>
                  <c:x val="-5.7164925762117538E-3"/>
                  <c:y val="-2.74520754467822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1908-4A83-95CA-77AE3E18099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205A23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Sheet1!$A$2:$A$6</c:f>
              <c:numCache>
                <c:formatCode>General</c:formatCode>
                <c:ptCount val="5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</c:numCache>
            </c:numRef>
          </c:cat>
          <c:val>
            <c:numRef>
              <c:f>Sheet1!$D$2:$D$6</c:f>
              <c:numCache>
                <c:formatCode>#,##0</c:formatCode>
                <c:ptCount val="5"/>
                <c:pt idx="0">
                  <c:v>7889</c:v>
                </c:pt>
                <c:pt idx="1">
                  <c:v>6418</c:v>
                </c:pt>
                <c:pt idx="2">
                  <c:v>6369</c:v>
                </c:pt>
                <c:pt idx="3">
                  <c:v>8365</c:v>
                </c:pt>
                <c:pt idx="4">
                  <c:v>8725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3-1908-4A83-95CA-77AE3E18099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27474856"/>
        <c:axId val="527476824"/>
      </c:barChart>
      <c:catAx>
        <c:axId val="5274748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27476824"/>
        <c:crosses val="autoZero"/>
        <c:auto val="1"/>
        <c:lblAlgn val="ctr"/>
        <c:lblOffset val="100"/>
        <c:noMultiLvlLbl val="0"/>
      </c:catAx>
      <c:valAx>
        <c:axId val="5274768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274748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600" dirty="0"/>
              <a:t>EU</a:t>
            </a:r>
            <a:r>
              <a:rPr lang="en-US" sz="1600" dirty="0">
                <a:solidFill>
                  <a:srgbClr val="FF0000"/>
                </a:solidFill>
              </a:rPr>
              <a:t>27</a:t>
            </a:r>
            <a:r>
              <a:rPr lang="en-US" sz="1600" dirty="0"/>
              <a:t> Exports to Mexico – 2023 – Mio€ - %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2324635878793677"/>
          <c:y val="0.25759221197644699"/>
          <c:w val="0.77954156431185107"/>
          <c:h val="0.52810058141687966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EU27 Exports to MEX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AE6F-4C2D-9A4A-B6CC1B237CE6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AE6F-4C2D-9A4A-B6CC1B237CE6}"/>
              </c:ext>
            </c:extLst>
          </c:dPt>
          <c:dLbls>
            <c:dLbl>
              <c:idx val="0"/>
              <c:layout>
                <c:manualLayout>
                  <c:x val="-0.22114619171754521"/>
                  <c:y val="-0.12178068177609906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3182878872257776"/>
                      <c:h val="0.109290171462430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AE6F-4C2D-9A4A-B6CC1B237CE6}"/>
                </c:ext>
              </c:extLst>
            </c:dLbl>
            <c:dLbl>
              <c:idx val="1"/>
              <c:layout>
                <c:manualLayout>
                  <c:x val="0.23441137581955032"/>
                  <c:y val="0.1124321834610969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6674308400326624"/>
                      <c:h val="9.1653242232344556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AE6F-4C2D-9A4A-B6CC1B237CE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Goods</c:v>
                </c:pt>
                <c:pt idx="1">
                  <c:v>Services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48488</c:v>
                </c:pt>
                <c:pt idx="1">
                  <c:v>17227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E6F-4C2D-9A4A-B6CC1B237CE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7136707312489963"/>
          <c:y val="0.84322343813650336"/>
          <c:w val="0.67462204167535045"/>
          <c:h val="7.447089212309743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25400">
      <a:solidFill>
        <a:schemeClr val="accent1"/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600" dirty="0"/>
              <a:t>Mexico Exports to EU</a:t>
            </a:r>
            <a:r>
              <a:rPr lang="en-US" sz="1600" dirty="0">
                <a:solidFill>
                  <a:srgbClr val="FF0000"/>
                </a:solidFill>
              </a:rPr>
              <a:t>27</a:t>
            </a:r>
            <a:r>
              <a:rPr lang="en-US" sz="1600" dirty="0"/>
              <a:t> – 2023 – Mio€ - %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595031107654705"/>
          <c:y val="0.27406815909343407"/>
          <c:w val="0.77799688923452948"/>
          <c:h val="0.51866459282301969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Mexico Exports to EU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C860-437A-86A7-9064E2B2EA6F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C860-437A-86A7-9064E2B2EA6F}"/>
              </c:ext>
            </c:extLst>
          </c:dPt>
          <c:dLbls>
            <c:dLbl>
              <c:idx val="0"/>
              <c:layout>
                <c:manualLayout>
                  <c:x val="-0.26478238529052328"/>
                  <c:y val="-0.15411505203125578"/>
                </c:manualLayout>
              </c:layout>
              <c:tx>
                <c:rich>
                  <a:bodyPr/>
                  <a:lstStyle/>
                  <a:p>
                    <a:fld id="{97A29BA1-ACFB-4A04-AC72-FDBD3DE0B54F}" type="VALUE">
                      <a:rPr lang="en-US" sz="1600"/>
                      <a:pPr/>
                      <a:t>[VALUE]</a:t>
                    </a:fld>
                    <a:endParaRPr lang="en-GB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4901156815909342"/>
                      <c:h val="0.1092901714624301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C860-437A-86A7-9064E2B2EA6F}"/>
                </c:ext>
              </c:extLst>
            </c:dLbl>
            <c:dLbl>
              <c:idx val="1"/>
              <c:layout>
                <c:manualLayout>
                  <c:x val="0.24193735418286857"/>
                  <c:y val="0.13300860089619673"/>
                </c:manualLayout>
              </c:layout>
              <c:tx>
                <c:rich>
                  <a:bodyPr/>
                  <a:lstStyle/>
                  <a:p>
                    <a:fld id="{917A3BD5-8FFE-4831-B385-8CAB86BE5F37}" type="VALUE">
                      <a:rPr lang="en-US" sz="1600"/>
                      <a:pPr/>
                      <a:t>[VALUE]</a:t>
                    </a:fld>
                    <a:endParaRPr lang="en-GB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4901156815909342"/>
                      <c:h val="0.1092901714624301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C860-437A-86A7-9064E2B2EA6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Goods</c:v>
                </c:pt>
                <c:pt idx="1">
                  <c:v>Services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26855</c:v>
                </c:pt>
                <c:pt idx="1">
                  <c:v>8502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860-437A-86A7-9064E2B2EA6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6605134151760914"/>
          <c:y val="0.84028394993148914"/>
          <c:w val="0.68553424619486725"/>
          <c:h val="7.447089212309743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25400">
      <a:solidFill>
        <a:schemeClr val="accent1"/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600" dirty="0"/>
              <a:t>EU27 &amp;  Total volume of trade – 2023 – Mio€ - %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3355252194200645"/>
          <c:y val="0.25494296929970744"/>
          <c:w val="0.8316631594911752"/>
          <c:h val="0.55384502732019669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EU &amp; Mexico total trade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C23B-4E37-AB58-5E483D59856F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C23B-4E37-AB58-5E483D59856F}"/>
              </c:ext>
            </c:extLst>
          </c:dPt>
          <c:dLbls>
            <c:dLbl>
              <c:idx val="0"/>
              <c:layout>
                <c:manualLayout>
                  <c:x val="-0.32430702144206203"/>
                  <c:y val="-0.15705454023627005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600" b="1" i="0" u="none" strike="noStrike" kern="1200" baseline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9CBFC391-9504-4473-966A-5D29BA6725A8}" type="VALUE">
                      <a:rPr lang="en-US" sz="1600"/>
                      <a:pPr>
                        <a:defRPr sz="1600" b="1">
                          <a:solidFill>
                            <a:schemeClr val="bg1"/>
                          </a:solidFill>
                        </a:defRPr>
                      </a:pPr>
                      <a:t>[VALUE]</a:t>
                    </a:fld>
                    <a:endParaRPr lang="en-GB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GB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1515005277191427"/>
                      <c:h val="0.1092901714624301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C23B-4E37-AB58-5E483D59856F}"/>
                </c:ext>
              </c:extLst>
            </c:dLbl>
            <c:dLbl>
              <c:idx val="1"/>
              <c:layout>
                <c:manualLayout>
                  <c:x val="0.20886828546828129"/>
                  <c:y val="7.4219068251675638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600" b="1" i="0" u="none" strike="noStrike" kern="1200" baseline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1F4D42E1-5025-4F7C-BD66-0E8144E55656}" type="VALUE">
                      <a:rPr lang="en-US" sz="1600"/>
                      <a:pPr>
                        <a:defRPr sz="1600" b="1">
                          <a:solidFill>
                            <a:schemeClr val="bg1"/>
                          </a:solidFill>
                        </a:defRPr>
                      </a:pPr>
                      <a:t>[VALUE]</a:t>
                    </a:fld>
                    <a:endParaRPr lang="en-GB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GB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2839962226419284"/>
                      <c:h val="5.188196681850165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C23B-4E37-AB58-5E483D59856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Goods</c:v>
                </c:pt>
                <c:pt idx="1">
                  <c:v>Services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75343</c:v>
                </c:pt>
                <c:pt idx="1">
                  <c:v>25729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23B-4E37-AB58-5E483D59856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7.7238640151094329E-2"/>
          <c:y val="0.81917032366774067"/>
          <c:w val="0.89827901950747868"/>
          <c:h val="7.206860528041687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25400">
      <a:solidFill>
        <a:schemeClr val="accent1"/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2"/>
          <c:order val="2"/>
          <c:tx>
            <c:strRef>
              <c:f>Sheet1!$D$1</c:f>
              <c:strCache>
                <c:ptCount val="1"/>
                <c:pt idx="0">
                  <c:v>Balance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1.4054121647829034E-3"/>
                  <c:y val="-1.290507016835527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8E8-4D38-8628-FAA25E11F895}"/>
                </c:ext>
              </c:extLst>
            </c:dLbl>
            <c:dLbl>
              <c:idx val="1"/>
              <c:layout>
                <c:manualLayout>
                  <c:x val="-7.0270608239145823E-3"/>
                  <c:y val="-6.8827040897894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8E8-4D38-8628-FAA25E11F895}"/>
                </c:ext>
              </c:extLst>
            </c:dLbl>
            <c:dLbl>
              <c:idx val="2"/>
              <c:layout>
                <c:manualLayout>
                  <c:x val="0"/>
                  <c:y val="-4.73185906173026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8E8-4D38-8628-FAA25E11F895}"/>
                </c:ext>
              </c:extLst>
            </c:dLbl>
            <c:dLbl>
              <c:idx val="3"/>
              <c:layout>
                <c:manualLayout>
                  <c:x val="5.6216486591316658E-3"/>
                  <c:y val="-9.463718123460521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78E8-4D38-8628-FAA25E11F895}"/>
                </c:ext>
              </c:extLst>
            </c:dLbl>
            <c:dLbl>
              <c:idx val="4"/>
              <c:layout>
                <c:manualLayout>
                  <c:x val="-2.8108243295658329E-3"/>
                  <c:y val="-3.22626754208881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8E8-4D38-8628-FAA25E11F895}"/>
                </c:ext>
              </c:extLst>
            </c:dLbl>
            <c:dLbl>
              <c:idx val="5"/>
              <c:layout>
                <c:manualLayout>
                  <c:x val="-4.2162364943487494E-3"/>
                  <c:y val="-5.37711257014803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78E8-4D38-8628-FAA25E11F895}"/>
                </c:ext>
              </c:extLst>
            </c:dLbl>
            <c:dLbl>
              <c:idx val="8"/>
              <c:layout>
                <c:manualLayout>
                  <c:x val="-1.030623681654755E-16"/>
                  <c:y val="-3.65643654770066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78E8-4D38-8628-FAA25E11F895}"/>
                </c:ext>
              </c:extLst>
            </c:dLbl>
            <c:dLbl>
              <c:idx val="9"/>
              <c:layout>
                <c:manualLayout>
                  <c:x val="-1.030623681654755E-16"/>
                  <c:y val="-3.22626754208881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78E8-4D38-8628-FAA25E11F895}"/>
                </c:ext>
              </c:extLst>
            </c:dLbl>
            <c:dLbl>
              <c:idx val="10"/>
              <c:layout>
                <c:manualLayout>
                  <c:x val="2.2486594636526663E-2"/>
                  <c:y val="-1.720676022447378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rgbClr val="29732D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952D-4123-8C94-CF32C4C3BCB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rgbClr val="29732D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Sheet1!$A$2:$A$12</c:f>
              <c:numCache>
                <c:formatCode>General</c:formatCode>
                <c:ptCount val="11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  <c:pt idx="10">
                  <c:v>2023</c:v>
                </c:pt>
              </c:numCache>
            </c:numRef>
          </c:cat>
          <c:val>
            <c:numRef>
              <c:f>Sheet1!$D$2:$D$12</c:f>
              <c:numCache>
                <c:formatCode>#,##0</c:formatCode>
                <c:ptCount val="11"/>
                <c:pt idx="0">
                  <c:v>3888</c:v>
                </c:pt>
                <c:pt idx="1">
                  <c:v>4378</c:v>
                </c:pt>
                <c:pt idx="2">
                  <c:v>4840</c:v>
                </c:pt>
                <c:pt idx="3">
                  <c:v>5171</c:v>
                </c:pt>
                <c:pt idx="4">
                  <c:v>5488</c:v>
                </c:pt>
                <c:pt idx="5">
                  <c:v>7412</c:v>
                </c:pt>
                <c:pt idx="6">
                  <c:v>7889</c:v>
                </c:pt>
                <c:pt idx="7">
                  <c:v>6418</c:v>
                </c:pt>
                <c:pt idx="8">
                  <c:v>6369</c:v>
                </c:pt>
                <c:pt idx="9">
                  <c:v>8365</c:v>
                </c:pt>
                <c:pt idx="10">
                  <c:v>8725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8E8-4D38-8628-FAA25E11F89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01670944"/>
        <c:axId val="401672584"/>
      </c:barChar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EU Exports 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5.619391146678001E-2"/>
                  <c:y val="4.53272807086475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9A33-4B3D-91C2-732C706BE7AD}"/>
                </c:ext>
              </c:extLst>
            </c:dLbl>
            <c:dLbl>
              <c:idx val="1"/>
              <c:layout>
                <c:manualLayout>
                  <c:x val="-3.2538943473105444E-2"/>
                  <c:y val="3.61265753669645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A33-4B3D-91C2-732C706BE7AD}"/>
                </c:ext>
              </c:extLst>
            </c:dLbl>
            <c:dLbl>
              <c:idx val="2"/>
              <c:layout>
                <c:manualLayout>
                  <c:x val="-3.8518031604067728E-2"/>
                  <c:y val="4.02291005606423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A33-4B3D-91C2-732C706BE7AD}"/>
                </c:ext>
              </c:extLst>
            </c:dLbl>
            <c:dLbl>
              <c:idx val="3"/>
              <c:layout>
                <c:manualLayout>
                  <c:x val="-2.355902371439374E-2"/>
                  <c:y val="2.361966556561466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A33-4B3D-91C2-732C706BE7AD}"/>
                </c:ext>
              </c:extLst>
            </c:dLbl>
            <c:dLbl>
              <c:idx val="4"/>
              <c:layout>
                <c:manualLayout>
                  <c:x val="-1.7865887160895901E-2"/>
                  <c:y val="6.703489585168043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9A33-4B3D-91C2-732C706BE7AD}"/>
                </c:ext>
              </c:extLst>
            </c:dLbl>
            <c:dLbl>
              <c:idx val="5"/>
              <c:layout>
                <c:manualLayout>
                  <c:x val="-4.6760497294581579E-2"/>
                  <c:y val="4.84341509479976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A33-4B3D-91C2-732C706BE7AD}"/>
                </c:ext>
              </c:extLst>
            </c:dLbl>
            <c:dLbl>
              <c:idx val="6"/>
              <c:layout>
                <c:manualLayout>
                  <c:x val="-4.0495457586154811E-2"/>
                  <c:y val="3.66243181651902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9A33-4B3D-91C2-732C706BE7AD}"/>
                </c:ext>
              </c:extLst>
            </c:dLbl>
            <c:dLbl>
              <c:idx val="7"/>
              <c:layout>
                <c:manualLayout>
                  <c:x val="-2.6845806919607657E-2"/>
                  <c:y val="3.93726577805718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9A33-4B3D-91C2-732C706BE7AD}"/>
                </c:ext>
              </c:extLst>
            </c:dLbl>
            <c:dLbl>
              <c:idx val="8"/>
              <c:layout>
                <c:manualLayout>
                  <c:x val="-2.2486594636526764E-2"/>
                  <c:y val="3.4413520448947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C9A-41BF-8760-FC365F0E8436}"/>
                </c:ext>
              </c:extLst>
            </c:dLbl>
            <c:dLbl>
              <c:idx val="9"/>
              <c:layout>
                <c:manualLayout>
                  <c:x val="-5.6216486591316658E-3"/>
                  <c:y val="0.1182964765432566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6C9A-41BF-8760-FC365F0E8436}"/>
                </c:ext>
              </c:extLst>
            </c:dLbl>
            <c:dLbl>
              <c:idx val="10"/>
              <c:layout>
                <c:manualLayout>
                  <c:x val="-1.264870948304635E-2"/>
                  <c:y val="3.0111830392828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96F-4310-9788-878A0668198D}"/>
                </c:ext>
              </c:extLst>
            </c:dLbl>
            <c:dLbl>
              <c:idx val="11"/>
              <c:layout>
                <c:manualLayout>
                  <c:x val="-1.8270358142178016E-2"/>
                  <c:y val="4.08660555331250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78E8-4D38-8628-FAA25E11F895}"/>
                </c:ext>
              </c:extLst>
            </c:dLbl>
            <c:dLbl>
              <c:idx val="12"/>
              <c:layout>
                <c:manualLayout>
                  <c:x val="-1.4054121647830195E-3"/>
                  <c:y val="5.37711257014802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96F-4310-9788-878A0668198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2">
                        <a:lumMod val="60000"/>
                        <a:lumOff val="4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Sheet1!$A$2:$A$12</c:f>
              <c:numCache>
                <c:formatCode>General</c:formatCode>
                <c:ptCount val="11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  <c:pt idx="10">
                  <c:v>2023</c:v>
                </c:pt>
              </c:numCache>
            </c:numRef>
          </c:cat>
          <c:val>
            <c:numRef>
              <c:f>Sheet1!$B$2:$B$12</c:f>
              <c:numCache>
                <c:formatCode>#,##0</c:formatCode>
                <c:ptCount val="11"/>
                <c:pt idx="0">
                  <c:v>6956</c:v>
                </c:pt>
                <c:pt idx="1">
                  <c:v>7667</c:v>
                </c:pt>
                <c:pt idx="2">
                  <c:v>8954</c:v>
                </c:pt>
                <c:pt idx="3">
                  <c:v>9697</c:v>
                </c:pt>
                <c:pt idx="4">
                  <c:v>10786</c:v>
                </c:pt>
                <c:pt idx="5">
                  <c:v>13089</c:v>
                </c:pt>
                <c:pt idx="6">
                  <c:v>14036</c:v>
                </c:pt>
                <c:pt idx="7">
                  <c:v>10670</c:v>
                </c:pt>
                <c:pt idx="8">
                  <c:v>11897</c:v>
                </c:pt>
                <c:pt idx="9">
                  <c:v>15797</c:v>
                </c:pt>
                <c:pt idx="10">
                  <c:v>17227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9A33-4B3D-91C2-732C706BE7A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EU Imports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5.4635674561873848E-2"/>
                  <c:y val="-4.04577336935462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9A33-4B3D-91C2-732C706BE7AD}"/>
                </c:ext>
              </c:extLst>
            </c:dLbl>
            <c:dLbl>
              <c:idx val="1"/>
              <c:layout>
                <c:manualLayout>
                  <c:x val="-4.1042904356169092E-2"/>
                  <c:y val="-5.70451521646646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9A33-4B3D-91C2-732C706BE7AD}"/>
                </c:ext>
              </c:extLst>
            </c:dLbl>
            <c:dLbl>
              <c:idx val="2"/>
              <c:layout>
                <c:manualLayout>
                  <c:x val="-5.4478091339617847E-2"/>
                  <c:y val="-6.55707970117142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9A33-4B3D-91C2-732C706BE7AD}"/>
                </c:ext>
              </c:extLst>
            </c:dLbl>
            <c:dLbl>
              <c:idx val="3"/>
              <c:layout>
                <c:manualLayout>
                  <c:x val="-4.6407041668257439E-2"/>
                  <c:y val="-3.97906330190954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9A33-4B3D-91C2-732C706BE7AD}"/>
                </c:ext>
              </c:extLst>
            </c:dLbl>
            <c:dLbl>
              <c:idx val="4"/>
              <c:layout>
                <c:manualLayout>
                  <c:x val="-5.7564907632882051E-2"/>
                  <c:y val="-5.09211713603637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9A33-4B3D-91C2-732C706BE7AD}"/>
                </c:ext>
              </c:extLst>
            </c:dLbl>
            <c:dLbl>
              <c:idx val="5"/>
              <c:layout>
                <c:manualLayout>
                  <c:x val="-5.6402510043993825E-2"/>
                  <c:y val="-3.65545427201856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9A33-4B3D-91C2-732C706BE7AD}"/>
                </c:ext>
              </c:extLst>
            </c:dLbl>
            <c:dLbl>
              <c:idx val="6"/>
              <c:layout>
                <c:manualLayout>
                  <c:x val="-3.9493963090778003E-2"/>
                  <c:y val="-2.3014041800233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9A33-4B3D-91C2-732C706BE7AD}"/>
                </c:ext>
              </c:extLst>
            </c:dLbl>
            <c:dLbl>
              <c:idx val="7"/>
              <c:layout>
                <c:manualLayout>
                  <c:x val="-4.9189425767402178E-2"/>
                  <c:y val="-4.592469061703172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7064979814642429E-2"/>
                      <c:h val="6.3213995489967256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0-9A33-4B3D-91C2-732C706BE7AD}"/>
                </c:ext>
              </c:extLst>
            </c:dLbl>
            <c:dLbl>
              <c:idx val="8"/>
              <c:layout>
                <c:manualLayout>
                  <c:x val="-3.3729891954789995E-2"/>
                  <c:y val="-3.0111830392828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C9A-41BF-8760-FC365F0E8436}"/>
                </c:ext>
              </c:extLst>
            </c:dLbl>
            <c:dLbl>
              <c:idx val="9"/>
              <c:layout>
                <c:manualLayout>
                  <c:x val="-4.2162364943487386E-2"/>
                  <c:y val="-4.51677455892434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6C9A-41BF-8760-FC365F0E8436}"/>
                </c:ext>
              </c:extLst>
            </c:dLbl>
            <c:dLbl>
              <c:idx val="10"/>
              <c:layout>
                <c:manualLayout>
                  <c:x val="-7.4486844733494567E-2"/>
                  <c:y val="-0.1032405613468422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78E8-4D38-8628-FAA25E11F895}"/>
                </c:ext>
              </c:extLst>
            </c:dLbl>
            <c:dLbl>
              <c:idx val="11"/>
              <c:layout>
                <c:manualLayout>
                  <c:x val="-6.745978390957999E-2"/>
                  <c:y val="-2.15084502805921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78E8-4D38-8628-FAA25E11F895}"/>
                </c:ext>
              </c:extLst>
            </c:dLbl>
            <c:dLbl>
              <c:idx val="12"/>
              <c:layout>
                <c:manualLayout>
                  <c:x val="-5.2000250096968008E-2"/>
                  <c:y val="-2.150845028059215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96F-4310-9788-878A0668198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Sheet1!$A$2:$A$12</c:f>
              <c:numCache>
                <c:formatCode>General</c:formatCode>
                <c:ptCount val="11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  <c:pt idx="10">
                  <c:v>2023</c:v>
                </c:pt>
              </c:numCache>
            </c:numRef>
          </c:cat>
          <c:val>
            <c:numRef>
              <c:f>Sheet1!$C$2:$C$12</c:f>
              <c:numCache>
                <c:formatCode>#,##0</c:formatCode>
                <c:ptCount val="11"/>
                <c:pt idx="0">
                  <c:v>3068</c:v>
                </c:pt>
                <c:pt idx="1">
                  <c:v>3289</c:v>
                </c:pt>
                <c:pt idx="2">
                  <c:v>4114</c:v>
                </c:pt>
                <c:pt idx="3">
                  <c:v>4526</c:v>
                </c:pt>
                <c:pt idx="4">
                  <c:v>5298</c:v>
                </c:pt>
                <c:pt idx="5">
                  <c:v>5677</c:v>
                </c:pt>
                <c:pt idx="6">
                  <c:v>6147</c:v>
                </c:pt>
                <c:pt idx="7">
                  <c:v>4252</c:v>
                </c:pt>
                <c:pt idx="8">
                  <c:v>5528</c:v>
                </c:pt>
                <c:pt idx="9">
                  <c:v>7432</c:v>
                </c:pt>
                <c:pt idx="10">
                  <c:v>8502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1-9A33-4B3D-91C2-732C706BE7A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01670944"/>
        <c:axId val="401672584"/>
      </c:lineChart>
      <c:catAx>
        <c:axId val="4016709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01672584"/>
        <c:crosses val="autoZero"/>
        <c:auto val="1"/>
        <c:lblAlgn val="ctr"/>
        <c:lblOffset val="100"/>
        <c:noMultiLvlLbl val="0"/>
      </c:catAx>
      <c:valAx>
        <c:axId val="401672584"/>
        <c:scaling>
          <c:orientation val="minMax"/>
          <c:max val="180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01670944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679207979158779"/>
          <c:y val="1.7359208796999009E-2"/>
          <c:w val="0.85320792020841218"/>
          <c:h val="0.5398754352245204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Exports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Sheet1!$A$2:$A$13</c:f>
              <c:strCache>
                <c:ptCount val="12"/>
                <c:pt idx="0">
                  <c:v>Manufacturing services on physical input owned by others</c:v>
                </c:pt>
                <c:pt idx="1">
                  <c:v>Maintenance and repair services</c:v>
                </c:pt>
                <c:pt idx="2">
                  <c:v>Transport</c:v>
                </c:pt>
                <c:pt idx="3">
                  <c:v>Travel</c:v>
                </c:pt>
                <c:pt idx="4">
                  <c:v>Construction</c:v>
                </c:pt>
                <c:pt idx="5">
                  <c:v>Insurance &amp; pensions services</c:v>
                </c:pt>
                <c:pt idx="6">
                  <c:v>Financial services</c:v>
                </c:pt>
                <c:pt idx="7">
                  <c:v>Intellectual property</c:v>
                </c:pt>
                <c:pt idx="8">
                  <c:v>Telecommunications, computer and information services</c:v>
                </c:pt>
                <c:pt idx="9">
                  <c:v>Other business services</c:v>
                </c:pt>
                <c:pt idx="10">
                  <c:v>Personal, cultural and recreational services</c:v>
                </c:pt>
                <c:pt idx="11">
                  <c:v>Government goods and services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32.1</c:v>
                </c:pt>
                <c:pt idx="1">
                  <c:v>301.7</c:v>
                </c:pt>
                <c:pt idx="2">
                  <c:v>3548.6</c:v>
                </c:pt>
                <c:pt idx="3">
                  <c:v>1601.2</c:v>
                </c:pt>
                <c:pt idx="4">
                  <c:v>94.5</c:v>
                </c:pt>
                <c:pt idx="5">
                  <c:v>77.3</c:v>
                </c:pt>
                <c:pt idx="6">
                  <c:v>451.5</c:v>
                </c:pt>
                <c:pt idx="7">
                  <c:v>1882.2</c:v>
                </c:pt>
                <c:pt idx="8">
                  <c:v>3448.6</c:v>
                </c:pt>
                <c:pt idx="9">
                  <c:v>4452</c:v>
                </c:pt>
                <c:pt idx="10">
                  <c:v>483.1</c:v>
                </c:pt>
                <c:pt idx="11">
                  <c:v>20.399999999999999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F87-4746-8D20-B17480591A83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Imports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Sheet1!$A$2:$A$13</c:f>
              <c:strCache>
                <c:ptCount val="12"/>
                <c:pt idx="0">
                  <c:v>Manufacturing services on physical input owned by others</c:v>
                </c:pt>
                <c:pt idx="1">
                  <c:v>Maintenance and repair services</c:v>
                </c:pt>
                <c:pt idx="2">
                  <c:v>Transport</c:v>
                </c:pt>
                <c:pt idx="3">
                  <c:v>Travel</c:v>
                </c:pt>
                <c:pt idx="4">
                  <c:v>Construction</c:v>
                </c:pt>
                <c:pt idx="5">
                  <c:v>Insurance &amp; pensions services</c:v>
                </c:pt>
                <c:pt idx="6">
                  <c:v>Financial services</c:v>
                </c:pt>
                <c:pt idx="7">
                  <c:v>Intellectual property</c:v>
                </c:pt>
                <c:pt idx="8">
                  <c:v>Telecommunications, computer and information services</c:v>
                </c:pt>
                <c:pt idx="9">
                  <c:v>Other business services</c:v>
                </c:pt>
                <c:pt idx="10">
                  <c:v>Personal, cultural and recreational services</c:v>
                </c:pt>
                <c:pt idx="11">
                  <c:v>Government goods and services</c:v>
                </c:pt>
              </c:strCache>
            </c:strRef>
          </c:cat>
          <c:val>
            <c:numRef>
              <c:f>Sheet1!$C$2:$C$13</c:f>
              <c:numCache>
                <c:formatCode>General</c:formatCode>
                <c:ptCount val="12"/>
                <c:pt idx="0">
                  <c:v>579.20000000000005</c:v>
                </c:pt>
                <c:pt idx="1">
                  <c:v>87.1</c:v>
                </c:pt>
                <c:pt idx="2">
                  <c:v>1314.1</c:v>
                </c:pt>
                <c:pt idx="3">
                  <c:v>2509</c:v>
                </c:pt>
                <c:pt idx="4">
                  <c:v>151.9</c:v>
                </c:pt>
                <c:pt idx="5">
                  <c:v>256.7</c:v>
                </c:pt>
                <c:pt idx="6">
                  <c:v>94</c:v>
                </c:pt>
                <c:pt idx="7">
                  <c:v>300.7</c:v>
                </c:pt>
                <c:pt idx="8">
                  <c:v>522.70000000000005</c:v>
                </c:pt>
                <c:pt idx="9">
                  <c:v>2656</c:v>
                </c:pt>
                <c:pt idx="10">
                  <c:v>35</c:v>
                </c:pt>
                <c:pt idx="11">
                  <c:v>15.6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F87-4746-8D20-B17480591A8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30717128"/>
        <c:axId val="430716472"/>
      </c:barChart>
      <c:catAx>
        <c:axId val="4307171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30716472"/>
        <c:crosses val="autoZero"/>
        <c:auto val="1"/>
        <c:lblAlgn val="ctr"/>
        <c:lblOffset val="100"/>
        <c:noMultiLvlLbl val="0"/>
      </c:catAx>
      <c:valAx>
        <c:axId val="43071647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307171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0688598624852231E-2"/>
          <c:y val="2.4551937249137561E-2"/>
          <c:w val="0.90622640519121578"/>
          <c:h val="0.81129775834951234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6EB0-41E6-A2CF-F87E3FD142E5}"/>
              </c:ext>
            </c:extLst>
          </c:dPt>
          <c:dLbls>
            <c:dLbl>
              <c:idx val="0"/>
              <c:layout>
                <c:manualLayout>
                  <c:x val="4.3284367844872475E-2"/>
                  <c:y val="-0.4126040838767202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EB0-41E6-A2CF-F87E3FD142E5}"/>
                </c:ext>
              </c:extLst>
            </c:dLbl>
            <c:dLbl>
              <c:idx val="1"/>
              <c:layout>
                <c:manualLayout>
                  <c:x val="5.0498429152351205E-2"/>
                  <c:y val="-0.3492719113830656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EB0-41E6-A2CF-F87E3FD142E5}"/>
                </c:ext>
              </c:extLst>
            </c:dLbl>
            <c:dLbl>
              <c:idx val="2"/>
              <c:layout>
                <c:manualLayout>
                  <c:x val="1.7313747137948983E-2"/>
                  <c:y val="-0.2777853742746532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6EB0-41E6-A2CF-F87E3FD142E5}"/>
                </c:ext>
              </c:extLst>
            </c:dLbl>
            <c:dLbl>
              <c:idx val="3"/>
              <c:layout>
                <c:manualLayout>
                  <c:x val="4.90556168908554E-2"/>
                  <c:y val="-0.2378295217910260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EB0-41E6-A2CF-F87E3FD142E5}"/>
                </c:ext>
              </c:extLst>
            </c:dLbl>
            <c:dLbl>
              <c:idx val="4"/>
              <c:layout>
                <c:manualLayout>
                  <c:x val="2.4527808445427728E-2"/>
                  <c:y val="-0.1644641687083837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6EB0-41E6-A2CF-F87E3FD142E5}"/>
                </c:ext>
              </c:extLst>
            </c:dLbl>
            <c:dLbl>
              <c:idx val="5"/>
              <c:layout>
                <c:manualLayout>
                  <c:x val="2.3084996183931925E-2"/>
                  <c:y val="-0.1302897959897585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EB0-41E6-A2CF-F87E3FD142E5}"/>
                </c:ext>
              </c:extLst>
            </c:dLbl>
            <c:dLbl>
              <c:idx val="6"/>
              <c:layout>
                <c:manualLayout>
                  <c:x val="2.8856245229914975E-2"/>
                  <c:y val="-0.104659016450789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6EB0-41E6-A2CF-F87E3FD142E5}"/>
                </c:ext>
              </c:extLst>
            </c:dLbl>
            <c:dLbl>
              <c:idx val="7"/>
              <c:layout>
                <c:manualLayout>
                  <c:x val="1.4428122614957434E-2"/>
                  <c:y val="-8.543593179656291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6EB0-41E6-A2CF-F87E3FD142E5}"/>
                </c:ext>
              </c:extLst>
            </c:dLbl>
            <c:dLbl>
              <c:idx val="8"/>
              <c:layout>
                <c:manualLayout>
                  <c:x val="3.7513118798889467E-2"/>
                  <c:y val="-0.1067949147457038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6EB0-41E6-A2CF-F87E3FD142E5}"/>
                </c:ext>
              </c:extLst>
            </c:dLbl>
            <c:dLbl>
              <c:idx val="9"/>
              <c:layout>
                <c:manualLayout>
                  <c:x val="1.7313747137948983E-2"/>
                  <c:y val="-8.1164135206734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6EB0-41E6-A2CF-F87E3FD142E5}"/>
                </c:ext>
              </c:extLst>
            </c:dLbl>
            <c:dLbl>
              <c:idx val="10"/>
              <c:layout>
                <c:manualLayout>
                  <c:x val="4.1841555583376766E-2"/>
                  <c:y val="-0.1153385079253600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6EB0-41E6-A2CF-F87E3FD142E5}"/>
                </c:ext>
              </c:extLst>
            </c:dLbl>
            <c:dLbl>
              <c:idx val="11"/>
              <c:layout>
                <c:manualLayout>
                  <c:x val="4.3284367844872457E-3"/>
                  <c:y val="-7.90282369118207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6EB0-41E6-A2CF-F87E3FD142E5}"/>
                </c:ext>
              </c:extLst>
            </c:dLbl>
            <c:dLbl>
              <c:idx val="12"/>
              <c:layout>
                <c:manualLayout>
                  <c:x val="2.8856245229914447E-3"/>
                  <c:y val="-4.69897624881096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6EB0-41E6-A2CF-F87E3FD142E5}"/>
                </c:ext>
              </c:extLst>
            </c:dLbl>
            <c:dLbl>
              <c:idx val="13"/>
              <c:layout>
                <c:manualLayout>
                  <c:x val="2.4527808445427728E-2"/>
                  <c:y val="-5.55333556677660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6EB0-41E6-A2CF-F87E3FD142E5}"/>
                </c:ext>
              </c:extLst>
            </c:dLbl>
            <c:dLbl>
              <c:idx val="14"/>
              <c:layout>
                <c:manualLayout>
                  <c:x val="1.009968583047024E-2"/>
                  <c:y val="-3.41743727186251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6EB0-41E6-A2CF-F87E3FD142E5}"/>
                </c:ext>
              </c:extLst>
            </c:dLbl>
            <c:dLbl>
              <c:idx val="15"/>
              <c:layout>
                <c:manualLayout>
                  <c:x val="1.154249809196599E-2"/>
                  <c:y val="-2.776667783388294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6EB0-41E6-A2CF-F87E3FD142E5}"/>
                </c:ext>
              </c:extLst>
            </c:dLbl>
            <c:dLbl>
              <c:idx val="16"/>
              <c:layout>
                <c:manualLayout>
                  <c:x val="1.442812261495643E-3"/>
                  <c:y val="-7.68923386169066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6EB0-41E6-A2CF-F87E3FD142E5}"/>
                </c:ext>
              </c:extLst>
            </c:dLbl>
            <c:dLbl>
              <c:idx val="17"/>
              <c:layout>
                <c:manualLayout>
                  <c:x val="7.2140613074786379E-3"/>
                  <c:y val="-4.2717965898281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6EB0-41E6-A2CF-F87E3FD142E5}"/>
                </c:ext>
              </c:extLst>
            </c:dLbl>
            <c:dLbl>
              <c:idx val="18"/>
              <c:layout>
                <c:manualLayout>
                  <c:x val="1.4428122614957488E-3"/>
                  <c:y val="-5.55333556677660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6EB0-41E6-A2CF-F87E3FD142E5}"/>
                </c:ext>
              </c:extLst>
            </c:dLbl>
            <c:dLbl>
              <c:idx val="19"/>
              <c:layout>
                <c:manualLayout>
                  <c:x val="2.8856245229913918E-3"/>
                  <c:y val="-3.41743727186251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6EB0-41E6-A2CF-F87E3FD142E5}"/>
                </c:ext>
              </c:extLst>
            </c:dLbl>
            <c:dLbl>
              <c:idx val="20"/>
              <c:layout>
                <c:manualLayout>
                  <c:x val="-1.0580501024118124E-16"/>
                  <c:y val="-6.19410505525081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6EB0-41E6-A2CF-F87E3FD142E5}"/>
                </c:ext>
              </c:extLst>
            </c:dLbl>
            <c:dLbl>
              <c:idx val="21"/>
              <c:layout>
                <c:manualLayout>
                  <c:x val="4.3284367844872457E-3"/>
                  <c:y val="-2.776667783388294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6EB0-41E6-A2CF-F87E3FD142E5}"/>
                </c:ext>
              </c:extLst>
            </c:dLbl>
            <c:dLbl>
              <c:idx val="22"/>
              <c:layout>
                <c:manualLayout>
                  <c:x val="5.7712490459829952E-3"/>
                  <c:y val="-6.19410505525081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6EB0-41E6-A2CF-F87E3FD142E5}"/>
                </c:ext>
              </c:extLst>
            </c:dLbl>
            <c:dLbl>
              <c:idx val="23"/>
              <c:layout>
                <c:manualLayout>
                  <c:x val="5.7712490459828894E-3"/>
                  <c:y val="-3.41743727186251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6EB0-41E6-A2CF-F87E3FD142E5}"/>
                </c:ext>
              </c:extLst>
            </c:dLbl>
            <c:dLbl>
              <c:idx val="24"/>
              <c:layout>
                <c:manualLayout>
                  <c:x val="-1.0580501024118124E-16"/>
                  <c:y val="-7.90282369118207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6EB0-41E6-A2CF-F87E3FD142E5}"/>
                </c:ext>
              </c:extLst>
            </c:dLbl>
            <c:dLbl>
              <c:idx val="25"/>
              <c:layout>
                <c:manualLayout>
                  <c:x val="4.3284367844872457E-3"/>
                  <c:y val="-5.12615590779377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6EB0-41E6-A2CF-F87E3FD142E5}"/>
                </c:ext>
              </c:extLst>
            </c:dLbl>
            <c:dLbl>
              <c:idx val="26"/>
              <c:layout>
                <c:manualLayout>
                  <c:x val="2.8856245229914976E-3"/>
                  <c:y val="-2.34948812440548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6EB0-41E6-A2CF-F87E3FD142E5}"/>
                </c:ext>
              </c:extLst>
            </c:dLbl>
            <c:dLbl>
              <c:idx val="27"/>
              <c:layout>
                <c:manualLayout>
                  <c:x val="-4.3284367844873516E-3"/>
                  <c:y val="-5.55333556677660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6EB0-41E6-A2CF-F87E3FD142E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Sheet1!$A$2:$A$28</c:f>
              <c:strCache>
                <c:ptCount val="27"/>
                <c:pt idx="0">
                  <c:v>Germany</c:v>
                </c:pt>
                <c:pt idx="1">
                  <c:v>Spain</c:v>
                </c:pt>
                <c:pt idx="2">
                  <c:v>France</c:v>
                </c:pt>
                <c:pt idx="3">
                  <c:v>Netherlands</c:v>
                </c:pt>
                <c:pt idx="4">
                  <c:v>Ireland</c:v>
                </c:pt>
                <c:pt idx="5">
                  <c:v>Denmark</c:v>
                </c:pt>
                <c:pt idx="6">
                  <c:v>Italy</c:v>
                </c:pt>
                <c:pt idx="7">
                  <c:v>Belgium</c:v>
                </c:pt>
                <c:pt idx="8">
                  <c:v>Luxembourg</c:v>
                </c:pt>
                <c:pt idx="9">
                  <c:v>Greece</c:v>
                </c:pt>
                <c:pt idx="10">
                  <c:v>Austria</c:v>
                </c:pt>
                <c:pt idx="11">
                  <c:v>Sweden</c:v>
                </c:pt>
                <c:pt idx="12">
                  <c:v>Finland</c:v>
                </c:pt>
                <c:pt idx="13">
                  <c:v>Portugal</c:v>
                </c:pt>
                <c:pt idx="14">
                  <c:v>Poland</c:v>
                </c:pt>
                <c:pt idx="15">
                  <c:v>Hungary</c:v>
                </c:pt>
                <c:pt idx="16">
                  <c:v>Czech Republic</c:v>
                </c:pt>
                <c:pt idx="17">
                  <c:v>Romania</c:v>
                </c:pt>
                <c:pt idx="18">
                  <c:v>Estonia</c:v>
                </c:pt>
                <c:pt idx="19">
                  <c:v>Croatia</c:v>
                </c:pt>
                <c:pt idx="20">
                  <c:v>Slovenia</c:v>
                </c:pt>
                <c:pt idx="21">
                  <c:v>Slovakia</c:v>
                </c:pt>
                <c:pt idx="22">
                  <c:v>Bulgaria</c:v>
                </c:pt>
                <c:pt idx="23">
                  <c:v>Lithuania</c:v>
                </c:pt>
                <c:pt idx="24">
                  <c:v>Latvia</c:v>
                </c:pt>
                <c:pt idx="25">
                  <c:v>Malta</c:v>
                </c:pt>
                <c:pt idx="26">
                  <c:v>Cyprus</c:v>
                </c:pt>
              </c:strCache>
            </c:strRef>
          </c:cat>
          <c:val>
            <c:numRef>
              <c:f>Sheet1!$B$2:$B$28</c:f>
              <c:numCache>
                <c:formatCode>General</c:formatCode>
                <c:ptCount val="27"/>
                <c:pt idx="0">
                  <c:v>3579</c:v>
                </c:pt>
                <c:pt idx="1">
                  <c:v>3468</c:v>
                </c:pt>
                <c:pt idx="2">
                  <c:v>2046</c:v>
                </c:pt>
                <c:pt idx="3">
                  <c:v>1979</c:v>
                </c:pt>
                <c:pt idx="4">
                  <c:v>1906</c:v>
                </c:pt>
                <c:pt idx="5">
                  <c:v>1010</c:v>
                </c:pt>
                <c:pt idx="6">
                  <c:v>722</c:v>
                </c:pt>
                <c:pt idx="7">
                  <c:v>668</c:v>
                </c:pt>
                <c:pt idx="8">
                  <c:v>546</c:v>
                </c:pt>
                <c:pt idx="9">
                  <c:v>273</c:v>
                </c:pt>
                <c:pt idx="10">
                  <c:v>247</c:v>
                </c:pt>
                <c:pt idx="11">
                  <c:v>189</c:v>
                </c:pt>
                <c:pt idx="12">
                  <c:v>110</c:v>
                </c:pt>
                <c:pt idx="13">
                  <c:v>94</c:v>
                </c:pt>
                <c:pt idx="14">
                  <c:v>85</c:v>
                </c:pt>
                <c:pt idx="15">
                  <c:v>71</c:v>
                </c:pt>
                <c:pt idx="16">
                  <c:v>61</c:v>
                </c:pt>
                <c:pt idx="17">
                  <c:v>27</c:v>
                </c:pt>
                <c:pt idx="18">
                  <c:v>27</c:v>
                </c:pt>
                <c:pt idx="19">
                  <c:v>19</c:v>
                </c:pt>
                <c:pt idx="20">
                  <c:v>19</c:v>
                </c:pt>
                <c:pt idx="21">
                  <c:v>17</c:v>
                </c:pt>
                <c:pt idx="22">
                  <c:v>6</c:v>
                </c:pt>
                <c:pt idx="23">
                  <c:v>6</c:v>
                </c:pt>
                <c:pt idx="24">
                  <c:v>4</c:v>
                </c:pt>
                <c:pt idx="25">
                  <c:v>1</c:v>
                </c:pt>
                <c:pt idx="26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615-44E3-9EA7-79C612AF838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67749944"/>
        <c:axId val="367748304"/>
      </c:barChart>
      <c:catAx>
        <c:axId val="3677499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67748304"/>
        <c:crossesAt val="0"/>
        <c:auto val="1"/>
        <c:lblAlgn val="ctr"/>
        <c:lblOffset val="100"/>
        <c:noMultiLvlLbl val="0"/>
      </c:catAx>
      <c:valAx>
        <c:axId val="367748304"/>
        <c:scaling>
          <c:orientation val="minMax"/>
          <c:max val="38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67749944"/>
        <c:crosses val="autoZero"/>
        <c:crossBetween val="between"/>
        <c:majorUnit val="500"/>
      </c:valAx>
      <c:spPr>
        <a:noFill/>
        <a:ln w="25400"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EU27 Outward FDI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8"/>
              <c:layout>
                <c:manualLayout>
                  <c:x val="1.1565199495138062E-2"/>
                  <c:y val="-2.02630133254296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EAE-417A-8EA7-1F760C343DB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Sheet1!$A$2:$A$12</c:f>
              <c:numCache>
                <c:formatCode>General</c:formatCode>
                <c:ptCount val="11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  <c:pt idx="10">
                  <c:v>2023</c:v>
                </c:pt>
              </c:numCache>
            </c:numRef>
          </c:cat>
          <c:val>
            <c:numRef>
              <c:f>Sheet1!$B$2:$B$12</c:f>
              <c:numCache>
                <c:formatCode>#,##0</c:formatCode>
                <c:ptCount val="11"/>
                <c:pt idx="0">
                  <c:v>103822</c:v>
                </c:pt>
                <c:pt idx="1">
                  <c:v>128501</c:v>
                </c:pt>
                <c:pt idx="2">
                  <c:v>166199</c:v>
                </c:pt>
                <c:pt idx="3">
                  <c:v>154901</c:v>
                </c:pt>
                <c:pt idx="4">
                  <c:v>176113</c:v>
                </c:pt>
                <c:pt idx="5">
                  <c:v>182815</c:v>
                </c:pt>
                <c:pt idx="6">
                  <c:v>195588</c:v>
                </c:pt>
                <c:pt idx="7">
                  <c:v>158692</c:v>
                </c:pt>
                <c:pt idx="8">
                  <c:v>180768</c:v>
                </c:pt>
                <c:pt idx="9">
                  <c:v>184582</c:v>
                </c:pt>
                <c:pt idx="10">
                  <c:v>208997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4B0-4A53-858D-B3FC74C8720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EU27 Inward FDI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7"/>
              <c:layout>
                <c:manualLayout>
                  <c:x val="0"/>
                  <c:y val="-4.03976672265083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EAE-417A-8EA7-1F760C343DB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rgbClr val="C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Sheet1!$A$2:$A$12</c:f>
              <c:numCache>
                <c:formatCode>General</c:formatCode>
                <c:ptCount val="11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  <c:pt idx="10">
                  <c:v>2023</c:v>
                </c:pt>
              </c:numCache>
            </c:numRef>
          </c:cat>
          <c:val>
            <c:numRef>
              <c:f>Sheet1!$C$2:$C$12</c:f>
              <c:numCache>
                <c:formatCode>#,##0</c:formatCode>
                <c:ptCount val="11"/>
                <c:pt idx="0">
                  <c:v>24300</c:v>
                </c:pt>
                <c:pt idx="1">
                  <c:v>30882</c:v>
                </c:pt>
                <c:pt idx="2">
                  <c:v>28489</c:v>
                </c:pt>
                <c:pt idx="3">
                  <c:v>37033</c:v>
                </c:pt>
                <c:pt idx="4">
                  <c:v>51394</c:v>
                </c:pt>
                <c:pt idx="5">
                  <c:v>46421</c:v>
                </c:pt>
                <c:pt idx="6">
                  <c:v>52740</c:v>
                </c:pt>
                <c:pt idx="7">
                  <c:v>31936</c:v>
                </c:pt>
                <c:pt idx="8">
                  <c:v>40557</c:v>
                </c:pt>
                <c:pt idx="9">
                  <c:v>26371</c:v>
                </c:pt>
                <c:pt idx="10">
                  <c:v>26984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4B0-4A53-858D-B3FC74C8720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197519519"/>
        <c:axId val="197519103"/>
      </c:barChart>
      <c:lineChart>
        <c:grouping val="standard"/>
        <c:varyColors val="0"/>
        <c:ser>
          <c:idx val="2"/>
          <c:order val="2"/>
          <c:tx>
            <c:strRef>
              <c:f>Sheet1!$D$1</c:f>
              <c:strCache>
                <c:ptCount val="1"/>
                <c:pt idx="0">
                  <c:v>balance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dLbls>
            <c:dLbl>
              <c:idx val="10"/>
              <c:layout>
                <c:manualLayout>
                  <c:x val="-2.1684749053383974E-2"/>
                  <c:y val="6.65373342554255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E09-43C9-B22E-7F1474622A9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rgbClr val="29732D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Sheet1!$A$2:$A$12</c:f>
              <c:numCache>
                <c:formatCode>General</c:formatCode>
                <c:ptCount val="11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  <c:pt idx="10">
                  <c:v>2023</c:v>
                </c:pt>
              </c:numCache>
            </c:numRef>
          </c:cat>
          <c:val>
            <c:numRef>
              <c:f>Sheet1!$D$2:$D$12</c:f>
              <c:numCache>
                <c:formatCode>#,##0</c:formatCode>
                <c:ptCount val="11"/>
                <c:pt idx="0">
                  <c:v>79522</c:v>
                </c:pt>
                <c:pt idx="1">
                  <c:v>97619</c:v>
                </c:pt>
                <c:pt idx="2">
                  <c:v>137710</c:v>
                </c:pt>
                <c:pt idx="3">
                  <c:v>117868</c:v>
                </c:pt>
                <c:pt idx="4">
                  <c:v>124719</c:v>
                </c:pt>
                <c:pt idx="5">
                  <c:v>136394</c:v>
                </c:pt>
                <c:pt idx="6">
                  <c:v>142848</c:v>
                </c:pt>
                <c:pt idx="7">
                  <c:v>126756</c:v>
                </c:pt>
                <c:pt idx="8">
                  <c:v>140211</c:v>
                </c:pt>
                <c:pt idx="9">
                  <c:v>158211</c:v>
                </c:pt>
                <c:pt idx="10">
                  <c:v>182013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E09-43C9-B22E-7F1474622A9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97519519"/>
        <c:axId val="197519103"/>
      </c:lineChart>
      <c:catAx>
        <c:axId val="19751951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rgbClr val="FF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7519103"/>
        <c:crosses val="autoZero"/>
        <c:auto val="1"/>
        <c:lblAlgn val="ctr"/>
        <c:lblOffset val="100"/>
        <c:noMultiLvlLbl val="0"/>
      </c:catAx>
      <c:valAx>
        <c:axId val="197519103"/>
        <c:scaling>
          <c:orientation val="minMax"/>
          <c:max val="22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7519519"/>
        <c:crosses val="autoZero"/>
        <c:crossBetween val="between"/>
      </c:valAx>
      <c:spPr>
        <a:solidFill>
          <a:schemeClr val="bg1"/>
        </a:solidFill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1616141732283459E-2"/>
          <c:y val="0.14771305740931137"/>
          <c:w val="0.90526546178064693"/>
          <c:h val="0.7295378724902118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EU27 Outward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Lbls>
            <c:dLbl>
              <c:idx val="3"/>
              <c:layout>
                <c:manualLayout>
                  <c:x val="2.7777777777777779E-3"/>
                  <c:y val="-4.81481551688765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B8A-49FF-AB72-3FA5F540474A}"/>
                </c:ext>
              </c:extLst>
            </c:dLbl>
            <c:dLbl>
              <c:idx val="4"/>
              <c:layout>
                <c:manualLayout>
                  <c:x val="-1.8055555555555554E-2"/>
                  <c:y val="-1.66666690969187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B8A-49FF-AB72-3FA5F540474A}"/>
                </c:ext>
              </c:extLst>
            </c:dLbl>
            <c:dLbl>
              <c:idx val="6"/>
              <c:layout>
                <c:manualLayout>
                  <c:x val="1.1111111111111112E-2"/>
                  <c:y val="-2.96296339500779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2B8A-49FF-AB72-3FA5F540474A}"/>
                </c:ext>
              </c:extLst>
            </c:dLbl>
            <c:dLbl>
              <c:idx val="7"/>
              <c:layout>
                <c:manualLayout>
                  <c:x val="-1.5277777777777777E-2"/>
                  <c:y val="-6.66666763876752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5E8-4505-80FC-B8A0E745FDE3}"/>
                </c:ext>
              </c:extLst>
            </c:dLbl>
            <c:dLbl>
              <c:idx val="9"/>
              <c:layout>
                <c:manualLayout>
                  <c:x val="0"/>
                  <c:y val="-0.1388889091409900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B8A-49FF-AB72-3FA5F540474A}"/>
                </c:ext>
              </c:extLst>
            </c:dLbl>
            <c:dLbl>
              <c:idx val="10"/>
              <c:layout>
                <c:manualLayout>
                  <c:x val="-1.1111111111111112E-2"/>
                  <c:y val="-5.555556365639598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2B8A-49FF-AB72-3FA5F540474A}"/>
                </c:ext>
              </c:extLst>
            </c:dLbl>
            <c:dLbl>
              <c:idx val="12"/>
              <c:layout>
                <c:manualLayout>
                  <c:x val="-1.1111111111111212E-2"/>
                  <c:y val="-3.33333381938375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2B8A-49FF-AB72-3FA5F540474A}"/>
                </c:ext>
              </c:extLst>
            </c:dLbl>
            <c:dLbl>
              <c:idx val="14"/>
              <c:layout>
                <c:manualLayout>
                  <c:x val="-1.3888888888888889E-3"/>
                  <c:y val="-2.222222546255839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2B8A-49FF-AB72-3FA5F540474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accent1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Sheet1!$A$2:$A$16</c:f>
              <c:strCache>
                <c:ptCount val="15"/>
                <c:pt idx="0">
                  <c:v>United States</c:v>
                </c:pt>
                <c:pt idx="1">
                  <c:v>United Kingdom</c:v>
                </c:pt>
                <c:pt idx="2">
                  <c:v>Switzerland</c:v>
                </c:pt>
                <c:pt idx="3">
                  <c:v>Brazil</c:v>
                </c:pt>
                <c:pt idx="4">
                  <c:v>Singapore</c:v>
                </c:pt>
                <c:pt idx="5">
                  <c:v>Canada</c:v>
                </c:pt>
                <c:pt idx="6">
                  <c:v>China</c:v>
                </c:pt>
                <c:pt idx="7">
                  <c:v>Russia</c:v>
                </c:pt>
                <c:pt idx="8">
                  <c:v>Mexico</c:v>
                </c:pt>
                <c:pt idx="9">
                  <c:v>United Arab Emirates</c:v>
                </c:pt>
                <c:pt idx="10">
                  <c:v>Cayman Islands</c:v>
                </c:pt>
                <c:pt idx="11">
                  <c:v>India </c:v>
                </c:pt>
                <c:pt idx="12">
                  <c:v>Australia</c:v>
                </c:pt>
                <c:pt idx="13">
                  <c:v>Japan</c:v>
                </c:pt>
                <c:pt idx="14">
                  <c:v>Hong Kong China</c:v>
                </c:pt>
              </c:strCache>
            </c:strRef>
          </c:cat>
          <c:val>
            <c:numRef>
              <c:f>Sheet1!$B$2:$B$16</c:f>
              <c:numCache>
                <c:formatCode>#,##0</c:formatCode>
                <c:ptCount val="15"/>
                <c:pt idx="0">
                  <c:v>2437223</c:v>
                </c:pt>
                <c:pt idx="1">
                  <c:v>1764667</c:v>
                </c:pt>
                <c:pt idx="2">
                  <c:v>754769</c:v>
                </c:pt>
                <c:pt idx="3">
                  <c:v>312060</c:v>
                </c:pt>
                <c:pt idx="4">
                  <c:v>262944</c:v>
                </c:pt>
                <c:pt idx="5">
                  <c:v>249463</c:v>
                </c:pt>
                <c:pt idx="6">
                  <c:v>231637</c:v>
                </c:pt>
                <c:pt idx="7">
                  <c:v>215617</c:v>
                </c:pt>
                <c:pt idx="8">
                  <c:v>208997</c:v>
                </c:pt>
                <c:pt idx="9">
                  <c:v>186060</c:v>
                </c:pt>
                <c:pt idx="10">
                  <c:v>153750</c:v>
                </c:pt>
                <c:pt idx="11">
                  <c:v>140108</c:v>
                </c:pt>
                <c:pt idx="12">
                  <c:v>122759</c:v>
                </c:pt>
                <c:pt idx="13">
                  <c:v>86631</c:v>
                </c:pt>
                <c:pt idx="14">
                  <c:v>82067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2F3-4AD3-AE7E-5B65668C12A6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EU27 Inward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3.7760170603674516E-2"/>
                  <c:y val="7.407408487519464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12F3-4AD3-AE7E-5B65668C12A6}"/>
                </c:ext>
              </c:extLst>
            </c:dLbl>
            <c:dLbl>
              <c:idx val="1"/>
              <c:layout>
                <c:manualLayout>
                  <c:x val="4.2903433945756783E-2"/>
                  <c:y val="-1.06742506086688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2F3-4AD3-AE7E-5B65668C12A6}"/>
                </c:ext>
              </c:extLst>
            </c:dLbl>
            <c:dLbl>
              <c:idx val="2"/>
              <c:layout>
                <c:manualLayout>
                  <c:x val="3.9355131339860308E-2"/>
                  <c:y val="-7.66763413145519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12F3-4AD3-AE7E-5B65668C12A6}"/>
                </c:ext>
              </c:extLst>
            </c:dLbl>
            <c:dLbl>
              <c:idx val="3"/>
              <c:layout>
                <c:manualLayout>
                  <c:x val="1.3049650043744481E-2"/>
                  <c:y val="-5.831598983901877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2F3-4AD3-AE7E-5B65668C12A6}"/>
                </c:ext>
              </c:extLst>
            </c:dLbl>
            <c:dLbl>
              <c:idx val="4"/>
              <c:layout>
                <c:manualLayout>
                  <c:x val="1.3255796150481088E-2"/>
                  <c:y val="-7.777778911895444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12F3-4AD3-AE7E-5B65668C12A6}"/>
                </c:ext>
              </c:extLst>
            </c:dLbl>
            <c:dLbl>
              <c:idx val="5"/>
              <c:layout>
                <c:manualLayout>
                  <c:x val="1.3187117235345531E-2"/>
                  <c:y val="-6.36087873445300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2F3-4AD3-AE7E-5B65668C12A6}"/>
                </c:ext>
              </c:extLst>
            </c:dLbl>
            <c:dLbl>
              <c:idx val="6"/>
              <c:layout>
                <c:manualLayout>
                  <c:x val="1.1660779656254906E-2"/>
                  <c:y val="4.647050988760723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12F3-4AD3-AE7E-5B65668C12A6}"/>
                </c:ext>
              </c:extLst>
            </c:dLbl>
            <c:dLbl>
              <c:idx val="7"/>
              <c:layout>
                <c:manualLayout>
                  <c:x val="1.3118328958880038E-2"/>
                  <c:y val="-0.1145870683270732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12F3-4AD3-AE7E-5B65668C12A6}"/>
                </c:ext>
              </c:extLst>
            </c:dLbl>
            <c:dLbl>
              <c:idx val="8"/>
              <c:layout>
                <c:manualLayout>
                  <c:x val="-4.0979877515310587E-3"/>
                  <c:y val="-7.519161201394181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12F3-4AD3-AE7E-5B65668C12A6}"/>
                </c:ext>
              </c:extLst>
            </c:dLbl>
            <c:dLbl>
              <c:idx val="9"/>
              <c:layout>
                <c:manualLayout>
                  <c:x val="-2.1397747156605525E-2"/>
                  <c:y val="-8.23552176079349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12F3-4AD3-AE7E-5B65668C12A6}"/>
                </c:ext>
              </c:extLst>
            </c:dLbl>
            <c:dLbl>
              <c:idx val="10"/>
              <c:layout>
                <c:manualLayout>
                  <c:x val="1.1798228346456592E-2"/>
                  <c:y val="-1.29629648531590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12F3-4AD3-AE7E-5B65668C12A6}"/>
                </c:ext>
              </c:extLst>
            </c:dLbl>
            <c:dLbl>
              <c:idx val="11"/>
              <c:layout>
                <c:manualLayout>
                  <c:x val="5.8303805774278213E-3"/>
                  <c:y val="-0.1213833656143724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12F3-4AD3-AE7E-5B65668C12A6}"/>
                </c:ext>
              </c:extLst>
            </c:dLbl>
            <c:dLbl>
              <c:idx val="12"/>
              <c:layout>
                <c:manualLayout>
                  <c:x val="-8.2646544181979292E-3"/>
                  <c:y val="-0.1533714134399845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12F3-4AD3-AE7E-5B65668C12A6}"/>
                </c:ext>
              </c:extLst>
            </c:dLbl>
            <c:dLbl>
              <c:idx val="13"/>
              <c:layout>
                <c:manualLayout>
                  <c:x val="-8.3333333333334356E-3"/>
                  <c:y val="-3.14814860719577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B8A-49FF-AB72-3FA5F540474A}"/>
                </c:ext>
              </c:extLst>
            </c:dLbl>
            <c:dLbl>
              <c:idx val="14"/>
              <c:layout>
                <c:manualLayout>
                  <c:x val="0"/>
                  <c:y val="-9.44444582158731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2B8A-49FF-AB72-3FA5F540474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rgbClr val="C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Sheet1!$A$2:$A$16</c:f>
              <c:strCache>
                <c:ptCount val="15"/>
                <c:pt idx="0">
                  <c:v>United States</c:v>
                </c:pt>
                <c:pt idx="1">
                  <c:v>United Kingdom</c:v>
                </c:pt>
                <c:pt idx="2">
                  <c:v>Switzerland</c:v>
                </c:pt>
                <c:pt idx="3">
                  <c:v>Brazil</c:v>
                </c:pt>
                <c:pt idx="4">
                  <c:v>Singapore</c:v>
                </c:pt>
                <c:pt idx="5">
                  <c:v>Canada</c:v>
                </c:pt>
                <c:pt idx="6">
                  <c:v>China</c:v>
                </c:pt>
                <c:pt idx="7">
                  <c:v>Russia</c:v>
                </c:pt>
                <c:pt idx="8">
                  <c:v>Mexico</c:v>
                </c:pt>
                <c:pt idx="9">
                  <c:v>United Arab Emirates</c:v>
                </c:pt>
                <c:pt idx="10">
                  <c:v>Cayman Islands</c:v>
                </c:pt>
                <c:pt idx="11">
                  <c:v>India </c:v>
                </c:pt>
                <c:pt idx="12">
                  <c:v>Australia</c:v>
                </c:pt>
                <c:pt idx="13">
                  <c:v>Japan</c:v>
                </c:pt>
                <c:pt idx="14">
                  <c:v>Hong Kong China</c:v>
                </c:pt>
              </c:strCache>
            </c:strRef>
          </c:cat>
          <c:val>
            <c:numRef>
              <c:f>Sheet1!$C$2:$C$16</c:f>
              <c:numCache>
                <c:formatCode>#,##0</c:formatCode>
                <c:ptCount val="15"/>
                <c:pt idx="0">
                  <c:v>2298501</c:v>
                </c:pt>
                <c:pt idx="1">
                  <c:v>1314163</c:v>
                </c:pt>
                <c:pt idx="2">
                  <c:v>620070</c:v>
                </c:pt>
                <c:pt idx="3">
                  <c:v>-5366</c:v>
                </c:pt>
                <c:pt idx="4">
                  <c:v>313509</c:v>
                </c:pt>
                <c:pt idx="5">
                  <c:v>242856</c:v>
                </c:pt>
                <c:pt idx="6">
                  <c:v>64655</c:v>
                </c:pt>
                <c:pt idx="7">
                  <c:v>156290</c:v>
                </c:pt>
                <c:pt idx="8">
                  <c:v>26984</c:v>
                </c:pt>
                <c:pt idx="9">
                  <c:v>141439</c:v>
                </c:pt>
                <c:pt idx="10">
                  <c:v>352753</c:v>
                </c:pt>
                <c:pt idx="11">
                  <c:v>10271</c:v>
                </c:pt>
                <c:pt idx="12">
                  <c:v>25191</c:v>
                </c:pt>
                <c:pt idx="13">
                  <c:v>212524</c:v>
                </c:pt>
                <c:pt idx="14">
                  <c:v>157277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2F3-4AD3-AE7E-5B65668C12A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54508760"/>
        <c:axId val="254509088"/>
      </c:barChart>
      <c:catAx>
        <c:axId val="2545087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54509088"/>
        <c:crosses val="autoZero"/>
        <c:auto val="1"/>
        <c:lblAlgn val="ctr"/>
        <c:lblOffset val="100"/>
        <c:noMultiLvlLbl val="0"/>
      </c:catAx>
      <c:valAx>
        <c:axId val="254509088"/>
        <c:scaling>
          <c:orientation val="minMax"/>
          <c:max val="2800000"/>
          <c:min val="-4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545087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65008136482939638"/>
          <c:y val="0.15008401138582844"/>
          <c:w val="0.34991863517060368"/>
          <c:h val="4.691601733975172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accent1">
        <a:lumMod val="20000"/>
        <a:lumOff val="80000"/>
      </a:schemeClr>
    </a:solidFill>
    <a:ln w="66675">
      <a:solidFill>
        <a:schemeClr val="accent1">
          <a:lumMod val="50000"/>
        </a:schemeClr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dirty="0"/>
              <a:t>Trade in Services (GDP) (%)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4.8370292189756699E-2"/>
          <c:y val="0.11221624131344073"/>
          <c:w val="0.94159242017372957"/>
          <c:h val="0.76318497601894353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European Union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1.5772863539100894E-2"/>
                  <c:y val="9.548439628956614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1F8-4721-B1F6-85569092E3DD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1F8-4721-B1F6-85569092E3DD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1F8-4721-B1F6-85569092E3DD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1F8-4721-B1F6-85569092E3DD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C1F8-4721-B1F6-85569092E3DD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1F8-4721-B1F6-85569092E3DD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C1F8-4721-B1F6-85569092E3DD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C1F8-4721-B1F6-85569092E3DD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D42-4312-8FA4-EFD2560E9938}"/>
                </c:ext>
              </c:extLst>
            </c:dLbl>
            <c:dLbl>
              <c:idx val="1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D42-4312-8FA4-EFD2560E9938}"/>
                </c:ext>
              </c:extLst>
            </c:dLbl>
            <c:dLbl>
              <c:idx val="1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D42-4312-8FA4-EFD2560E9938}"/>
                </c:ext>
              </c:extLst>
            </c:dLbl>
            <c:dLbl>
              <c:idx val="14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6-CD42-4312-8FA4-EFD2560E993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Sheet1!$A$2:$A$16</c:f>
              <c:numCache>
                <c:formatCode>General</c:formatCode>
                <c:ptCount val="15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  <c:pt idx="10">
                  <c:v>2019</c:v>
                </c:pt>
                <c:pt idx="11">
                  <c:v>2020</c:v>
                </c:pt>
                <c:pt idx="12">
                  <c:v>2021</c:v>
                </c:pt>
                <c:pt idx="13">
                  <c:v>2022</c:v>
                </c:pt>
                <c:pt idx="14">
                  <c:v>2023</c:v>
                </c:pt>
              </c:numCache>
            </c:numRef>
          </c:cat>
          <c:val>
            <c:numRef>
              <c:f>Sheet1!$B$2:$B$16</c:f>
              <c:numCache>
                <c:formatCode>General</c:formatCode>
                <c:ptCount val="15"/>
                <c:pt idx="0">
                  <c:v>18.3</c:v>
                </c:pt>
                <c:pt idx="1">
                  <c:v>18.899999999999999</c:v>
                </c:pt>
                <c:pt idx="2">
                  <c:v>19.5</c:v>
                </c:pt>
                <c:pt idx="3">
                  <c:v>20.399999999999999</c:v>
                </c:pt>
                <c:pt idx="4">
                  <c:v>21.3</c:v>
                </c:pt>
                <c:pt idx="5">
                  <c:v>22.6</c:v>
                </c:pt>
                <c:pt idx="6">
                  <c:v>24.6</c:v>
                </c:pt>
                <c:pt idx="7">
                  <c:v>24.7</c:v>
                </c:pt>
                <c:pt idx="8">
                  <c:v>25.5</c:v>
                </c:pt>
                <c:pt idx="9">
                  <c:v>26</c:v>
                </c:pt>
                <c:pt idx="10">
                  <c:v>27.6</c:v>
                </c:pt>
                <c:pt idx="11">
                  <c:v>25.4</c:v>
                </c:pt>
                <c:pt idx="12">
                  <c:v>26.6</c:v>
                </c:pt>
                <c:pt idx="13">
                  <c:v>30.3</c:v>
                </c:pt>
                <c:pt idx="14">
                  <c:v>29.8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C1F8-4721-B1F6-85569092E3D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High Income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1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D42-4312-8FA4-EFD2560E993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Sheet1!$A$2:$A$16</c:f>
              <c:numCache>
                <c:formatCode>General</c:formatCode>
                <c:ptCount val="15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  <c:pt idx="10">
                  <c:v>2019</c:v>
                </c:pt>
                <c:pt idx="11">
                  <c:v>2020</c:v>
                </c:pt>
                <c:pt idx="12">
                  <c:v>2021</c:v>
                </c:pt>
                <c:pt idx="13">
                  <c:v>2022</c:v>
                </c:pt>
                <c:pt idx="14">
                  <c:v>2023</c:v>
                </c:pt>
              </c:numCache>
            </c:numRef>
          </c:cat>
          <c:val>
            <c:numRef>
              <c:f>Sheet1!$C$2:$C$16</c:f>
              <c:numCache>
                <c:formatCode>General</c:formatCode>
                <c:ptCount val="15"/>
                <c:pt idx="0">
                  <c:v>12.8</c:v>
                </c:pt>
                <c:pt idx="1">
                  <c:v>13</c:v>
                </c:pt>
                <c:pt idx="2">
                  <c:v>13.4</c:v>
                </c:pt>
                <c:pt idx="3">
                  <c:v>13.7</c:v>
                </c:pt>
                <c:pt idx="4">
                  <c:v>14.4</c:v>
                </c:pt>
                <c:pt idx="5">
                  <c:v>15.2</c:v>
                </c:pt>
                <c:pt idx="6">
                  <c:v>15.4</c:v>
                </c:pt>
                <c:pt idx="7">
                  <c:v>15.4</c:v>
                </c:pt>
                <c:pt idx="8">
                  <c:v>16</c:v>
                </c:pt>
                <c:pt idx="9">
                  <c:v>16.399999999999999</c:v>
                </c:pt>
                <c:pt idx="10">
                  <c:v>16.7</c:v>
                </c:pt>
                <c:pt idx="11">
                  <c:v>14.6</c:v>
                </c:pt>
                <c:pt idx="12">
                  <c:v>15.1</c:v>
                </c:pt>
                <c:pt idx="13">
                  <c:v>16.600000000000001</c:v>
                </c:pt>
                <c:pt idx="14">
                  <c:v>17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1-C1F8-4721-B1F6-85569092E3DD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Middle Income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dLbls>
            <c:dLbl>
              <c:idx val="14"/>
              <c:layout>
                <c:manualLayout>
                  <c:x val="1.4109543384068436E-3"/>
                  <c:y val="-5.387252649616297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D42-4312-8FA4-EFD2560E993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Sheet1!$A$2:$A$16</c:f>
              <c:numCache>
                <c:formatCode>General</c:formatCode>
                <c:ptCount val="15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  <c:pt idx="10">
                  <c:v>2019</c:v>
                </c:pt>
                <c:pt idx="11">
                  <c:v>2020</c:v>
                </c:pt>
                <c:pt idx="12">
                  <c:v>2021</c:v>
                </c:pt>
                <c:pt idx="13">
                  <c:v>2022</c:v>
                </c:pt>
                <c:pt idx="14">
                  <c:v>2023</c:v>
                </c:pt>
              </c:numCache>
            </c:numRef>
          </c:cat>
          <c:val>
            <c:numRef>
              <c:f>Sheet1!$D$2:$D$16</c:f>
              <c:numCache>
                <c:formatCode>General</c:formatCode>
                <c:ptCount val="15"/>
                <c:pt idx="0">
                  <c:v>8.4</c:v>
                </c:pt>
                <c:pt idx="1">
                  <c:v>7.7</c:v>
                </c:pt>
                <c:pt idx="2">
                  <c:v>8.1</c:v>
                </c:pt>
                <c:pt idx="3">
                  <c:v>8</c:v>
                </c:pt>
                <c:pt idx="4">
                  <c:v>8.1999999999999993</c:v>
                </c:pt>
                <c:pt idx="5">
                  <c:v>8.4</c:v>
                </c:pt>
                <c:pt idx="6">
                  <c:v>8.6</c:v>
                </c:pt>
                <c:pt idx="7">
                  <c:v>8.3000000000000007</c:v>
                </c:pt>
                <c:pt idx="8">
                  <c:v>8.4</c:v>
                </c:pt>
                <c:pt idx="9">
                  <c:v>8.6</c:v>
                </c:pt>
                <c:pt idx="10">
                  <c:v>8.5</c:v>
                </c:pt>
                <c:pt idx="11">
                  <c:v>6.5</c:v>
                </c:pt>
                <c:pt idx="12">
                  <c:v>6.7</c:v>
                </c:pt>
                <c:pt idx="13">
                  <c:v>7.9</c:v>
                </c:pt>
                <c:pt idx="14">
                  <c:v>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A-C1F8-4721-B1F6-85569092E3DD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Low Income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dLbls>
            <c:dLbl>
              <c:idx val="1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CD42-4312-8FA4-EFD2560E993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Sheet1!$A$2:$A$16</c:f>
              <c:numCache>
                <c:formatCode>General</c:formatCode>
                <c:ptCount val="15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  <c:pt idx="10">
                  <c:v>2019</c:v>
                </c:pt>
                <c:pt idx="11">
                  <c:v>2020</c:v>
                </c:pt>
                <c:pt idx="12">
                  <c:v>2021</c:v>
                </c:pt>
                <c:pt idx="13">
                  <c:v>2022</c:v>
                </c:pt>
                <c:pt idx="14">
                  <c:v>2023</c:v>
                </c:pt>
              </c:numCache>
            </c:numRef>
          </c:cat>
          <c:val>
            <c:numRef>
              <c:f>Sheet1!$E$2:$E$16</c:f>
              <c:numCache>
                <c:formatCode>General</c:formatCode>
                <c:ptCount val="15"/>
                <c:pt idx="0">
                  <c:v>8.1</c:v>
                </c:pt>
                <c:pt idx="1">
                  <c:v>7.9</c:v>
                </c:pt>
                <c:pt idx="2">
                  <c:v>12.4</c:v>
                </c:pt>
                <c:pt idx="3">
                  <c:v>12.8</c:v>
                </c:pt>
                <c:pt idx="4">
                  <c:v>12.1</c:v>
                </c:pt>
                <c:pt idx="5">
                  <c:v>11.7</c:v>
                </c:pt>
                <c:pt idx="6">
                  <c:v>10.1</c:v>
                </c:pt>
                <c:pt idx="7">
                  <c:v>9.6999999999999993</c:v>
                </c:pt>
                <c:pt idx="8">
                  <c:v>9</c:v>
                </c:pt>
                <c:pt idx="9">
                  <c:v>13.4</c:v>
                </c:pt>
                <c:pt idx="10">
                  <c:v>12.2</c:v>
                </c:pt>
                <c:pt idx="11">
                  <c:v>10.7</c:v>
                </c:pt>
                <c:pt idx="12">
                  <c:v>11.4</c:v>
                </c:pt>
                <c:pt idx="13">
                  <c:v>12.1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22-C1F8-4721-B1F6-85569092E3DD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Mexico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dLbls>
            <c:dLbl>
              <c:idx val="8"/>
              <c:layout>
                <c:manualLayout>
                  <c:x val="4.3016900561184263E-3"/>
                  <c:y val="4.16287704743075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3-C1F8-4721-B1F6-85569092E3DD}"/>
                </c:ext>
              </c:extLst>
            </c:dLbl>
            <c:dLbl>
              <c:idx val="1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749-4BC8-965F-C4461304DA90}"/>
                </c:ext>
              </c:extLst>
            </c:dLbl>
            <c:dLbl>
              <c:idx val="1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749-4BC8-965F-C4461304DA90}"/>
                </c:ext>
              </c:extLst>
            </c:dLbl>
            <c:dLbl>
              <c:idx val="14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FBF-4398-AD5F-40BA64E6861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Sheet1!$A$2:$A$16</c:f>
              <c:numCache>
                <c:formatCode>General</c:formatCode>
                <c:ptCount val="15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  <c:pt idx="10">
                  <c:v>2019</c:v>
                </c:pt>
                <c:pt idx="11">
                  <c:v>2020</c:v>
                </c:pt>
                <c:pt idx="12">
                  <c:v>2021</c:v>
                </c:pt>
                <c:pt idx="13">
                  <c:v>2022</c:v>
                </c:pt>
                <c:pt idx="14">
                  <c:v>2023</c:v>
                </c:pt>
              </c:numCache>
            </c:numRef>
          </c:cat>
          <c:val>
            <c:numRef>
              <c:f>Sheet1!$F$2:$F$16</c:f>
              <c:numCache>
                <c:formatCode>General</c:formatCode>
                <c:ptCount val="15"/>
                <c:pt idx="0">
                  <c:v>5.5</c:v>
                </c:pt>
                <c:pt idx="1">
                  <c:v>5</c:v>
                </c:pt>
                <c:pt idx="2">
                  <c:v>5</c:v>
                </c:pt>
                <c:pt idx="3">
                  <c:v>5.0999999999999996</c:v>
                </c:pt>
                <c:pt idx="4">
                  <c:v>5.3</c:v>
                </c:pt>
                <c:pt idx="5">
                  <c:v>5.6</c:v>
                </c:pt>
                <c:pt idx="6">
                  <c:v>6.3</c:v>
                </c:pt>
                <c:pt idx="7">
                  <c:v>7.1</c:v>
                </c:pt>
                <c:pt idx="8">
                  <c:v>7.4</c:v>
                </c:pt>
                <c:pt idx="9">
                  <c:v>7.5</c:v>
                </c:pt>
                <c:pt idx="10">
                  <c:v>7.5</c:v>
                </c:pt>
                <c:pt idx="11">
                  <c:v>6.2</c:v>
                </c:pt>
                <c:pt idx="12">
                  <c:v>7.4</c:v>
                </c:pt>
                <c:pt idx="13">
                  <c:v>8.1999999999999993</c:v>
                </c:pt>
                <c:pt idx="14">
                  <c:v>7.4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24-C1F8-4721-B1F6-85569092E3D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724500784"/>
        <c:axId val="724499800"/>
      </c:lineChart>
      <c:catAx>
        <c:axId val="7245007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rgbClr val="00B0F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24499800"/>
        <c:crosses val="autoZero"/>
        <c:auto val="1"/>
        <c:lblAlgn val="ctr"/>
        <c:lblOffset val="100"/>
        <c:noMultiLvlLbl val="0"/>
      </c:catAx>
      <c:valAx>
        <c:axId val="7244998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24500784"/>
        <c:crosses val="autoZero"/>
        <c:crossBetween val="between"/>
      </c:valAx>
      <c:spPr>
        <a:solidFill>
          <a:schemeClr val="bg1"/>
        </a:solidFill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7.4449835293820113E-2"/>
          <c:y val="9.9874149613299767E-2"/>
          <c:w val="0.82230960335933767"/>
          <c:h val="6.047658367355914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Outward FDI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Sheet1!$A$2:$A$11</c:f>
              <c:numCache>
                <c:formatCode>General</c:formatCode>
                <c:ptCount val="10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</c:numCache>
            </c:numRef>
          </c:cat>
          <c:val>
            <c:numRef>
              <c:f>Sheet1!$B$2:$B$11</c:f>
              <c:numCache>
                <c:formatCode>#,##0</c:formatCode>
                <c:ptCount val="10"/>
                <c:pt idx="0">
                  <c:v>128501</c:v>
                </c:pt>
                <c:pt idx="1">
                  <c:v>166199</c:v>
                </c:pt>
                <c:pt idx="2">
                  <c:v>154901</c:v>
                </c:pt>
                <c:pt idx="3">
                  <c:v>176113</c:v>
                </c:pt>
                <c:pt idx="4">
                  <c:v>182815</c:v>
                </c:pt>
                <c:pt idx="5">
                  <c:v>195588</c:v>
                </c:pt>
                <c:pt idx="6">
                  <c:v>158692</c:v>
                </c:pt>
                <c:pt idx="7">
                  <c:v>180768</c:v>
                </c:pt>
                <c:pt idx="8">
                  <c:v>184582</c:v>
                </c:pt>
                <c:pt idx="9">
                  <c:v>208997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4B0-4A53-858D-B3FC74C8720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197519519"/>
        <c:axId val="197519103"/>
      </c:barChart>
      <c:lineChart>
        <c:grouping val="standard"/>
        <c:varyColors val="0"/>
        <c:ser>
          <c:idx val="1"/>
          <c:order val="1"/>
          <c:tx>
            <c:strRef>
              <c:f>Sheet1!$C$1</c:f>
              <c:strCache>
                <c:ptCount val="1"/>
                <c:pt idx="0">
                  <c:v>Share of Services in Outward FDI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E52E-4DB2-A2F0-36EC8EA64B5E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52E-4DB2-A2F0-36EC8EA64B5E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52E-4DB2-A2F0-36EC8EA64B5E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52E-4DB2-A2F0-36EC8EA64B5E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52E-4DB2-A2F0-36EC8EA64B5E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4B3-4F4C-970E-8230D184FDCB}"/>
                </c:ext>
              </c:extLst>
            </c:dLbl>
            <c:dLbl>
              <c:idx val="8"/>
              <c:layout>
                <c:manualLayout>
                  <c:x val="0"/>
                  <c:y val="-3.01684315777779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52E-4DB2-A2F0-36EC8EA64B5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rgbClr val="C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Sheet1!$A$2:$A$11</c:f>
              <c:numCache>
                <c:formatCode>General</c:formatCode>
                <c:ptCount val="10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</c:numCache>
            </c:numRef>
          </c:cat>
          <c:val>
            <c:numRef>
              <c:f>Sheet1!$C$2:$C$11</c:f>
              <c:numCache>
                <c:formatCode>General</c:formatCode>
                <c:ptCount val="10"/>
                <c:pt idx="0">
                  <c:v>55089</c:v>
                </c:pt>
                <c:pt idx="1">
                  <c:v>128333</c:v>
                </c:pt>
                <c:pt idx="2">
                  <c:v>116237</c:v>
                </c:pt>
                <c:pt idx="3">
                  <c:v>136275</c:v>
                </c:pt>
                <c:pt idx="4">
                  <c:v>138358</c:v>
                </c:pt>
                <c:pt idx="5">
                  <c:v>146947</c:v>
                </c:pt>
                <c:pt idx="6">
                  <c:v>116972</c:v>
                </c:pt>
                <c:pt idx="7">
                  <c:v>133853</c:v>
                </c:pt>
                <c:pt idx="8">
                  <c:v>132500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4B0-4A53-858D-B3FC74C8720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97519519"/>
        <c:axId val="197519103"/>
      </c:lineChart>
      <c:catAx>
        <c:axId val="19751951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rgbClr val="FF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7519103"/>
        <c:crosses val="autoZero"/>
        <c:auto val="1"/>
        <c:lblAlgn val="ctr"/>
        <c:lblOffset val="100"/>
        <c:noMultiLvlLbl val="0"/>
      </c:catAx>
      <c:valAx>
        <c:axId val="197519103"/>
        <c:scaling>
          <c:orientation val="minMax"/>
          <c:max val="2200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7519519"/>
        <c:crosses val="autoZero"/>
        <c:crossBetween val="between"/>
      </c:valAx>
      <c:spPr>
        <a:solidFill>
          <a:schemeClr val="bg1"/>
        </a:solidFill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0017734484965399"/>
          <c:y val="0.92264200176588584"/>
          <c:w val="0.59849686123029489"/>
          <c:h val="5.879280957086639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8961226530385527E-2"/>
          <c:y val="2.7302521942006448E-2"/>
          <c:w val="0.89375078618445514"/>
          <c:h val="0.8264005022833720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Inward FDI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Sheet1!$A$2:$A$11</c:f>
              <c:numCache>
                <c:formatCode>General</c:formatCode>
                <c:ptCount val="10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</c:numCache>
            </c:numRef>
          </c:cat>
          <c:val>
            <c:numRef>
              <c:f>Sheet1!$B$2:$B$11</c:f>
              <c:numCache>
                <c:formatCode>#,##0</c:formatCode>
                <c:ptCount val="10"/>
                <c:pt idx="0">
                  <c:v>30882</c:v>
                </c:pt>
                <c:pt idx="1">
                  <c:v>28489</c:v>
                </c:pt>
                <c:pt idx="2">
                  <c:v>37033</c:v>
                </c:pt>
                <c:pt idx="3">
                  <c:v>51394</c:v>
                </c:pt>
                <c:pt idx="4">
                  <c:v>46421</c:v>
                </c:pt>
                <c:pt idx="5">
                  <c:v>52740</c:v>
                </c:pt>
                <c:pt idx="6">
                  <c:v>31936</c:v>
                </c:pt>
                <c:pt idx="7">
                  <c:v>40557</c:v>
                </c:pt>
                <c:pt idx="8">
                  <c:v>26371</c:v>
                </c:pt>
                <c:pt idx="9">
                  <c:v>26984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4B0-4A53-858D-B3FC74C8720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197519519"/>
        <c:axId val="197519103"/>
      </c:barChart>
      <c:lineChart>
        <c:grouping val="standard"/>
        <c:varyColors val="0"/>
        <c:ser>
          <c:idx val="1"/>
          <c:order val="1"/>
          <c:tx>
            <c:strRef>
              <c:f>Sheet1!$C$1</c:f>
              <c:strCache>
                <c:ptCount val="1"/>
                <c:pt idx="0">
                  <c:v>Services share of Inward FDI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9.4743834707071123E-2"/>
                  <c:y val="1.624454008034186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6D7-461B-8F0A-6C198878ED51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6D7-461B-8F0A-6C198878ED51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6D7-461B-8F0A-6C198878ED51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6D7-461B-8F0A-6C198878ED51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B6D7-461B-8F0A-6C198878ED51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6D7-461B-8F0A-6C198878ED51}"/>
                </c:ext>
              </c:extLst>
            </c:dLbl>
            <c:dLbl>
              <c:idx val="6"/>
              <c:layout>
                <c:manualLayout>
                  <c:x val="1.4575974570318632E-3"/>
                  <c:y val="5.10542688239318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B6D7-461B-8F0A-6C198878ED51}"/>
                </c:ext>
              </c:extLst>
            </c:dLbl>
            <c:dLbl>
              <c:idx val="7"/>
              <c:layout>
                <c:manualLayout>
                  <c:x val="-1.068892453886527E-16"/>
                  <c:y val="2.55271344119658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6D7-461B-8F0A-6C198878ED5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rgbClr val="C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Sheet1!$A$2:$A$11</c:f>
              <c:numCache>
                <c:formatCode>General</c:formatCode>
                <c:ptCount val="10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</c:numCache>
            </c:numRef>
          </c:cat>
          <c:val>
            <c:numRef>
              <c:f>Sheet1!$C$2:$C$11</c:f>
              <c:numCache>
                <c:formatCode>General</c:formatCode>
                <c:ptCount val="10"/>
                <c:pt idx="0">
                  <c:v>27960</c:v>
                </c:pt>
                <c:pt idx="1">
                  <c:v>19781</c:v>
                </c:pt>
                <c:pt idx="2">
                  <c:v>29173</c:v>
                </c:pt>
                <c:pt idx="3">
                  <c:v>42866</c:v>
                </c:pt>
                <c:pt idx="4">
                  <c:v>35156</c:v>
                </c:pt>
                <c:pt idx="5">
                  <c:v>40738</c:v>
                </c:pt>
                <c:pt idx="6">
                  <c:v>18410</c:v>
                </c:pt>
                <c:pt idx="7">
                  <c:v>26002</c:v>
                </c:pt>
                <c:pt idx="8">
                  <c:v>12074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4B0-4A53-858D-B3FC74C8720A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%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Sheet1!$A$2:$A$11</c:f>
              <c:numCache>
                <c:formatCode>General</c:formatCode>
                <c:ptCount val="10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</c:numCache>
            </c:numRef>
          </c:cat>
          <c:val>
            <c:numRef>
              <c:f>Sheet1!$D$2:$D$11</c:f>
              <c:numCache>
                <c:formatCode>0.0%</c:formatCode>
                <c:ptCount val="10"/>
                <c:pt idx="0">
                  <c:v>0.9053817757917233</c:v>
                </c:pt>
                <c:pt idx="1">
                  <c:v>0.69433816560777839</c:v>
                </c:pt>
                <c:pt idx="2">
                  <c:v>0.78775686549833934</c:v>
                </c:pt>
                <c:pt idx="3">
                  <c:v>0.83406623341246056</c:v>
                </c:pt>
                <c:pt idx="4">
                  <c:v>0.75732965683634557</c:v>
                </c:pt>
                <c:pt idx="5">
                  <c:v>0.77243079256731129</c:v>
                </c:pt>
                <c:pt idx="6">
                  <c:v>0.57646543086172342</c:v>
                </c:pt>
                <c:pt idx="7">
                  <c:v>0.64112237098404712</c:v>
                </c:pt>
                <c:pt idx="8">
                  <c:v>0.45785142770467557</c:v>
                </c:pt>
                <c:pt idx="9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958-4CCF-AC5A-202505713E4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97519519"/>
        <c:axId val="197519103"/>
      </c:lineChart>
      <c:catAx>
        <c:axId val="19751951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rgbClr val="FF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7519103"/>
        <c:crosses val="autoZero"/>
        <c:auto val="1"/>
        <c:lblAlgn val="ctr"/>
        <c:lblOffset val="100"/>
        <c:noMultiLvlLbl val="0"/>
      </c:catAx>
      <c:valAx>
        <c:axId val="197519103"/>
        <c:scaling>
          <c:orientation val="minMax"/>
          <c:max val="600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7519519"/>
        <c:crosses val="autoZero"/>
        <c:crossBetween val="between"/>
      </c:valAx>
      <c:spPr>
        <a:solidFill>
          <a:schemeClr val="bg1"/>
        </a:solidFill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9987860892388452E-2"/>
          <c:y val="6.9729991900822519E-2"/>
          <c:w val="0.908628280839895"/>
          <c:h val="0.7688732072231994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Sheet1!$A$2:$A$21</c:f>
              <c:strCache>
                <c:ptCount val="20"/>
                <c:pt idx="0">
                  <c:v>EU (Intra&amp;Extra)(27 from 2019)</c:v>
                </c:pt>
                <c:pt idx="1">
                  <c:v>Extra EU (27 from 2019)</c:v>
                </c:pt>
                <c:pt idx="2">
                  <c:v>US</c:v>
                </c:pt>
                <c:pt idx="3">
                  <c:v>UK</c:v>
                </c:pt>
                <c:pt idx="4">
                  <c:v>China</c:v>
                </c:pt>
                <c:pt idx="5">
                  <c:v>India</c:v>
                </c:pt>
                <c:pt idx="6">
                  <c:v>Singapore</c:v>
                </c:pt>
                <c:pt idx="7">
                  <c:v>Japan</c:v>
                </c:pt>
                <c:pt idx="8">
                  <c:v>Switzerland</c:v>
                </c:pt>
                <c:pt idx="9">
                  <c:v>UAE</c:v>
                </c:pt>
                <c:pt idx="10">
                  <c:v>Canada</c:v>
                </c:pt>
                <c:pt idx="11">
                  <c:v>South Korea</c:v>
                </c:pt>
                <c:pt idx="12">
                  <c:v>Turkey</c:v>
                </c:pt>
                <c:pt idx="13">
                  <c:v>Hong-Kong</c:v>
                </c:pt>
                <c:pt idx="14">
                  <c:v>Israel</c:v>
                </c:pt>
                <c:pt idx="15">
                  <c:v>Australia</c:v>
                </c:pt>
                <c:pt idx="16">
                  <c:v>Thailand</c:v>
                </c:pt>
                <c:pt idx="17">
                  <c:v>Taiwan</c:v>
                </c:pt>
                <c:pt idx="18">
                  <c:v>Norway</c:v>
                </c:pt>
                <c:pt idx="19">
                  <c:v>Mexico</c:v>
                </c:pt>
              </c:strCache>
            </c:strRef>
          </c:cat>
          <c:val>
            <c:numRef>
              <c:f>Sheet1!$B$2:$B$21</c:f>
              <c:numCache>
                <c:formatCode>General</c:formatCode>
                <c:ptCount val="20"/>
                <c:pt idx="0">
                  <c:v>2182</c:v>
                </c:pt>
                <c:pt idx="1">
                  <c:v>1123</c:v>
                </c:pt>
                <c:pt idx="2">
                  <c:v>853</c:v>
                </c:pt>
                <c:pt idx="3">
                  <c:v>416</c:v>
                </c:pt>
                <c:pt idx="4">
                  <c:v>282</c:v>
                </c:pt>
                <c:pt idx="5">
                  <c:v>214</c:v>
                </c:pt>
                <c:pt idx="6">
                  <c:v>205</c:v>
                </c:pt>
                <c:pt idx="7">
                  <c:v>201</c:v>
                </c:pt>
                <c:pt idx="8">
                  <c:v>120</c:v>
                </c:pt>
                <c:pt idx="9">
                  <c:v>72</c:v>
                </c:pt>
                <c:pt idx="10">
                  <c:v>99</c:v>
                </c:pt>
                <c:pt idx="11">
                  <c:v>101</c:v>
                </c:pt>
                <c:pt idx="12">
                  <c:v>64</c:v>
                </c:pt>
                <c:pt idx="13">
                  <c:v>101</c:v>
                </c:pt>
                <c:pt idx="14">
                  <c:v>55</c:v>
                </c:pt>
                <c:pt idx="15">
                  <c:v>69</c:v>
                </c:pt>
                <c:pt idx="16">
                  <c:v>82</c:v>
                </c:pt>
                <c:pt idx="17">
                  <c:v>51</c:v>
                </c:pt>
                <c:pt idx="18">
                  <c:v>45</c:v>
                </c:pt>
                <c:pt idx="19">
                  <c:v>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3E5-4576-9874-098086510FF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Sheet1!$A$2:$A$21</c:f>
              <c:strCache>
                <c:ptCount val="20"/>
                <c:pt idx="0">
                  <c:v>EU (Intra&amp;Extra)(27 from 2019)</c:v>
                </c:pt>
                <c:pt idx="1">
                  <c:v>Extra EU (27 from 2019)</c:v>
                </c:pt>
                <c:pt idx="2">
                  <c:v>US</c:v>
                </c:pt>
                <c:pt idx="3">
                  <c:v>UK</c:v>
                </c:pt>
                <c:pt idx="4">
                  <c:v>China</c:v>
                </c:pt>
                <c:pt idx="5">
                  <c:v>India</c:v>
                </c:pt>
                <c:pt idx="6">
                  <c:v>Singapore</c:v>
                </c:pt>
                <c:pt idx="7">
                  <c:v>Japan</c:v>
                </c:pt>
                <c:pt idx="8">
                  <c:v>Switzerland</c:v>
                </c:pt>
                <c:pt idx="9">
                  <c:v>UAE</c:v>
                </c:pt>
                <c:pt idx="10">
                  <c:v>Canada</c:v>
                </c:pt>
                <c:pt idx="11">
                  <c:v>South Korea</c:v>
                </c:pt>
                <c:pt idx="12">
                  <c:v>Turkey</c:v>
                </c:pt>
                <c:pt idx="13">
                  <c:v>Hong-Kong</c:v>
                </c:pt>
                <c:pt idx="14">
                  <c:v>Israel</c:v>
                </c:pt>
                <c:pt idx="15">
                  <c:v>Australia</c:v>
                </c:pt>
                <c:pt idx="16">
                  <c:v>Thailand</c:v>
                </c:pt>
                <c:pt idx="17">
                  <c:v>Taiwan</c:v>
                </c:pt>
                <c:pt idx="18">
                  <c:v>Norway</c:v>
                </c:pt>
                <c:pt idx="19">
                  <c:v>Mexico</c:v>
                </c:pt>
              </c:strCache>
            </c:strRef>
          </c:cat>
          <c:val>
            <c:numRef>
              <c:f>Sheet1!$C$2:$C$21</c:f>
              <c:numCache>
                <c:formatCode>General</c:formatCode>
                <c:ptCount val="20"/>
                <c:pt idx="0">
                  <c:v>1920</c:v>
                </c:pt>
                <c:pt idx="1">
                  <c:v>983</c:v>
                </c:pt>
                <c:pt idx="2">
                  <c:v>684</c:v>
                </c:pt>
                <c:pt idx="3">
                  <c:v>339</c:v>
                </c:pt>
                <c:pt idx="4">
                  <c:v>278</c:v>
                </c:pt>
                <c:pt idx="5">
                  <c:v>203</c:v>
                </c:pt>
                <c:pt idx="6">
                  <c:v>187</c:v>
                </c:pt>
                <c:pt idx="7">
                  <c:v>156</c:v>
                </c:pt>
                <c:pt idx="8">
                  <c:v>113</c:v>
                </c:pt>
                <c:pt idx="9">
                  <c:v>61</c:v>
                </c:pt>
                <c:pt idx="10">
                  <c:v>84</c:v>
                </c:pt>
                <c:pt idx="11">
                  <c:v>86</c:v>
                </c:pt>
                <c:pt idx="12">
                  <c:v>35</c:v>
                </c:pt>
                <c:pt idx="13">
                  <c:v>64</c:v>
                </c:pt>
                <c:pt idx="14">
                  <c:v>53</c:v>
                </c:pt>
                <c:pt idx="15">
                  <c:v>48</c:v>
                </c:pt>
                <c:pt idx="16">
                  <c:v>31</c:v>
                </c:pt>
                <c:pt idx="17">
                  <c:v>41</c:v>
                </c:pt>
                <c:pt idx="18">
                  <c:v>35</c:v>
                </c:pt>
                <c:pt idx="19">
                  <c:v>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3E5-4576-9874-098086510FFB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strRef>
              <c:f>Sheet1!$A$2:$A$21</c:f>
              <c:strCache>
                <c:ptCount val="20"/>
                <c:pt idx="0">
                  <c:v>EU (Intra&amp;Extra)(27 from 2019)</c:v>
                </c:pt>
                <c:pt idx="1">
                  <c:v>Extra EU (27 from 2019)</c:v>
                </c:pt>
                <c:pt idx="2">
                  <c:v>US</c:v>
                </c:pt>
                <c:pt idx="3">
                  <c:v>UK</c:v>
                </c:pt>
                <c:pt idx="4">
                  <c:v>China</c:v>
                </c:pt>
                <c:pt idx="5">
                  <c:v>India</c:v>
                </c:pt>
                <c:pt idx="6">
                  <c:v>Singapore</c:v>
                </c:pt>
                <c:pt idx="7">
                  <c:v>Japan</c:v>
                </c:pt>
                <c:pt idx="8">
                  <c:v>Switzerland</c:v>
                </c:pt>
                <c:pt idx="9">
                  <c:v>UAE</c:v>
                </c:pt>
                <c:pt idx="10">
                  <c:v>Canada</c:v>
                </c:pt>
                <c:pt idx="11">
                  <c:v>South Korea</c:v>
                </c:pt>
                <c:pt idx="12">
                  <c:v>Turkey</c:v>
                </c:pt>
                <c:pt idx="13">
                  <c:v>Hong-Kong</c:v>
                </c:pt>
                <c:pt idx="14">
                  <c:v>Israel</c:v>
                </c:pt>
                <c:pt idx="15">
                  <c:v>Australia</c:v>
                </c:pt>
                <c:pt idx="16">
                  <c:v>Thailand</c:v>
                </c:pt>
                <c:pt idx="17">
                  <c:v>Taiwan</c:v>
                </c:pt>
                <c:pt idx="18">
                  <c:v>Norway</c:v>
                </c:pt>
                <c:pt idx="19">
                  <c:v>Mexico</c:v>
                </c:pt>
              </c:strCache>
            </c:strRef>
          </c:cat>
          <c:val>
            <c:numRef>
              <c:f>Sheet1!$D$2:$D$21</c:f>
              <c:numCache>
                <c:formatCode>General</c:formatCode>
                <c:ptCount val="20"/>
                <c:pt idx="0">
                  <c:v>2370</c:v>
                </c:pt>
                <c:pt idx="1">
                  <c:v>1232</c:v>
                </c:pt>
                <c:pt idx="2">
                  <c:v>772</c:v>
                </c:pt>
                <c:pt idx="3">
                  <c:v>415</c:v>
                </c:pt>
                <c:pt idx="4">
                  <c:v>391</c:v>
                </c:pt>
                <c:pt idx="5">
                  <c:v>240</c:v>
                </c:pt>
                <c:pt idx="6">
                  <c:v>230</c:v>
                </c:pt>
                <c:pt idx="7">
                  <c:v>164</c:v>
                </c:pt>
                <c:pt idx="8">
                  <c:v>133</c:v>
                </c:pt>
                <c:pt idx="9">
                  <c:v>101</c:v>
                </c:pt>
                <c:pt idx="10">
                  <c:v>103</c:v>
                </c:pt>
                <c:pt idx="11">
                  <c:v>122</c:v>
                </c:pt>
                <c:pt idx="12">
                  <c:v>58</c:v>
                </c:pt>
                <c:pt idx="13">
                  <c:v>77</c:v>
                </c:pt>
                <c:pt idx="14">
                  <c:v>72</c:v>
                </c:pt>
                <c:pt idx="15">
                  <c:v>45</c:v>
                </c:pt>
                <c:pt idx="16">
                  <c:v>24</c:v>
                </c:pt>
                <c:pt idx="17">
                  <c:v>52</c:v>
                </c:pt>
                <c:pt idx="18">
                  <c:v>40</c:v>
                </c:pt>
                <c:pt idx="19">
                  <c:v>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3E5-4576-9874-098086510FFB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Sheet1!$A$2:$A$21</c:f>
              <c:strCache>
                <c:ptCount val="20"/>
                <c:pt idx="0">
                  <c:v>EU (Intra&amp;Extra)(27 from 2019)</c:v>
                </c:pt>
                <c:pt idx="1">
                  <c:v>Extra EU (27 from 2019)</c:v>
                </c:pt>
                <c:pt idx="2">
                  <c:v>US</c:v>
                </c:pt>
                <c:pt idx="3">
                  <c:v>UK</c:v>
                </c:pt>
                <c:pt idx="4">
                  <c:v>China</c:v>
                </c:pt>
                <c:pt idx="5">
                  <c:v>India</c:v>
                </c:pt>
                <c:pt idx="6">
                  <c:v>Singapore</c:v>
                </c:pt>
                <c:pt idx="7">
                  <c:v>Japan</c:v>
                </c:pt>
                <c:pt idx="8">
                  <c:v>Switzerland</c:v>
                </c:pt>
                <c:pt idx="9">
                  <c:v>UAE</c:v>
                </c:pt>
                <c:pt idx="10">
                  <c:v>Canada</c:v>
                </c:pt>
                <c:pt idx="11">
                  <c:v>South Korea</c:v>
                </c:pt>
                <c:pt idx="12">
                  <c:v>Turkey</c:v>
                </c:pt>
                <c:pt idx="13">
                  <c:v>Hong-Kong</c:v>
                </c:pt>
                <c:pt idx="14">
                  <c:v>Israel</c:v>
                </c:pt>
                <c:pt idx="15">
                  <c:v>Australia</c:v>
                </c:pt>
                <c:pt idx="16">
                  <c:v>Thailand</c:v>
                </c:pt>
                <c:pt idx="17">
                  <c:v>Taiwan</c:v>
                </c:pt>
                <c:pt idx="18">
                  <c:v>Norway</c:v>
                </c:pt>
                <c:pt idx="19">
                  <c:v>Mexico</c:v>
                </c:pt>
              </c:strCache>
            </c:strRef>
          </c:cat>
          <c:val>
            <c:numRef>
              <c:f>Sheet1!$E$2:$E$21</c:f>
              <c:numCache>
                <c:formatCode>General</c:formatCode>
                <c:ptCount val="20"/>
                <c:pt idx="0">
                  <c:v>2568</c:v>
                </c:pt>
                <c:pt idx="1">
                  <c:v>1325</c:v>
                </c:pt>
                <c:pt idx="2">
                  <c:v>897</c:v>
                </c:pt>
                <c:pt idx="3">
                  <c:v>487</c:v>
                </c:pt>
                <c:pt idx="4">
                  <c:v>422</c:v>
                </c:pt>
                <c:pt idx="5">
                  <c:v>313</c:v>
                </c:pt>
                <c:pt idx="6">
                  <c:v>291</c:v>
                </c:pt>
                <c:pt idx="7">
                  <c:v>163</c:v>
                </c:pt>
                <c:pt idx="8">
                  <c:v>151</c:v>
                </c:pt>
                <c:pt idx="9">
                  <c:v>154</c:v>
                </c:pt>
                <c:pt idx="10">
                  <c:v>122</c:v>
                </c:pt>
                <c:pt idx="11">
                  <c:v>129</c:v>
                </c:pt>
                <c:pt idx="12">
                  <c:v>90</c:v>
                </c:pt>
                <c:pt idx="13">
                  <c:v>84</c:v>
                </c:pt>
                <c:pt idx="14">
                  <c:v>93</c:v>
                </c:pt>
                <c:pt idx="15">
                  <c:v>50</c:v>
                </c:pt>
                <c:pt idx="16">
                  <c:v>38</c:v>
                </c:pt>
                <c:pt idx="17">
                  <c:v>58</c:v>
                </c:pt>
                <c:pt idx="18">
                  <c:v>48</c:v>
                </c:pt>
                <c:pt idx="19">
                  <c:v>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8F9-4D71-BBED-07CB26AD7344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Sheet1!$A$2:$A$21</c:f>
              <c:strCache>
                <c:ptCount val="20"/>
                <c:pt idx="0">
                  <c:v>EU (Intra&amp;Extra)(27 from 2019)</c:v>
                </c:pt>
                <c:pt idx="1">
                  <c:v>Extra EU (27 from 2019)</c:v>
                </c:pt>
                <c:pt idx="2">
                  <c:v>US</c:v>
                </c:pt>
                <c:pt idx="3">
                  <c:v>UK</c:v>
                </c:pt>
                <c:pt idx="4">
                  <c:v>China</c:v>
                </c:pt>
                <c:pt idx="5">
                  <c:v>India</c:v>
                </c:pt>
                <c:pt idx="6">
                  <c:v>Singapore</c:v>
                </c:pt>
                <c:pt idx="7">
                  <c:v>Japan</c:v>
                </c:pt>
                <c:pt idx="8">
                  <c:v>Switzerland</c:v>
                </c:pt>
                <c:pt idx="9">
                  <c:v>UAE</c:v>
                </c:pt>
                <c:pt idx="10">
                  <c:v>Canada</c:v>
                </c:pt>
                <c:pt idx="11">
                  <c:v>South Korea</c:v>
                </c:pt>
                <c:pt idx="12">
                  <c:v>Turkey</c:v>
                </c:pt>
                <c:pt idx="13">
                  <c:v>Hong-Kong</c:v>
                </c:pt>
                <c:pt idx="14">
                  <c:v>Israel</c:v>
                </c:pt>
                <c:pt idx="15">
                  <c:v>Australia</c:v>
                </c:pt>
                <c:pt idx="16">
                  <c:v>Thailand</c:v>
                </c:pt>
                <c:pt idx="17">
                  <c:v>Taiwan</c:v>
                </c:pt>
                <c:pt idx="18">
                  <c:v>Norway</c:v>
                </c:pt>
                <c:pt idx="19">
                  <c:v>Mexico</c:v>
                </c:pt>
              </c:strCache>
            </c:strRef>
          </c:cat>
          <c:val>
            <c:numRef>
              <c:f>Sheet1!$F$2:$F$21</c:f>
              <c:numCache>
                <c:formatCode>General</c:formatCode>
                <c:ptCount val="20"/>
                <c:pt idx="0">
                  <c:v>2862</c:v>
                </c:pt>
                <c:pt idx="1">
                  <c:v>1438</c:v>
                </c:pt>
                <c:pt idx="2">
                  <c:v>966</c:v>
                </c:pt>
                <c:pt idx="3">
                  <c:v>581</c:v>
                </c:pt>
                <c:pt idx="4">
                  <c:v>380</c:v>
                </c:pt>
                <c:pt idx="5">
                  <c:v>344</c:v>
                </c:pt>
                <c:pt idx="6">
                  <c:v>328</c:v>
                </c:pt>
                <c:pt idx="7">
                  <c:v>201</c:v>
                </c:pt>
                <c:pt idx="8">
                  <c:v>168</c:v>
                </c:pt>
                <c:pt idx="9">
                  <c:v>165</c:v>
                </c:pt>
                <c:pt idx="10">
                  <c:v>147</c:v>
                </c:pt>
                <c:pt idx="11">
                  <c:v>124</c:v>
                </c:pt>
                <c:pt idx="12">
                  <c:v>101</c:v>
                </c:pt>
                <c:pt idx="13">
                  <c:v>99</c:v>
                </c:pt>
                <c:pt idx="14">
                  <c:v>84</c:v>
                </c:pt>
                <c:pt idx="15">
                  <c:v>75</c:v>
                </c:pt>
                <c:pt idx="16">
                  <c:v>62</c:v>
                </c:pt>
                <c:pt idx="17">
                  <c:v>54</c:v>
                </c:pt>
                <c:pt idx="18">
                  <c:v>52</c:v>
                </c:pt>
                <c:pt idx="19">
                  <c:v>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B31-409D-BC82-02836B0BC35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46674464"/>
        <c:axId val="646671840"/>
      </c:barChart>
      <c:catAx>
        <c:axId val="6466744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46671840"/>
        <c:crosses val="autoZero"/>
        <c:auto val="1"/>
        <c:lblAlgn val="ctr"/>
        <c:lblOffset val="100"/>
        <c:noMultiLvlLbl val="0"/>
      </c:catAx>
      <c:valAx>
        <c:axId val="646671840"/>
        <c:scaling>
          <c:orientation val="minMax"/>
          <c:max val="30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46674464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b"/>
      <c:layout>
        <c:manualLayout>
          <c:xMode val="edge"/>
          <c:yMode val="edge"/>
          <c:x val="0.61438112423447067"/>
          <c:y val="0.15429524238638637"/>
          <c:w val="0.38561887576552933"/>
          <c:h val="4.696180133647375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66675">
      <a:solidFill>
        <a:schemeClr val="accent1">
          <a:lumMod val="50000"/>
        </a:schemeClr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785066238891068"/>
          <c:y val="2.817729296837037E-2"/>
          <c:w val="0.66772635550045856"/>
          <c:h val="0.76973211972311339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EU27 Exports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-3.89282769486361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5833275281372401"/>
                      <c:h val="7.378053431088565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C1A2-4ED9-9AD1-B91755A41000}"/>
                </c:ext>
              </c:extLst>
            </c:dLbl>
            <c:dLbl>
              <c:idx val="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5079871159285466"/>
                      <c:h val="7.378053431088565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C1A2-4ED9-9AD1-B91755A41000}"/>
                </c:ext>
              </c:extLst>
            </c:dLbl>
            <c:dLbl>
              <c:idx val="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5079871159285466"/>
                      <c:h val="7.378053431088565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C1A2-4ED9-9AD1-B91755A4100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United States</c:v>
                </c:pt>
                <c:pt idx="1">
                  <c:v>U.K.</c:v>
                </c:pt>
                <c:pt idx="2">
                  <c:v>Switzerland</c:v>
                </c:pt>
                <c:pt idx="3">
                  <c:v>China</c:v>
                </c:pt>
                <c:pt idx="4">
                  <c:v>Singapore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318.60000000000002</c:v>
                </c:pt>
                <c:pt idx="1">
                  <c:v>279.5</c:v>
                </c:pt>
                <c:pt idx="2">
                  <c:v>153.80000000000001</c:v>
                </c:pt>
                <c:pt idx="3">
                  <c:v>58.7</c:v>
                </c:pt>
                <c:pt idx="4">
                  <c:v>37.200000000000003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ABA-4A47-92BF-A23B602F8C21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EU27 Imports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5079871159285466"/>
                      <c:h val="7.378053431088565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C1A2-4ED9-9AD1-B91755A41000}"/>
                </c:ext>
              </c:extLst>
            </c:dLbl>
            <c:dLbl>
              <c:idx val="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5568662255743962"/>
                      <c:h val="7.378053431088565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C1A2-4ED9-9AD1-B91755A4100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United States</c:v>
                </c:pt>
                <c:pt idx="1">
                  <c:v>U.K.</c:v>
                </c:pt>
                <c:pt idx="2">
                  <c:v>Switzerland</c:v>
                </c:pt>
                <c:pt idx="3">
                  <c:v>China</c:v>
                </c:pt>
                <c:pt idx="4">
                  <c:v>Singapore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427.2</c:v>
                </c:pt>
                <c:pt idx="1">
                  <c:v>179.2</c:v>
                </c:pt>
                <c:pt idx="2">
                  <c:v>91.1</c:v>
                </c:pt>
                <c:pt idx="3">
                  <c:v>42.9</c:v>
                </c:pt>
                <c:pt idx="4">
                  <c:v>43.3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ABA-4A47-92BF-A23B602F8C2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100"/>
        <c:axId val="2023685184"/>
        <c:axId val="2023684352"/>
      </c:barChart>
      <c:catAx>
        <c:axId val="20236851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23684352"/>
        <c:crosses val="autoZero"/>
        <c:auto val="1"/>
        <c:lblAlgn val="ctr"/>
        <c:lblOffset val="100"/>
        <c:noMultiLvlLbl val="0"/>
      </c:catAx>
      <c:valAx>
        <c:axId val="2023684352"/>
        <c:scaling>
          <c:orientation val="minMax"/>
          <c:max val="8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23685184"/>
        <c:crosses val="autoZero"/>
        <c:crossBetween val="between"/>
        <c:majorUnit val="1000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36466622168898"/>
          <c:y val="2.902909515350104E-2"/>
          <c:w val="0.87954750099930312"/>
          <c:h val="0.80688014977592937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EU Exports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Sheet1!$A$2:$A$21</c:f>
              <c:strCache>
                <c:ptCount val="20"/>
                <c:pt idx="0">
                  <c:v>India</c:v>
                </c:pt>
                <c:pt idx="1">
                  <c:v>Japan</c:v>
                </c:pt>
                <c:pt idx="2">
                  <c:v>Norway</c:v>
                </c:pt>
                <c:pt idx="3">
                  <c:v>Canada</c:v>
                </c:pt>
                <c:pt idx="4">
                  <c:v>UAE</c:v>
                </c:pt>
                <c:pt idx="5">
                  <c:v>Hong Kong</c:v>
                </c:pt>
                <c:pt idx="6">
                  <c:v>Australia</c:v>
                </c:pt>
                <c:pt idx="7">
                  <c:v>Turkey</c:v>
                </c:pt>
                <c:pt idx="8">
                  <c:v>Korea</c:v>
                </c:pt>
                <c:pt idx="9">
                  <c:v>Brazil</c:v>
                </c:pt>
                <c:pt idx="10">
                  <c:v>Mexico</c:v>
                </c:pt>
                <c:pt idx="11">
                  <c:v>Israel</c:v>
                </c:pt>
                <c:pt idx="12">
                  <c:v>Taiwan</c:v>
                </c:pt>
                <c:pt idx="13">
                  <c:v>Saudi Arabia</c:v>
                </c:pt>
                <c:pt idx="14">
                  <c:v>Russia</c:v>
                </c:pt>
                <c:pt idx="15">
                  <c:v>South Africa</c:v>
                </c:pt>
                <c:pt idx="16">
                  <c:v>Ukraine</c:v>
                </c:pt>
                <c:pt idx="17">
                  <c:v>Egypt</c:v>
                </c:pt>
                <c:pt idx="18">
                  <c:v>Morocco</c:v>
                </c:pt>
                <c:pt idx="19">
                  <c:v>Thailand</c:v>
                </c:pt>
              </c:strCache>
            </c:strRef>
          </c:cat>
          <c:val>
            <c:numRef>
              <c:f>Sheet1!$B$2:$B$21</c:f>
              <c:numCache>
                <c:formatCode>#,##0.0</c:formatCode>
                <c:ptCount val="20"/>
                <c:pt idx="0">
                  <c:v>25.9</c:v>
                </c:pt>
                <c:pt idx="1">
                  <c:v>37.9</c:v>
                </c:pt>
                <c:pt idx="2">
                  <c:v>32.799999999999997</c:v>
                </c:pt>
                <c:pt idx="3">
                  <c:v>26.5</c:v>
                </c:pt>
                <c:pt idx="4">
                  <c:v>22.5</c:v>
                </c:pt>
                <c:pt idx="5">
                  <c:v>24.3</c:v>
                </c:pt>
                <c:pt idx="6">
                  <c:v>28.1</c:v>
                </c:pt>
                <c:pt idx="7">
                  <c:v>17.899999999999999</c:v>
                </c:pt>
                <c:pt idx="8">
                  <c:v>18.7</c:v>
                </c:pt>
                <c:pt idx="9">
                  <c:v>20.9</c:v>
                </c:pt>
                <c:pt idx="10">
                  <c:v>17.2</c:v>
                </c:pt>
                <c:pt idx="11">
                  <c:v>15.1</c:v>
                </c:pt>
                <c:pt idx="12">
                  <c:v>11</c:v>
                </c:pt>
                <c:pt idx="13">
                  <c:v>15.6</c:v>
                </c:pt>
                <c:pt idx="14">
                  <c:v>12.3</c:v>
                </c:pt>
                <c:pt idx="15">
                  <c:v>11.3</c:v>
                </c:pt>
                <c:pt idx="16">
                  <c:v>12.5</c:v>
                </c:pt>
                <c:pt idx="17">
                  <c:v>6.1</c:v>
                </c:pt>
                <c:pt idx="18">
                  <c:v>5.7</c:v>
                </c:pt>
                <c:pt idx="19">
                  <c:v>7.3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008-426D-BBAE-5392B2A2F78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EU Imports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Sheet1!$A$2:$A$21</c:f>
              <c:strCache>
                <c:ptCount val="20"/>
                <c:pt idx="0">
                  <c:v>India</c:v>
                </c:pt>
                <c:pt idx="1">
                  <c:v>Japan</c:v>
                </c:pt>
                <c:pt idx="2">
                  <c:v>Norway</c:v>
                </c:pt>
                <c:pt idx="3">
                  <c:v>Canada</c:v>
                </c:pt>
                <c:pt idx="4">
                  <c:v>UAE</c:v>
                </c:pt>
                <c:pt idx="5">
                  <c:v>Hong Kong</c:v>
                </c:pt>
                <c:pt idx="6">
                  <c:v>Australia</c:v>
                </c:pt>
                <c:pt idx="7">
                  <c:v>Turkey</c:v>
                </c:pt>
                <c:pt idx="8">
                  <c:v>Korea</c:v>
                </c:pt>
                <c:pt idx="9">
                  <c:v>Brazil</c:v>
                </c:pt>
                <c:pt idx="10">
                  <c:v>Mexico</c:v>
                </c:pt>
                <c:pt idx="11">
                  <c:v>Israel</c:v>
                </c:pt>
                <c:pt idx="12">
                  <c:v>Taiwan</c:v>
                </c:pt>
                <c:pt idx="13">
                  <c:v>Saudi Arabia</c:v>
                </c:pt>
                <c:pt idx="14">
                  <c:v>Russia</c:v>
                </c:pt>
                <c:pt idx="15">
                  <c:v>South Africa</c:v>
                </c:pt>
                <c:pt idx="16">
                  <c:v>Ukraine</c:v>
                </c:pt>
                <c:pt idx="17">
                  <c:v>Egypt</c:v>
                </c:pt>
                <c:pt idx="18">
                  <c:v>Morocco</c:v>
                </c:pt>
                <c:pt idx="19">
                  <c:v>Thailand</c:v>
                </c:pt>
              </c:strCache>
            </c:strRef>
          </c:cat>
          <c:val>
            <c:numRef>
              <c:f>Sheet1!$C$2:$C$21</c:f>
              <c:numCache>
                <c:formatCode>#,##0.0</c:formatCode>
                <c:ptCount val="20"/>
                <c:pt idx="0">
                  <c:v>33.799999999999997</c:v>
                </c:pt>
                <c:pt idx="1">
                  <c:v>20.3</c:v>
                </c:pt>
                <c:pt idx="2">
                  <c:v>20.7</c:v>
                </c:pt>
                <c:pt idx="3">
                  <c:v>20.3</c:v>
                </c:pt>
                <c:pt idx="4">
                  <c:v>16.5</c:v>
                </c:pt>
                <c:pt idx="5">
                  <c:v>14.1</c:v>
                </c:pt>
                <c:pt idx="6">
                  <c:v>10.1</c:v>
                </c:pt>
                <c:pt idx="7">
                  <c:v>19.8</c:v>
                </c:pt>
                <c:pt idx="8">
                  <c:v>12.1</c:v>
                </c:pt>
                <c:pt idx="9">
                  <c:v>9.1999999999999993</c:v>
                </c:pt>
                <c:pt idx="10">
                  <c:v>8.5</c:v>
                </c:pt>
                <c:pt idx="11">
                  <c:v>10.5</c:v>
                </c:pt>
                <c:pt idx="12">
                  <c:v>8.1</c:v>
                </c:pt>
                <c:pt idx="13">
                  <c:v>3.3</c:v>
                </c:pt>
                <c:pt idx="14">
                  <c:v>4.8</c:v>
                </c:pt>
                <c:pt idx="15">
                  <c:v>5.0999999999999996</c:v>
                </c:pt>
                <c:pt idx="16">
                  <c:v>3.8</c:v>
                </c:pt>
                <c:pt idx="17">
                  <c:v>8.9</c:v>
                </c:pt>
                <c:pt idx="18">
                  <c:v>8.1999999999999993</c:v>
                </c:pt>
                <c:pt idx="19">
                  <c:v>6.5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008-426D-BBAE-5392B2A2F78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17054464"/>
        <c:axId val="217040320"/>
      </c:barChart>
      <c:catAx>
        <c:axId val="2170544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7040320"/>
        <c:crosses val="autoZero"/>
        <c:auto val="1"/>
        <c:lblAlgn val="ctr"/>
        <c:lblOffset val="100"/>
        <c:noMultiLvlLbl val="0"/>
      </c:catAx>
      <c:valAx>
        <c:axId val="217040320"/>
        <c:scaling>
          <c:orientation val="minMax"/>
          <c:max val="65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7054464"/>
        <c:crosses val="autoZero"/>
        <c:crossBetween val="between"/>
      </c:valAx>
      <c:spPr>
        <a:solidFill>
          <a:schemeClr val="bg1"/>
        </a:solidFill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2000" dirty="0"/>
              <a:t>EU Exports in BOP - 2023 – € Bio </a:t>
            </a:r>
          </a:p>
        </c:rich>
      </c:tx>
      <c:layout>
        <c:manualLayout>
          <c:xMode val="edge"/>
          <c:yMode val="edge"/>
          <c:x val="0.13246046680199813"/>
          <c:y val="5.142698855833109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5899310468540931"/>
          <c:y val="0.19350782011875223"/>
          <c:w val="0.65389026071135059"/>
          <c:h val="0.5512176887753214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EU Exports in BOP - 2023 -Bio$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554C-4130-9CE0-A5BB6420868D}"/>
              </c:ext>
            </c:extLst>
          </c:dPt>
          <c:dPt>
            <c:idx val="1"/>
            <c:bubble3D val="0"/>
            <c:spPr>
              <a:solidFill>
                <a:srgbClr val="CA5659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554C-4130-9CE0-A5BB6420868D}"/>
              </c:ext>
            </c:extLst>
          </c:dPt>
          <c:dLbls>
            <c:dLbl>
              <c:idx val="0"/>
              <c:layout>
                <c:manualLayout>
                  <c:x val="-0.28228735175622777"/>
                  <c:y val="-8.60173588103023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54C-4130-9CE0-A5BB6420868D}"/>
                </c:ext>
              </c:extLst>
            </c:dLbl>
            <c:dLbl>
              <c:idx val="1"/>
              <c:layout>
                <c:manualLayout>
                  <c:x val="0.18885396283815323"/>
                  <c:y val="9.84104956711603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54C-4130-9CE0-A5BB6420868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Goods</c:v>
                </c:pt>
                <c:pt idx="1">
                  <c:v>Services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2761</c:v>
                </c:pt>
                <c:pt idx="1">
                  <c:v>1438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54C-4130-9CE0-A5BB642086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1227904150184967"/>
          <c:y val="0.78458532679287207"/>
          <c:w val="0.74956092020508402"/>
          <c:h val="7.753883827722846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19050">
      <a:solidFill>
        <a:schemeClr val="accent1"/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2000" dirty="0"/>
              <a:t>EU Exports in </a:t>
            </a:r>
            <a:r>
              <a:rPr lang="en-US" sz="2000" dirty="0" err="1"/>
              <a:t>TiVA</a:t>
            </a:r>
            <a:r>
              <a:rPr lang="en-US" sz="2000" dirty="0"/>
              <a:t> - 2020 - %</a:t>
            </a:r>
          </a:p>
        </c:rich>
      </c:tx>
      <c:layout>
        <c:manualLayout>
          <c:xMode val="edge"/>
          <c:yMode val="edge"/>
          <c:x val="0.13379147907152128"/>
          <c:y val="4.434364423284331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513907263958211"/>
          <c:y val="0.18710263361674986"/>
          <c:w val="0.66265821878149533"/>
          <c:h val="0.55633272242818499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EU27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812F-4A56-8165-020AB582A036}"/>
              </c:ext>
            </c:extLst>
          </c:dPt>
          <c:dPt>
            <c:idx val="1"/>
            <c:bubble3D val="0"/>
            <c:spPr>
              <a:solidFill>
                <a:srgbClr val="CA5659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812F-4A56-8165-020AB582A036}"/>
              </c:ext>
            </c:extLst>
          </c:dPt>
          <c:dLbls>
            <c:dLbl>
              <c:idx val="0"/>
              <c:layout>
                <c:manualLayout>
                  <c:x val="-0.2282852153005771"/>
                  <c:y val="7.66609662646900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12F-4A56-8165-020AB582A036}"/>
                </c:ext>
              </c:extLst>
            </c:dLbl>
            <c:dLbl>
              <c:idx val="1"/>
              <c:layout>
                <c:manualLayout>
                  <c:x val="0.24486983211283844"/>
                  <c:y val="-5.369906688247498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12F-4A56-8165-020AB582A03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8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Goods</c:v>
                </c:pt>
                <c:pt idx="1">
                  <c:v>Services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37.9</c:v>
                </c:pt>
                <c:pt idx="1">
                  <c:v>62.1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12F-4A56-8165-020AB582A03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4.8208255717823612E-2"/>
          <c:y val="0.73626181139325164"/>
          <c:w val="0.81007915707010436"/>
          <c:h val="5.107084275425629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19050">
      <a:solidFill>
        <a:schemeClr val="accent1"/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2000" dirty="0"/>
              <a:t>Mexico Exports in BOP - 2023 – Bio US$</a:t>
            </a:r>
          </a:p>
        </c:rich>
      </c:tx>
      <c:layout>
        <c:manualLayout>
          <c:xMode val="edge"/>
          <c:yMode val="edge"/>
          <c:x val="0.13246046680199813"/>
          <c:y val="5.142698855833109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5899310468540931"/>
          <c:y val="0.19350782011875223"/>
          <c:w val="0.65389026071135059"/>
          <c:h val="0.5512176887753214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Mexico Exports in BOP - 2023 -%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634B-4FFA-8C95-3F51E5E1B09D}"/>
              </c:ext>
            </c:extLst>
          </c:dPt>
          <c:dPt>
            <c:idx val="1"/>
            <c:bubble3D val="0"/>
            <c:spPr>
              <a:solidFill>
                <a:srgbClr val="CA5659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634B-4FFA-8C95-3F51E5E1B09D}"/>
              </c:ext>
            </c:extLst>
          </c:dPt>
          <c:dLbls>
            <c:dLbl>
              <c:idx val="0"/>
              <c:layout>
                <c:manualLayout>
                  <c:x val="-0.14861855749359798"/>
                  <c:y val="-0.1500692893688538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34B-4FFA-8C95-3F51E5E1B09D}"/>
                </c:ext>
              </c:extLst>
            </c:dLbl>
            <c:dLbl>
              <c:idx val="1"/>
              <c:layout>
                <c:manualLayout>
                  <c:x val="4.356179516138179E-2"/>
                  <c:y val="0.11319171041544136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34B-4FFA-8C95-3F51E5E1B09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Goods</c:v>
                </c:pt>
                <c:pt idx="1">
                  <c:v>Services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593</c:v>
                </c:pt>
                <c:pt idx="1">
                  <c:v>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34B-4FFA-8C95-3F51E5E1B09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9.4843981380637113E-2"/>
          <c:y val="0.83385603760076044"/>
          <c:w val="0.74956092020508402"/>
          <c:h val="7.753883827722846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19050">
      <a:solidFill>
        <a:schemeClr val="accent1"/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2000" dirty="0"/>
              <a:t>Mexico Exports in </a:t>
            </a:r>
            <a:r>
              <a:rPr lang="en-US" sz="2000" dirty="0" err="1"/>
              <a:t>TiVA</a:t>
            </a:r>
            <a:r>
              <a:rPr lang="en-US" sz="2000" dirty="0"/>
              <a:t> - 2020 - %</a:t>
            </a:r>
          </a:p>
        </c:rich>
      </c:tx>
      <c:layout>
        <c:manualLayout>
          <c:xMode val="edge"/>
          <c:yMode val="edge"/>
          <c:x val="0.13379147907152128"/>
          <c:y val="4.434364423284331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513907263958211"/>
          <c:y val="0.18710263361674986"/>
          <c:w val="0.66265821878149533"/>
          <c:h val="0.55633272242818499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Canada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56A0-44F8-86CA-B68E0B1684E6}"/>
              </c:ext>
            </c:extLst>
          </c:dPt>
          <c:dPt>
            <c:idx val="1"/>
            <c:bubble3D val="0"/>
            <c:spPr>
              <a:solidFill>
                <a:srgbClr val="CA5659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56A0-44F8-86CA-B68E0B1684E6}"/>
              </c:ext>
            </c:extLst>
          </c:dPt>
          <c:dLbls>
            <c:dLbl>
              <c:idx val="0"/>
              <c:layout>
                <c:manualLayout>
                  <c:x val="-0.25517614727822813"/>
                  <c:y val="4.21714651947007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6A0-44F8-86CA-B68E0B1684E6}"/>
                </c:ext>
              </c:extLst>
            </c:dLbl>
            <c:dLbl>
              <c:idx val="1"/>
              <c:layout>
                <c:manualLayout>
                  <c:x val="0.24486983211283844"/>
                  <c:y val="-5.369906688247498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6A0-44F8-86CA-B68E0B1684E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Goods</c:v>
                </c:pt>
                <c:pt idx="1">
                  <c:v>Services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50.8</c:v>
                </c:pt>
                <c:pt idx="1">
                  <c:v>49.2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6A0-44F8-86CA-B68E0B1684E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4.8208351798256291E-2"/>
          <c:y val="0.86436567251035445"/>
          <c:w val="0.86181413882448954"/>
          <c:h val="8.802387961495906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19050">
      <a:solidFill>
        <a:schemeClr val="accent1"/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0.07703</cdr:x>
      <cdr:y>0.32704</cdr:y>
    </cdr:from>
    <cdr:to>
      <cdr:x>0.14117</cdr:x>
      <cdr:y>0.36871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B140AEE5-9BD2-4178-A3E5-327446BD2B56}"/>
            </a:ext>
          </a:extLst>
        </cdr:cNvPr>
        <cdr:cNvSpPr txBox="1"/>
      </cdr:nvSpPr>
      <cdr:spPr>
        <a:xfrm xmlns:a="http://schemas.openxmlformats.org/drawingml/2006/main">
          <a:off x="682215" y="1739929"/>
          <a:ext cx="568089" cy="22167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GB" sz="1400" b="1" dirty="0"/>
            <a:t>18.9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0.03049</cdr:x>
      <cdr:y>0.81842</cdr:y>
    </cdr:from>
    <cdr:to>
      <cdr:x>0.95335</cdr:x>
      <cdr:y>0.95573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11259808-AD18-A61B-FEDD-DF84DA175682}"/>
            </a:ext>
          </a:extLst>
        </cdr:cNvPr>
        <cdr:cNvSpPr txBox="1"/>
      </cdr:nvSpPr>
      <cdr:spPr>
        <a:xfrm xmlns:a="http://schemas.openxmlformats.org/drawingml/2006/main">
          <a:off x="134716" y="4219088"/>
          <a:ext cx="4077822" cy="707886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square" rtlCol="0">
          <a:spAutoFit/>
        </a:bodyPr>
        <a:lstStyle xmlns:a="http://schemas.openxmlformats.org/drawingml/2006/main"/>
        <a:p xmlns:a="http://schemas.openxmlformats.org/drawingml/2006/main">
          <a:pPr algn="ctr"/>
          <a:r>
            <a:rPr lang="en-GB" sz="2000" b="1" kern="1200" dirty="0">
              <a:solidFill>
                <a:schemeClr val="tx1"/>
              </a:solidFill>
              <a:latin typeface="+mj-lt"/>
            </a:rPr>
            <a:t>62.1% of EU total trade in value added terms are services trade</a:t>
          </a: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0.0509</cdr:x>
      <cdr:y>0.18333</cdr:y>
    </cdr:from>
    <cdr:to>
      <cdr:x>0.34613</cdr:x>
      <cdr:y>0.25636</cdr:y>
    </cdr:to>
    <cdr:sp macro="" textlink="">
      <cdr:nvSpPr>
        <cdr:cNvPr id="2" name="Speech Bubble: Rectangle 1">
          <a:extLst xmlns:a="http://schemas.openxmlformats.org/drawingml/2006/main">
            <a:ext uri="{FF2B5EF4-FFF2-40B4-BE49-F238E27FC236}">
              <a16:creationId xmlns:a16="http://schemas.microsoft.com/office/drawing/2014/main" id="{163BB4FF-60CC-48D1-95E6-B6D3FD1F337F}"/>
            </a:ext>
          </a:extLst>
        </cdr:cNvPr>
        <cdr:cNvSpPr/>
      </cdr:nvSpPr>
      <cdr:spPr>
        <a:xfrm xmlns:a="http://schemas.openxmlformats.org/drawingml/2006/main">
          <a:off x="148980" y="792086"/>
          <a:ext cx="864108" cy="315512"/>
        </a:xfrm>
        <a:prstGeom xmlns:a="http://schemas.openxmlformats.org/drawingml/2006/main" prst="wedgeRectCallout">
          <a:avLst>
            <a:gd name="adj1" fmla="val 32170"/>
            <a:gd name="adj2" fmla="val 139188"/>
          </a:avLst>
        </a:prstGeom>
        <a:solidFill xmlns:a="http://schemas.openxmlformats.org/drawingml/2006/main">
          <a:schemeClr val="bg1"/>
        </a:solidFill>
        <a:ln xmlns:a="http://schemas.openxmlformats.org/drawingml/2006/main">
          <a:solidFill>
            <a:schemeClr val="accent2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en-US" sz="1600" b="1" dirty="0">
              <a:solidFill>
                <a:srgbClr val="C00000"/>
              </a:solidFill>
              <a:latin typeface="Calibri Light" panose="020F0302020204030204" pitchFamily="34" charset="0"/>
            </a:rPr>
            <a:t>26.2 %</a:t>
          </a:r>
        </a:p>
      </cdr:txBody>
    </cdr:sp>
  </cdr:relSizeAnchor>
  <cdr:relSizeAnchor xmlns:cdr="http://schemas.openxmlformats.org/drawingml/2006/chartDrawing">
    <cdr:from>
      <cdr:x>0.32153</cdr:x>
      <cdr:y>0.91667</cdr:y>
    </cdr:from>
    <cdr:to>
      <cdr:x>0.93658</cdr:x>
      <cdr:y>0.9879</cdr:y>
    </cdr:to>
    <cdr:sp macro="" textlink="">
      <cdr:nvSpPr>
        <cdr:cNvPr id="3" name="TextBox 2">
          <a:extLst xmlns:a="http://schemas.openxmlformats.org/drawingml/2006/main">
            <a:ext uri="{FF2B5EF4-FFF2-40B4-BE49-F238E27FC236}">
              <a16:creationId xmlns:a16="http://schemas.microsoft.com/office/drawing/2014/main" id="{26834C18-1583-43E7-AB00-6463D8DD4DDD}"/>
            </a:ext>
          </a:extLst>
        </cdr:cNvPr>
        <cdr:cNvSpPr txBox="1"/>
      </cdr:nvSpPr>
      <cdr:spPr>
        <a:xfrm xmlns:a="http://schemas.openxmlformats.org/drawingml/2006/main">
          <a:off x="941080" y="3960440"/>
          <a:ext cx="1800200" cy="30777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square" rtlCol="0">
          <a:spAutoFit/>
        </a:bodyPr>
        <a:lstStyle xmlns:a="http://schemas.openxmlformats.org/drawingml/2006/main"/>
        <a:p xmlns:a="http://schemas.openxmlformats.org/drawingml/2006/main">
          <a:pPr algn="r"/>
          <a:r>
            <a:rPr lang="en-GB" sz="1400" b="1" dirty="0">
              <a:solidFill>
                <a:schemeClr val="tx1"/>
              </a:solidFill>
              <a:latin typeface="+mj-lt"/>
            </a:rPr>
            <a:t>Total: 65 715 Mio€</a:t>
          </a: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0.08765</cdr:x>
      <cdr:y>0</cdr:y>
    </cdr:from>
    <cdr:to>
      <cdr:x>0.92435</cdr:x>
      <cdr:y>0.12195</cdr:y>
    </cdr:to>
    <cdr:sp macro="" textlink="">
      <cdr:nvSpPr>
        <cdr:cNvPr id="3" name="Title 1">
          <a:extLst xmlns:a="http://schemas.openxmlformats.org/drawingml/2006/main">
            <a:ext uri="{FF2B5EF4-FFF2-40B4-BE49-F238E27FC236}">
              <a16:creationId xmlns:a16="http://schemas.microsoft.com/office/drawing/2014/main" id="{E0BFD0CA-2632-4F46-B3C1-3D682024537F}"/>
            </a:ext>
          </a:extLst>
        </cdr:cNvPr>
        <cdr:cNvSpPr txBox="1">
          <a:spLocks xmlns:a="http://schemas.openxmlformats.org/drawingml/2006/main"/>
        </cdr:cNvSpPr>
      </cdr:nvSpPr>
      <cdr:spPr>
        <a:xfrm xmlns:a="http://schemas.openxmlformats.org/drawingml/2006/main">
          <a:off x="792088" y="0"/>
          <a:ext cx="7560840" cy="720080"/>
        </a:xfrm>
      </cdr:spPr>
      <cdr:txBody>
        <a:bodyPr xmlns:a="http://schemas.openxmlformats.org/drawingml/2006/main"/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itchFamily="34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itchFamily="34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itchFamily="34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itchFamily="34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itchFamily="34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pitchFamily="34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pitchFamily="34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pitchFamily="34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pitchFamily="34" charset="0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GB" sz="2000" u="sng" dirty="0"/>
            <a:t>EU</a:t>
          </a:r>
          <a:r>
            <a:rPr lang="en-GB" sz="2000" u="sng" dirty="0">
              <a:solidFill>
                <a:srgbClr val="FF0000"/>
              </a:solidFill>
            </a:rPr>
            <a:t>27</a:t>
          </a:r>
          <a:r>
            <a:rPr lang="en-GB" sz="2000" u="sng" dirty="0"/>
            <a:t> Trade in Services with Mexico (€ Mio)</a:t>
          </a: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0.5164</cdr:x>
      <cdr:y>0.80255</cdr:y>
    </cdr:from>
    <cdr:to>
      <cdr:x>0.64951</cdr:x>
      <cdr:y>0.87413</cdr:y>
    </cdr:to>
    <cdr:sp macro="" textlink="">
      <cdr:nvSpPr>
        <cdr:cNvPr id="2" name="Oval 1">
          <a:extLst xmlns:a="http://schemas.openxmlformats.org/drawingml/2006/main">
            <a:ext uri="{FF2B5EF4-FFF2-40B4-BE49-F238E27FC236}">
              <a16:creationId xmlns:a16="http://schemas.microsoft.com/office/drawing/2014/main" id="{4CCC8214-E8D5-0168-D60A-3339A121BA4B}"/>
            </a:ext>
          </a:extLst>
        </cdr:cNvPr>
        <cdr:cNvSpPr/>
      </cdr:nvSpPr>
      <cdr:spPr>
        <a:xfrm xmlns:a="http://schemas.openxmlformats.org/drawingml/2006/main" rot="2849554">
          <a:off x="5085045" y="5140772"/>
          <a:ext cx="490914" cy="1217144"/>
        </a:xfrm>
        <a:prstGeom xmlns:a="http://schemas.openxmlformats.org/drawingml/2006/main" prst="ellipse">
          <a:avLst/>
        </a:prstGeom>
        <a:solidFill xmlns:a="http://schemas.openxmlformats.org/drawingml/2006/main">
          <a:schemeClr val="bg1">
            <a:alpha val="0"/>
          </a:schemeClr>
        </a:solidFill>
        <a:ln xmlns:a="http://schemas.openxmlformats.org/drawingml/2006/main">
          <a:solidFill>
            <a:srgbClr val="FF0000"/>
          </a:solidFill>
        </a:ln>
      </cdr:spPr>
      <cdr:style>
        <a:lnRef xmlns:a="http://schemas.openxmlformats.org/drawingml/2006/main" idx="2">
          <a:schemeClr val="accent1">
            <a:shade val="15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GB" kern="120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7625" y="0"/>
            <a:ext cx="29511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A866E1-8871-46EA-AB08-7E0E73670B32}" type="datetimeFigureOut">
              <a:rPr lang="en-GB" smtClean="0"/>
              <a:t>27/03/2025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4038"/>
            <a:ext cx="29511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7625" y="9444038"/>
            <a:ext cx="29511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D9887F-13A7-4FA3-A53E-090E15F226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81364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7636" y="0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D081E2-95A2-42ED-B5FC-86C77149703D}" type="datetimeFigureOut">
              <a:rPr lang="en-GB" smtClean="0"/>
              <a:pPr/>
              <a:t>27/03/2025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8875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1038" y="4722694"/>
            <a:ext cx="5448300" cy="44741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7636" y="9443662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292B68-1CDF-42EC-8662-4B44ADE8100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59557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292B68-1CDF-42EC-8662-4B44ADE8100B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698861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292B68-1CDF-42EC-8662-4B44ADE8100B}" type="slidenum">
              <a:rPr lang="en-GB" smtClean="0"/>
              <a:pPr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05829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292B68-1CDF-42EC-8662-4B44ADE8100B}" type="slidenum">
              <a:rPr lang="en-GB" smtClean="0"/>
              <a:pPr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430104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292B68-1CDF-42EC-8662-4B44ADE8100B}" type="slidenum">
              <a:rPr lang="en-GB" smtClean="0"/>
              <a:pPr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292636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EC1E02E-3765-A6A2-F8D5-291770F7768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E17208B-A801-6060-F507-CA67C1601C0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F8DBB62-EAA1-BD24-2B14-1D842FA984F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7D744F4-8E0A-3335-628B-CDF73165B03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292B68-1CDF-42EC-8662-4B44ADE8100B}" type="slidenum">
              <a:rPr lang="en-GB" smtClean="0"/>
              <a:pPr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84761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292B68-1CDF-42EC-8662-4B44ADE8100B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7683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63638" y="1243013"/>
            <a:ext cx="4473575" cy="33559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292B68-1CDF-42EC-8662-4B44ADE8100B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14053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292B68-1CDF-42EC-8662-4B44ADE8100B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21810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292B68-1CDF-42EC-8662-4B44ADE8100B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00676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292B68-1CDF-42EC-8662-4B44ADE8100B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91587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B9D3225-67B3-409D-B176-853F38EDFBEF}" type="slidenum">
              <a:rPr lang="en-GB" smtClean="0"/>
              <a:pPr>
                <a:defRPr/>
              </a:pPr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418513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292B68-1CDF-42EC-8662-4B44ADE8100B}" type="slidenum">
              <a:rPr lang="en-GB" smtClean="0"/>
              <a:pPr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429537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292B68-1CDF-42EC-8662-4B44ADE8100B}" type="slidenum">
              <a:rPr lang="en-GB" smtClean="0"/>
              <a:pPr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32392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4A4C00-FE5E-406C-83AC-433D558845A0}" type="datetimeFigureOut">
              <a:rPr lang="en-US"/>
              <a:pPr>
                <a:defRPr/>
              </a:pPr>
              <a:t>3/27/2025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15404" y="6492875"/>
            <a:ext cx="428596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392783-A0A9-4328-A6B3-C6BA3237CCD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285720" y="857232"/>
            <a:ext cx="8715436" cy="5643602"/>
          </a:xfrm>
          <a:prstGeom prst="rect">
            <a:avLst/>
          </a:prstGeom>
          <a:solidFill>
            <a:schemeClr val="bg1">
              <a:alpha val="60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D78C9D-035C-42CC-A9A9-847D2DDF516D}" type="datetimeFigureOut">
              <a:rPr lang="es-ES" altLang="en-US"/>
              <a:pPr>
                <a:defRPr/>
              </a:pPr>
              <a:t>27/03/2025</a:t>
            </a:fld>
            <a:endParaRPr lang="es-ES" alt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C78980-1736-4266-91C9-318FF9D39F53}" type="slidenum">
              <a:rPr lang="es-ES" altLang="en-US"/>
              <a:pPr>
                <a:defRPr/>
              </a:pPr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19824099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52BC2-627A-426E-89C6-E7B2BA95E36A}" type="datetimeFigureOut">
              <a:rPr lang="en-GB" smtClean="0"/>
              <a:t>27/03/2025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B5808-6BC3-413F-A891-25E28D5ADD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50119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ESF PPT Background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3999" cy="6861043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3214678" y="214290"/>
            <a:ext cx="571500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800" dirty="0">
                <a:solidFill>
                  <a:srgbClr val="0066FF"/>
                </a:solidFill>
              </a:rPr>
              <a:t>«  The voice of the European Service Industries for International Trade Negotiations</a:t>
            </a:r>
            <a:r>
              <a:rPr lang="fr-FR" sz="1800" dirty="0">
                <a:solidFill>
                  <a:srgbClr val="0066FF"/>
                </a:solidFill>
              </a:rPr>
              <a:t> in Services</a:t>
            </a:r>
            <a:r>
              <a:rPr lang="en-GB" sz="1800" dirty="0"/>
              <a:t> </a:t>
            </a:r>
            <a:r>
              <a:rPr lang="fr-FR" sz="1800" dirty="0">
                <a:solidFill>
                  <a:srgbClr val="0066FF"/>
                </a:solidFill>
              </a:rPr>
              <a:t> »</a:t>
            </a:r>
            <a:endParaRPr lang="en-GB" sz="1800" dirty="0">
              <a:solidFill>
                <a:srgbClr val="0066FF"/>
              </a:solidFill>
            </a:endParaRPr>
          </a:p>
        </p:txBody>
      </p:sp>
      <p:pic>
        <p:nvPicPr>
          <p:cNvPr id="9" name="Picture 12" descr="K:\ESF Logo\ESF logo variations IM\ESF logo only transp.ti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57188" y="0"/>
            <a:ext cx="1909762" cy="86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15404" y="6357958"/>
            <a:ext cx="4285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A554005-5CE4-451B-B2EF-6551A9D7F02E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0" y="6492875"/>
            <a:ext cx="10715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3EA93ED-A6EC-4306-B4FB-3F6629D98A8C}" type="datetimeFigureOut">
              <a:rPr lang="en-US"/>
              <a:pPr>
                <a:defRPr/>
              </a:pPr>
              <a:t>3/27/2025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6" r:id="rId2"/>
    <p:sldLayoutId id="2147483677" r:id="rId3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ia.gov/the-world-factbook/" TargetMode="Externa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stats.oecd.org/Index.aspx?DataSetCode=TIVA_2018_C1" TargetMode="External"/><Relationship Id="rId5" Type="http://schemas.openxmlformats.org/officeDocument/2006/relationships/hyperlink" Target="https://www.wto.org/english/res_e/statis_e/wts2020_e/wts20_toc_e.htm" TargetMode="External"/><Relationship Id="rId4" Type="http://schemas.openxmlformats.org/officeDocument/2006/relationships/chart" Target="../charts/char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ata-explorer.oecd.org/vis?pg=0&amp;bp=true&amp;snb=14&amp;tm=TIVA&amp;vw=tb&amp;df%5bds%5d=dsDisseminateFinalDMZ&amp;df%5bid%5d=DSD_TIVA_MAINSH%40DF_MAINSH&amp;df%5bag%5d=OECD.STI.PIE&amp;df%5bvs%5d=1.0&amp;dq=EXGR_SERV_FVA.MEX._T.W..A&amp;pd=2015%2C&amp;to%5bTIME_PERIOD%5d=false" TargetMode="External"/><Relationship Id="rId4" Type="http://schemas.openxmlformats.org/officeDocument/2006/relationships/chart" Target="../charts/chart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14.xml"/><Relationship Id="rId4" Type="http://schemas.openxmlformats.org/officeDocument/2006/relationships/chart" Target="../charts/char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4CAF1E9-1250-4D0C-8CE4-75AEA080335F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720437" y="3264147"/>
            <a:ext cx="8423563" cy="3527971"/>
          </a:xfrm>
          <a:prstGeom prst="rect">
            <a:avLst/>
          </a:prstGeom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23528" y="2708920"/>
            <a:ext cx="8715436" cy="1440160"/>
          </a:xfrm>
        </p:spPr>
        <p:txBody>
          <a:bodyPr/>
          <a:lstStyle/>
          <a:p>
            <a:pPr algn="ctr"/>
            <a:r>
              <a:rPr lang="en-GB" dirty="0"/>
              <a:t>“The importance of Trade in Services </a:t>
            </a:r>
          </a:p>
          <a:p>
            <a:pPr algn="ctr"/>
            <a:r>
              <a:rPr lang="en-GB" dirty="0"/>
              <a:t>in Trade between EU &amp; Mexico”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7BEA835-A59E-431F-9F3A-E0155A0A0B3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3728" y="1307852"/>
            <a:ext cx="1876946" cy="1275307"/>
          </a:xfrm>
          <a:prstGeom prst="rect">
            <a:avLst/>
          </a:prstGeom>
        </p:spPr>
      </p:pic>
      <p:pic>
        <p:nvPicPr>
          <p:cNvPr id="7" name="Picture 6" descr="Graphical user interface, application&#10;&#10;Description automatically generated with medium confidence">
            <a:extLst>
              <a:ext uri="{FF2B5EF4-FFF2-40B4-BE49-F238E27FC236}">
                <a16:creationId xmlns:a16="http://schemas.microsoft.com/office/drawing/2014/main" id="{3E5E0265-0786-06E9-13DB-8B58145BD10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3328" y="1307851"/>
            <a:ext cx="1876944" cy="12753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86921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D804C7-8AFE-4C65-A620-CAD6B88E47B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25D98F3-7945-4931-A775-FCBE9725691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65DA21DC-8D08-4FE8-90DC-92D75A0B164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26260402"/>
              </p:ext>
            </p:extLst>
          </p:nvPr>
        </p:nvGraphicFramePr>
        <p:xfrm>
          <a:off x="107504" y="836712"/>
          <a:ext cx="9036495" cy="59046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146EC038-F92D-4550-8BA5-EB166CECFB20}"/>
              </a:ext>
            </a:extLst>
          </p:cNvPr>
          <p:cNvSpPr txBox="1"/>
          <p:nvPr/>
        </p:nvSpPr>
        <p:spPr>
          <a:xfrm>
            <a:off x="827584" y="1464330"/>
            <a:ext cx="4176464" cy="61555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700" b="1" dirty="0">
                <a:solidFill>
                  <a:srgbClr val="FF0000"/>
                </a:solidFill>
                <a:latin typeface="+mj-lt"/>
              </a:rPr>
              <a:t>+147% increase of EU Exports since 2013</a:t>
            </a:r>
          </a:p>
          <a:p>
            <a:r>
              <a:rPr lang="en-GB" sz="1700" b="1" dirty="0">
                <a:solidFill>
                  <a:srgbClr val="FF0000"/>
                </a:solidFill>
                <a:latin typeface="+mj-lt"/>
              </a:rPr>
              <a:t>+177% increase of EU Imports since 2013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8D7C243-49F9-4EAF-A7EA-B600CD242626}"/>
              </a:ext>
            </a:extLst>
          </p:cNvPr>
          <p:cNvSpPr txBox="1"/>
          <p:nvPr/>
        </p:nvSpPr>
        <p:spPr>
          <a:xfrm>
            <a:off x="7236296" y="6525344"/>
            <a:ext cx="219573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>
                <a:solidFill>
                  <a:srgbClr val="142F50"/>
                </a:solidFill>
                <a:latin typeface="+mj-lt"/>
              </a:rPr>
              <a:t>Source: Eurostat Bop_its6_det</a:t>
            </a:r>
          </a:p>
        </p:txBody>
      </p:sp>
    </p:spTree>
    <p:extLst>
      <p:ext uri="{BB962C8B-B14F-4D97-AF65-F5344CB8AC3E}">
        <p14:creationId xmlns:p14="http://schemas.microsoft.com/office/powerpoint/2010/main" val="18079304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1593361924"/>
              </p:ext>
            </p:extLst>
          </p:nvPr>
        </p:nvGraphicFramePr>
        <p:xfrm>
          <a:off x="143508" y="1120001"/>
          <a:ext cx="8820980" cy="56213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Rectangle 6"/>
          <p:cNvSpPr/>
          <p:nvPr/>
        </p:nvSpPr>
        <p:spPr>
          <a:xfrm>
            <a:off x="395536" y="750669"/>
            <a:ext cx="85689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altLang="en-US" b="1" u="sng" dirty="0"/>
              <a:t>EU</a:t>
            </a:r>
            <a:r>
              <a:rPr lang="en-GB" altLang="en-US" b="1" u="sng" dirty="0">
                <a:solidFill>
                  <a:srgbClr val="FF0000"/>
                </a:solidFill>
              </a:rPr>
              <a:t>27</a:t>
            </a:r>
            <a:r>
              <a:rPr lang="en-GB" altLang="en-US" b="1" u="sng" dirty="0"/>
              <a:t> Services Exports and Imports to Mexico per sectors -  </a:t>
            </a:r>
            <a:r>
              <a:rPr lang="en-GB" altLang="en-US" u="sng" dirty="0">
                <a:solidFill>
                  <a:srgbClr val="FF0000"/>
                </a:solidFill>
              </a:rPr>
              <a:t>2023</a:t>
            </a:r>
            <a:r>
              <a:rPr lang="en-GB" altLang="en-US" u="sng" dirty="0"/>
              <a:t> - € Million</a:t>
            </a:r>
            <a:endParaRPr lang="en-GB" altLang="en-US" b="1" u="sng" dirty="0"/>
          </a:p>
        </p:txBody>
      </p:sp>
      <p:sp>
        <p:nvSpPr>
          <p:cNvPr id="8" name="TextBox 7"/>
          <p:cNvSpPr txBox="1"/>
          <p:nvPr/>
        </p:nvSpPr>
        <p:spPr>
          <a:xfrm>
            <a:off x="143508" y="6381328"/>
            <a:ext cx="8712968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i="1" dirty="0">
                <a:latin typeface="+mn-lt"/>
              </a:rPr>
              <a:t>Source: Eurostat bop_its6_det. -  Note: Other business services comprise mainly: research and development, professional and management consulting services, technical, trade-related services. </a:t>
            </a:r>
            <a:endParaRPr lang="en-GB" sz="1050" b="1" i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43508" y="4227519"/>
            <a:ext cx="2068256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  <a:latin typeface="+mj-lt"/>
              </a:rPr>
              <a:t>      Exports - Total 17 227  </a:t>
            </a:r>
          </a:p>
          <a:p>
            <a:r>
              <a:rPr lang="en-GB" sz="1400" b="1" dirty="0">
                <a:solidFill>
                  <a:srgbClr val="FF0000"/>
                </a:solidFill>
                <a:latin typeface="+mj-lt"/>
              </a:rPr>
              <a:t>      Imports - Total: 8 725</a:t>
            </a:r>
          </a:p>
        </p:txBody>
      </p:sp>
      <p:sp>
        <p:nvSpPr>
          <p:cNvPr id="10" name="TextBox 5"/>
          <p:cNvSpPr txBox="1">
            <a:spLocks noChangeArrowheads="1"/>
          </p:cNvSpPr>
          <p:nvPr/>
        </p:nvSpPr>
        <p:spPr bwMode="auto">
          <a:xfrm>
            <a:off x="6983662" y="1197520"/>
            <a:ext cx="223224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GB" altLang="en-US" dirty="0">
                <a:solidFill>
                  <a:schemeClr val="accent1">
                    <a:lumMod val="75000"/>
                  </a:schemeClr>
                </a:solidFill>
              </a:rPr>
              <a:t>25.8% of EU Exports</a:t>
            </a:r>
          </a:p>
        </p:txBody>
      </p:sp>
      <p:sp>
        <p:nvSpPr>
          <p:cNvPr id="13" name="TextBox 5"/>
          <p:cNvSpPr txBox="1">
            <a:spLocks noChangeArrowheads="1"/>
          </p:cNvSpPr>
          <p:nvPr/>
        </p:nvSpPr>
        <p:spPr bwMode="auto">
          <a:xfrm>
            <a:off x="3100151" y="1808366"/>
            <a:ext cx="936104" cy="3826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GB" altLang="en-US" dirty="0">
                <a:solidFill>
                  <a:schemeClr val="accent1">
                    <a:lumMod val="75000"/>
                  </a:schemeClr>
                </a:solidFill>
              </a:rPr>
              <a:t>20.6%</a:t>
            </a:r>
          </a:p>
        </p:txBody>
      </p:sp>
      <p:sp>
        <p:nvSpPr>
          <p:cNvPr id="14" name="TextBox 5"/>
          <p:cNvSpPr txBox="1">
            <a:spLocks noChangeArrowheads="1"/>
          </p:cNvSpPr>
          <p:nvPr/>
        </p:nvSpPr>
        <p:spPr bwMode="auto">
          <a:xfrm>
            <a:off x="3545209" y="2960121"/>
            <a:ext cx="85659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GB" altLang="en-US" dirty="0">
                <a:solidFill>
                  <a:schemeClr val="accent1">
                    <a:lumMod val="75000"/>
                  </a:schemeClr>
                </a:solidFill>
              </a:rPr>
              <a:t>9.3%</a:t>
            </a:r>
          </a:p>
        </p:txBody>
      </p:sp>
      <p:sp>
        <p:nvSpPr>
          <p:cNvPr id="16" name="TextBox 5"/>
          <p:cNvSpPr txBox="1">
            <a:spLocks noChangeArrowheads="1"/>
          </p:cNvSpPr>
          <p:nvPr/>
        </p:nvSpPr>
        <p:spPr bwMode="auto">
          <a:xfrm>
            <a:off x="5973194" y="2779810"/>
            <a:ext cx="78866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GB" altLang="en-US" dirty="0">
                <a:solidFill>
                  <a:schemeClr val="accent1">
                    <a:lumMod val="75000"/>
                  </a:schemeClr>
                </a:solidFill>
              </a:rPr>
              <a:t>10.6%</a:t>
            </a:r>
          </a:p>
        </p:txBody>
      </p:sp>
      <p:sp>
        <p:nvSpPr>
          <p:cNvPr id="17" name="TextBox 5"/>
          <p:cNvSpPr txBox="1">
            <a:spLocks noChangeArrowheads="1"/>
          </p:cNvSpPr>
          <p:nvPr/>
        </p:nvSpPr>
        <p:spPr bwMode="auto">
          <a:xfrm>
            <a:off x="6552728" y="1765239"/>
            <a:ext cx="78866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GB" altLang="en-US" dirty="0">
                <a:solidFill>
                  <a:schemeClr val="accent1">
                    <a:lumMod val="75000"/>
                  </a:schemeClr>
                </a:solidFill>
              </a:rPr>
              <a:t> 20%</a:t>
            </a:r>
          </a:p>
        </p:txBody>
      </p:sp>
      <p:sp>
        <p:nvSpPr>
          <p:cNvPr id="22" name="Rectangle 21"/>
          <p:cNvSpPr/>
          <p:nvPr/>
        </p:nvSpPr>
        <p:spPr>
          <a:xfrm>
            <a:off x="195540" y="4323724"/>
            <a:ext cx="199996" cy="16540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tangle 22"/>
          <p:cNvSpPr/>
          <p:nvPr/>
        </p:nvSpPr>
        <p:spPr>
          <a:xfrm>
            <a:off x="179512" y="4537231"/>
            <a:ext cx="199996" cy="16540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TextBox 5">
            <a:extLst>
              <a:ext uri="{FF2B5EF4-FFF2-40B4-BE49-F238E27FC236}">
                <a16:creationId xmlns:a16="http://schemas.microsoft.com/office/drawing/2014/main" id="{9C38227A-B27F-48BF-8AB5-2AC7DA964A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24836" y="1999709"/>
            <a:ext cx="1475656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GB" altLang="en-US" dirty="0">
                <a:solidFill>
                  <a:schemeClr val="accent2">
                    <a:lumMod val="75000"/>
                  </a:schemeClr>
                </a:solidFill>
              </a:rPr>
              <a:t>30.4% of EU Imports</a:t>
            </a:r>
          </a:p>
        </p:txBody>
      </p:sp>
      <p:sp>
        <p:nvSpPr>
          <p:cNvPr id="20" name="TextBox 5">
            <a:extLst>
              <a:ext uri="{FF2B5EF4-FFF2-40B4-BE49-F238E27FC236}">
                <a16:creationId xmlns:a16="http://schemas.microsoft.com/office/drawing/2014/main" id="{9FCABF23-2BBF-47FD-86AE-211C7453DA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33748" y="2322874"/>
            <a:ext cx="93610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GB" altLang="en-US" dirty="0">
                <a:solidFill>
                  <a:schemeClr val="accent2">
                    <a:lumMod val="75000"/>
                  </a:schemeClr>
                </a:solidFill>
              </a:rPr>
              <a:t>28.7%</a:t>
            </a:r>
          </a:p>
        </p:txBody>
      </p:sp>
      <p:sp>
        <p:nvSpPr>
          <p:cNvPr id="2" name="TextBox 5">
            <a:extLst>
              <a:ext uri="{FF2B5EF4-FFF2-40B4-BE49-F238E27FC236}">
                <a16:creationId xmlns:a16="http://schemas.microsoft.com/office/drawing/2014/main" id="{9F1B330A-E415-798E-0ADB-E7D1B53C52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96912" y="3163578"/>
            <a:ext cx="82458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GB" altLang="en-US" dirty="0">
                <a:solidFill>
                  <a:schemeClr val="accent2">
                    <a:lumMod val="75000"/>
                  </a:schemeClr>
                </a:solidFill>
              </a:rPr>
              <a:t>15.1%</a:t>
            </a:r>
          </a:p>
        </p:txBody>
      </p:sp>
    </p:spTree>
    <p:extLst>
      <p:ext uri="{BB962C8B-B14F-4D97-AF65-F5344CB8AC3E}">
        <p14:creationId xmlns:p14="http://schemas.microsoft.com/office/powerpoint/2010/main" val="36557085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35C64C-4097-4949-9095-D079520D3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763785"/>
            <a:ext cx="8247494" cy="432967"/>
          </a:xfrm>
        </p:spPr>
        <p:txBody>
          <a:bodyPr>
            <a:normAutofit/>
          </a:bodyPr>
          <a:lstStyle/>
          <a:p>
            <a:pPr algn="ctr"/>
            <a:r>
              <a:rPr lang="en-US" sz="2000" b="1" u="sng" dirty="0"/>
              <a:t>EU27 Exports of services to Mexico per countries (Extra EU) - €Mio – </a:t>
            </a:r>
            <a:r>
              <a:rPr lang="en-US" sz="2000" b="1" u="sng" dirty="0">
                <a:solidFill>
                  <a:srgbClr val="FF0000"/>
                </a:solidFill>
              </a:rPr>
              <a:t>2023</a:t>
            </a:r>
            <a:endParaRPr lang="en-GB" sz="2000" dirty="0">
              <a:solidFill>
                <a:srgbClr val="FF0000"/>
              </a:solidFill>
            </a:endParaRP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C56662F5-BE86-4512-93EA-EB62C73F040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12240971"/>
              </p:ext>
            </p:extLst>
          </p:nvPr>
        </p:nvGraphicFramePr>
        <p:xfrm>
          <a:off x="147783" y="1196752"/>
          <a:ext cx="8802254" cy="5616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57CB972D-2386-4E21-A5B7-0AE53B8400E3}"/>
              </a:ext>
            </a:extLst>
          </p:cNvPr>
          <p:cNvSpPr txBox="1"/>
          <p:nvPr/>
        </p:nvSpPr>
        <p:spPr>
          <a:xfrm>
            <a:off x="7228701" y="6532918"/>
            <a:ext cx="208245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i="1" dirty="0">
                <a:latin typeface="+mn-lt"/>
              </a:rPr>
              <a:t>Source: Eurostat bop_its6_det. </a:t>
            </a:r>
            <a:endParaRPr lang="en-GB" sz="1050" b="1" i="1" dirty="0">
              <a:solidFill>
                <a:srgbClr val="FF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556716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8BB6863F-3F34-4DAB-9AF5-C5E7CCFB45DD}"/>
              </a:ext>
            </a:extLst>
          </p:cNvPr>
          <p:cNvSpPr txBox="1"/>
          <p:nvPr/>
        </p:nvSpPr>
        <p:spPr>
          <a:xfrm>
            <a:off x="1043608" y="812225"/>
            <a:ext cx="73448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>
                <a:latin typeface="+mj-lt"/>
              </a:rPr>
              <a:t>EU27 FDI with Mexico – 2013-2023 - Million €</a:t>
            </a:r>
          </a:p>
        </p:txBody>
      </p:sp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52B27EC8-15A9-4406-AEBD-5014E537325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95035300"/>
              </p:ext>
            </p:extLst>
          </p:nvPr>
        </p:nvGraphicFramePr>
        <p:xfrm>
          <a:off x="179512" y="1397000"/>
          <a:ext cx="8784976" cy="53443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169AC344-9FF0-4B7C-B8A3-AD41FF38432C}"/>
              </a:ext>
            </a:extLst>
          </p:cNvPr>
          <p:cNvSpPr txBox="1"/>
          <p:nvPr/>
        </p:nvSpPr>
        <p:spPr>
          <a:xfrm>
            <a:off x="6798774" y="6536377"/>
            <a:ext cx="21602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alibri Light" panose="020F0302020204030204" pitchFamily="34" charset="0"/>
                <a:cs typeface="Calibri Light" panose="020F0302020204030204" pitchFamily="34" charset="0"/>
              </a:rPr>
              <a:t>Source: Eurostat [bop_fdi6_pos]</a:t>
            </a:r>
            <a:endParaRPr lang="en-GB" sz="1200" b="1" dirty="0">
              <a:solidFill>
                <a:srgbClr val="FF0000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31770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0444946-4172-2582-EC74-2DE3F89F708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746CBABF-1DB4-8DDC-32F6-E0F58498F1A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25799752"/>
              </p:ext>
            </p:extLst>
          </p:nvPr>
        </p:nvGraphicFramePr>
        <p:xfrm>
          <a:off x="0" y="0"/>
          <a:ext cx="9144000" cy="6857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7A74AAEC-A410-D2D9-053B-834BCBBAF3B3}"/>
              </a:ext>
            </a:extLst>
          </p:cNvPr>
          <p:cNvSpPr txBox="1"/>
          <p:nvPr/>
        </p:nvSpPr>
        <p:spPr>
          <a:xfrm>
            <a:off x="7061544" y="6487452"/>
            <a:ext cx="208245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i="1" dirty="0">
                <a:latin typeface="+mn-lt"/>
              </a:rPr>
              <a:t>Source: Eurostat bop_fdi6_pos. </a:t>
            </a:r>
            <a:endParaRPr lang="en-GB" sz="1050" b="1" i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EF67656-0B77-6837-0B60-038AB0973F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03054" y="116632"/>
            <a:ext cx="6326909" cy="906999"/>
          </a:xfrm>
        </p:spPr>
        <p:txBody>
          <a:bodyPr>
            <a:noAutofit/>
          </a:bodyPr>
          <a:lstStyle/>
          <a:p>
            <a:r>
              <a:rPr lang="en-GB" sz="2800" b="1" cap="all" dirty="0">
                <a:latin typeface="Calibri Light" panose="020F0302020204030204" pitchFamily="34" charset="0"/>
              </a:rPr>
              <a:t>Top 10 EU Investment partners</a:t>
            </a:r>
            <a:br>
              <a:rPr lang="en-GB" sz="2800" b="1" cap="all" dirty="0">
                <a:latin typeface="Calibri Light" panose="020F0302020204030204" pitchFamily="34" charset="0"/>
              </a:rPr>
            </a:br>
            <a:r>
              <a:rPr lang="en-GB" sz="2800" b="1" cap="all" dirty="0">
                <a:latin typeface="Calibri Light" panose="020F0302020204030204" pitchFamily="34" charset="0"/>
              </a:rPr>
              <a:t> FDI Stock (Extra-EU27) – 2023 - €Bio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49095BE-E325-3A2E-3785-D74DD32EDEC5}"/>
              </a:ext>
            </a:extLst>
          </p:cNvPr>
          <p:cNvSpPr txBox="1"/>
          <p:nvPr/>
        </p:nvSpPr>
        <p:spPr>
          <a:xfrm>
            <a:off x="4067944" y="1586325"/>
            <a:ext cx="4392488" cy="830997"/>
          </a:xfrm>
          <a:prstGeom prst="rect">
            <a:avLst/>
          </a:prstGeom>
          <a:solidFill>
            <a:schemeClr val="bg1"/>
          </a:solidFill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chemeClr val="tx2"/>
                </a:solidFill>
                <a:latin typeface="+mj-lt"/>
              </a:rPr>
              <a:t>Mexico is the 9</a:t>
            </a:r>
            <a:r>
              <a:rPr lang="en-GB" sz="2400" b="1" baseline="30000" dirty="0">
                <a:solidFill>
                  <a:schemeClr val="tx2"/>
                </a:solidFill>
                <a:latin typeface="+mj-lt"/>
              </a:rPr>
              <a:t>th</a:t>
            </a:r>
            <a:r>
              <a:rPr lang="en-GB" sz="2400" b="1" dirty="0">
                <a:solidFill>
                  <a:schemeClr val="tx2"/>
                </a:solidFill>
                <a:latin typeface="+mj-lt"/>
              </a:rPr>
              <a:t> biggest beneficiary of EU Outward FDI.</a:t>
            </a:r>
          </a:p>
        </p:txBody>
      </p:sp>
    </p:spTree>
    <p:extLst>
      <p:ext uri="{BB962C8B-B14F-4D97-AF65-F5344CB8AC3E}">
        <p14:creationId xmlns:p14="http://schemas.microsoft.com/office/powerpoint/2010/main" val="3157586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9000">
        <p14:reveal/>
      </p:transition>
    </mc:Choice>
    <mc:Fallback xmlns="">
      <p:transition spd="slow" advClick="0" advTm="9000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52B27EC8-15A9-4406-AEBD-5014E537325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637046"/>
              </p:ext>
            </p:extLst>
          </p:nvPr>
        </p:nvGraphicFramePr>
        <p:xfrm>
          <a:off x="179512" y="1268760"/>
          <a:ext cx="8712968" cy="5472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169AC344-9FF0-4B7C-B8A3-AD41FF38432C}"/>
              </a:ext>
            </a:extLst>
          </p:cNvPr>
          <p:cNvSpPr txBox="1"/>
          <p:nvPr/>
        </p:nvSpPr>
        <p:spPr>
          <a:xfrm>
            <a:off x="6732240" y="6434534"/>
            <a:ext cx="21602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alibri Light" panose="020F0302020204030204" pitchFamily="34" charset="0"/>
                <a:cs typeface="Calibri Light" panose="020F0302020204030204" pitchFamily="34" charset="0"/>
              </a:rPr>
              <a:t>Source: Eurostat [bop_fdi6_pos]</a:t>
            </a:r>
            <a:endParaRPr lang="en-GB" sz="1200" b="1" dirty="0">
              <a:solidFill>
                <a:srgbClr val="FF0000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10FDD29-F69D-F854-9CF5-A836157047BD}"/>
              </a:ext>
            </a:extLst>
          </p:cNvPr>
          <p:cNvSpPr txBox="1"/>
          <p:nvPr/>
        </p:nvSpPr>
        <p:spPr>
          <a:xfrm>
            <a:off x="7668344" y="3262882"/>
            <a:ext cx="648072" cy="30777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  <a:latin typeface="+mj-lt"/>
              </a:rPr>
              <a:t>71.8%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103C89B-0E21-0603-F844-219BAAEC1190}"/>
              </a:ext>
            </a:extLst>
          </p:cNvPr>
          <p:cNvSpPr txBox="1"/>
          <p:nvPr/>
        </p:nvSpPr>
        <p:spPr>
          <a:xfrm>
            <a:off x="4093" y="1152510"/>
            <a:ext cx="3672408" cy="923330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EU FDI to Mexico in services sectors (71.8%) in 2022, is in the world average of the EU (77%).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BB6863F-3F34-4DAB-9AF5-C5E7CCFB45DD}"/>
              </a:ext>
            </a:extLst>
          </p:cNvPr>
          <p:cNvSpPr txBox="1"/>
          <p:nvPr/>
        </p:nvSpPr>
        <p:spPr>
          <a:xfrm>
            <a:off x="2195736" y="813383"/>
            <a:ext cx="66967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latin typeface="+mj-lt"/>
              </a:rPr>
              <a:t>EU 27 FDI with Mexico – Million € - Share of Services in Outward FDI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63BEFC3-4E4E-6449-2404-71AAD41324A0}"/>
              </a:ext>
            </a:extLst>
          </p:cNvPr>
          <p:cNvSpPr txBox="1"/>
          <p:nvPr/>
        </p:nvSpPr>
        <p:spPr>
          <a:xfrm>
            <a:off x="2339752" y="3595645"/>
            <a:ext cx="648072" cy="30777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  <a:latin typeface="+mj-lt"/>
              </a:rPr>
              <a:t>77.2%</a:t>
            </a:r>
          </a:p>
        </p:txBody>
      </p:sp>
    </p:spTree>
    <p:extLst>
      <p:ext uri="{BB962C8B-B14F-4D97-AF65-F5344CB8AC3E}">
        <p14:creationId xmlns:p14="http://schemas.microsoft.com/office/powerpoint/2010/main" val="26330242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52B27EC8-15A9-4406-AEBD-5014E537325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26674309"/>
              </p:ext>
            </p:extLst>
          </p:nvPr>
        </p:nvGraphicFramePr>
        <p:xfrm>
          <a:off x="179512" y="1268760"/>
          <a:ext cx="8712968" cy="5472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169AC344-9FF0-4B7C-B8A3-AD41FF38432C}"/>
              </a:ext>
            </a:extLst>
          </p:cNvPr>
          <p:cNvSpPr txBox="1"/>
          <p:nvPr/>
        </p:nvSpPr>
        <p:spPr>
          <a:xfrm>
            <a:off x="6804248" y="6309320"/>
            <a:ext cx="21602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alibri Light" panose="020F0302020204030204" pitchFamily="34" charset="0"/>
                <a:cs typeface="Calibri Light" panose="020F0302020204030204" pitchFamily="34" charset="0"/>
              </a:rPr>
              <a:t>Source: Eurostat [bop_fdi6_pos]</a:t>
            </a:r>
            <a:endParaRPr lang="en-GB" sz="1200" b="1" dirty="0">
              <a:solidFill>
                <a:srgbClr val="FF0000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BB6863F-3F34-4DAB-9AF5-C5E7CCFB45DD}"/>
              </a:ext>
            </a:extLst>
          </p:cNvPr>
          <p:cNvSpPr txBox="1"/>
          <p:nvPr/>
        </p:nvSpPr>
        <p:spPr>
          <a:xfrm>
            <a:off x="1151777" y="692696"/>
            <a:ext cx="66967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latin typeface="+mj-lt"/>
              </a:rPr>
              <a:t>EU 27 FDI with Mexico – Million €</a:t>
            </a:r>
          </a:p>
          <a:p>
            <a:pPr algn="ctr"/>
            <a:r>
              <a:rPr lang="en-GB" sz="2400" b="1" dirty="0">
                <a:latin typeface="+mj-lt"/>
              </a:rPr>
              <a:t>Share of Services in EU Inward FDI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8F64D56-8F49-EBC8-FED2-6733FADBBC3F}"/>
              </a:ext>
            </a:extLst>
          </p:cNvPr>
          <p:cNvSpPr txBox="1"/>
          <p:nvPr/>
        </p:nvSpPr>
        <p:spPr>
          <a:xfrm>
            <a:off x="1475656" y="4637872"/>
            <a:ext cx="4248472" cy="1200329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A lower &amp; decreasing rate of Mexico FDI to EU in services sectors (45.8.4%) in 2022, compared to world average (81%).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E9B55DB-6F24-1BD6-1774-22CDBCC95D1B}"/>
              </a:ext>
            </a:extLst>
          </p:cNvPr>
          <p:cNvSpPr txBox="1"/>
          <p:nvPr/>
        </p:nvSpPr>
        <p:spPr>
          <a:xfrm>
            <a:off x="7740352" y="5238036"/>
            <a:ext cx="648072" cy="30777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  <a:latin typeface="+mj-lt"/>
              </a:rPr>
              <a:t>45.8%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26D3274-0B08-9F06-4593-156FF7FD74B8}"/>
              </a:ext>
            </a:extLst>
          </p:cNvPr>
          <p:cNvSpPr txBox="1"/>
          <p:nvPr/>
        </p:nvSpPr>
        <p:spPr>
          <a:xfrm>
            <a:off x="1475656" y="4195952"/>
            <a:ext cx="648072" cy="30777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  <a:latin typeface="+mj-lt"/>
              </a:rPr>
              <a:t>90.5%</a:t>
            </a:r>
          </a:p>
        </p:txBody>
      </p:sp>
    </p:spTree>
    <p:extLst>
      <p:ext uri="{BB962C8B-B14F-4D97-AF65-F5344CB8AC3E}">
        <p14:creationId xmlns:p14="http://schemas.microsoft.com/office/powerpoint/2010/main" val="12233824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A92495-9231-4591-BFE9-E914AFABE5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0718" y="764704"/>
            <a:ext cx="7886700" cy="508474"/>
          </a:xfrm>
        </p:spPr>
        <p:txBody>
          <a:bodyPr>
            <a:normAutofit/>
          </a:bodyPr>
          <a:lstStyle/>
          <a:p>
            <a:pPr algn="ctr"/>
            <a:r>
              <a:rPr lang="en-GB" sz="2700" u="sng" dirty="0">
                <a:latin typeface="Calibri Light" panose="020F0302020204030204" pitchFamily="34" charset="0"/>
                <a:cs typeface="Times New Roman" pitchFamily="18" charset="0"/>
              </a:rPr>
              <a:t>EU Economy per sectors – GDP – (est. 2017)</a:t>
            </a:r>
            <a:endParaRPr lang="en-GB" sz="2700" dirty="0"/>
          </a:p>
        </p:txBody>
      </p:sp>
      <p:graphicFrame>
        <p:nvGraphicFramePr>
          <p:cNvPr id="16" name="Chart 15">
            <a:extLst>
              <a:ext uri="{FF2B5EF4-FFF2-40B4-BE49-F238E27FC236}">
                <a16:creationId xmlns:a16="http://schemas.microsoft.com/office/drawing/2014/main" id="{CCC58090-92BF-41FE-BE73-809D98653D5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43107661"/>
              </p:ext>
            </p:extLst>
          </p:nvPr>
        </p:nvGraphicFramePr>
        <p:xfrm>
          <a:off x="323528" y="1397000"/>
          <a:ext cx="8640960" cy="52723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4AFCBE1D-92D3-4D45-AC17-E4426EAA3F86}"/>
              </a:ext>
            </a:extLst>
          </p:cNvPr>
          <p:cNvSpPr txBox="1"/>
          <p:nvPr/>
        </p:nvSpPr>
        <p:spPr>
          <a:xfrm>
            <a:off x="827584" y="1781652"/>
            <a:ext cx="4320480" cy="830997"/>
          </a:xfrm>
          <a:prstGeom prst="rect">
            <a:avLst/>
          </a:prstGeom>
          <a:solidFill>
            <a:schemeClr val="bg1"/>
          </a:solidFill>
          <a:ln w="3492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rgbClr val="FF0000"/>
                </a:solidFill>
                <a:latin typeface="+mj-lt"/>
              </a:rPr>
              <a:t>Services = 73.3% of EU GDP</a:t>
            </a:r>
          </a:p>
          <a:p>
            <a:r>
              <a:rPr lang="en-GB" sz="2400" b="1" dirty="0">
                <a:solidFill>
                  <a:srgbClr val="FF0000"/>
                </a:solidFill>
                <a:latin typeface="+mj-lt"/>
              </a:rPr>
              <a:t>	      64.5% of Mexico GDP 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57E343B-01B6-4075-9970-90CE4C2E8A53}"/>
              </a:ext>
            </a:extLst>
          </p:cNvPr>
          <p:cNvSpPr txBox="1"/>
          <p:nvPr/>
        </p:nvSpPr>
        <p:spPr>
          <a:xfrm>
            <a:off x="6984776" y="6597352"/>
            <a:ext cx="1979712" cy="260648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sz="1100" dirty="0">
                <a:latin typeface="Calibri Light" panose="020F0302020204030204" pitchFamily="34" charset="0"/>
              </a:rPr>
              <a:t>Source: </a:t>
            </a:r>
            <a:r>
              <a:rPr lang="en-GB" sz="1100" dirty="0">
                <a:latin typeface="Calibri Light" panose="020F0302020204030204" pitchFamily="34" charset="0"/>
                <a:hlinkClick r:id="rId3"/>
              </a:rPr>
              <a:t>CIA </a:t>
            </a:r>
            <a:r>
              <a:rPr lang="en-GB" sz="1100" dirty="0" err="1">
                <a:latin typeface="Calibri Light" panose="020F0302020204030204" pitchFamily="34" charset="0"/>
                <a:hlinkClick r:id="rId3"/>
              </a:rPr>
              <a:t>FactBook</a:t>
            </a:r>
            <a:r>
              <a:rPr lang="en-GB" sz="1100" dirty="0">
                <a:latin typeface="Calibri Light" panose="020F0302020204030204" pitchFamily="34" charset="0"/>
                <a:hlinkClick r:id="rId3"/>
              </a:rPr>
              <a:t> </a:t>
            </a:r>
            <a:r>
              <a:rPr lang="en-GB" sz="1100" dirty="0">
                <a:latin typeface="Calibri Light" panose="020F0302020204030204" pitchFamily="34" charset="0"/>
              </a:rPr>
              <a:t>- 2022</a:t>
            </a:r>
          </a:p>
        </p:txBody>
      </p:sp>
    </p:spTree>
    <p:extLst>
      <p:ext uri="{BB962C8B-B14F-4D97-AF65-F5344CB8AC3E}">
        <p14:creationId xmlns:p14="http://schemas.microsoft.com/office/powerpoint/2010/main" val="9848622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3E7F41B0-6FFB-449B-B976-CE44E0E9D642}"/>
              </a:ext>
            </a:extLst>
          </p:cNvPr>
          <p:cNvSpPr txBox="1"/>
          <p:nvPr/>
        </p:nvSpPr>
        <p:spPr>
          <a:xfrm>
            <a:off x="932873" y="836712"/>
            <a:ext cx="72782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FF0000"/>
                </a:solidFill>
              </a:rPr>
              <a:t>The share of Trade in Services in the EU GDP is higher than in other high-income countries!   </a:t>
            </a:r>
            <a:r>
              <a:rPr lang="en-GB" dirty="0">
                <a:solidFill>
                  <a:srgbClr val="FF0000"/>
                </a:solidFill>
                <a:sym typeface="Wingdings" panose="05000000000000000000" pitchFamily="2" charset="2"/>
              </a:rPr>
              <a:t>	</a:t>
            </a:r>
            <a:r>
              <a:rPr lang="en-GB" dirty="0">
                <a:solidFill>
                  <a:srgbClr val="FF0000"/>
                </a:solidFill>
              </a:rPr>
              <a:t>29.8% (7.4% in Mexico)</a:t>
            </a:r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5E86A424-8B02-4459-BE24-B6DC9484B76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51975131"/>
              </p:ext>
            </p:extLst>
          </p:nvPr>
        </p:nvGraphicFramePr>
        <p:xfrm>
          <a:off x="35496" y="1483043"/>
          <a:ext cx="9001000" cy="51863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7F9518A2-EE58-4771-97DC-3B60909D7A30}"/>
              </a:ext>
            </a:extLst>
          </p:cNvPr>
          <p:cNvSpPr txBox="1"/>
          <p:nvPr/>
        </p:nvSpPr>
        <p:spPr>
          <a:xfrm>
            <a:off x="7164352" y="6627796"/>
            <a:ext cx="1853671" cy="2616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1100" dirty="0">
                <a:latin typeface="Calibri Light" panose="020F0302020204030204" pitchFamily="34" charset="0"/>
              </a:rPr>
              <a:t>Source: World Bank</a:t>
            </a:r>
          </a:p>
        </p:txBody>
      </p:sp>
    </p:spTree>
    <p:extLst>
      <p:ext uri="{BB962C8B-B14F-4D97-AF65-F5344CB8AC3E}">
        <p14:creationId xmlns:p14="http://schemas.microsoft.com/office/powerpoint/2010/main" val="41809692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DF5A9DDA-4ABB-4E75-9382-55B25AF6852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88693606"/>
              </p:ext>
            </p:extLst>
          </p:nvPr>
        </p:nvGraphicFramePr>
        <p:xfrm>
          <a:off x="0" y="6686"/>
          <a:ext cx="9144000" cy="68513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3" name="Text Box 25">
            <a:extLst>
              <a:ext uri="{FF2B5EF4-FFF2-40B4-BE49-F238E27FC236}">
                <a16:creationId xmlns:a16="http://schemas.microsoft.com/office/drawing/2014/main" id="{1DAF6B2F-0DF1-4EB2-A9D4-4B94A3CF3E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381328"/>
            <a:ext cx="918051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fr-BE" sz="1400" dirty="0"/>
              <a:t>Total World Export of services 2023 (</a:t>
            </a:r>
            <a:r>
              <a:rPr lang="fr-BE" sz="1400" dirty="0" err="1"/>
              <a:t>excl</a:t>
            </a:r>
            <a:r>
              <a:rPr lang="fr-BE" sz="1400" dirty="0"/>
              <a:t>. Intra EU) = 6416 Bio US$ - 	Source: WTO Trade </a:t>
            </a:r>
            <a:r>
              <a:rPr lang="en-GB" sz="1400" dirty="0"/>
              <a:t>Statistical</a:t>
            </a:r>
            <a:r>
              <a:rPr lang="fr-BE" sz="1400" dirty="0"/>
              <a:t> </a:t>
            </a:r>
            <a:r>
              <a:rPr lang="en-GB" sz="1400" dirty="0"/>
              <a:t>Review</a:t>
            </a:r>
            <a:r>
              <a:rPr lang="fr-BE" sz="1400" dirty="0"/>
              <a:t> &amp; Global </a:t>
            </a:r>
            <a:r>
              <a:rPr lang="fr-BE" sz="1400" dirty="0" err="1"/>
              <a:t>trade</a:t>
            </a:r>
            <a:r>
              <a:rPr lang="fr-BE" sz="1400" dirty="0"/>
              <a:t> </a:t>
            </a:r>
            <a:r>
              <a:rPr lang="fr-BE" sz="1400" dirty="0" err="1"/>
              <a:t>outlook</a:t>
            </a:r>
            <a:r>
              <a:rPr lang="fr-BE" sz="1400" dirty="0"/>
              <a:t> 2024 – Bio US$ </a:t>
            </a:r>
            <a:endParaRPr lang="en-GB" sz="14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7585374-B6DE-4B85-AF2E-091FF6EEDCD2}"/>
              </a:ext>
            </a:extLst>
          </p:cNvPr>
          <p:cNvSpPr txBox="1"/>
          <p:nvPr/>
        </p:nvSpPr>
        <p:spPr>
          <a:xfrm>
            <a:off x="2510175" y="6687"/>
            <a:ext cx="520930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TOP 20 WORLD EXPORTERS OF TRADE IN SERVICES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EBA2D03E-7200-4E1B-B986-89D5D1ABDBB1}"/>
              </a:ext>
            </a:extLst>
          </p:cNvPr>
          <p:cNvCxnSpPr>
            <a:cxnSpLocks/>
          </p:cNvCxnSpPr>
          <p:nvPr/>
        </p:nvCxnSpPr>
        <p:spPr>
          <a:xfrm>
            <a:off x="971600" y="-23629"/>
            <a:ext cx="0" cy="5900901"/>
          </a:xfrm>
          <a:prstGeom prst="line">
            <a:avLst/>
          </a:prstGeom>
          <a:ln w="9525"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" name="Speech Bubble: Rectangle 7">
            <a:extLst>
              <a:ext uri="{FF2B5EF4-FFF2-40B4-BE49-F238E27FC236}">
                <a16:creationId xmlns:a16="http://schemas.microsoft.com/office/drawing/2014/main" id="{AB2A2E00-5332-40D6-BCB3-A5E9CBA80946}"/>
              </a:ext>
            </a:extLst>
          </p:cNvPr>
          <p:cNvSpPr/>
          <p:nvPr/>
        </p:nvSpPr>
        <p:spPr>
          <a:xfrm>
            <a:off x="2510175" y="1645256"/>
            <a:ext cx="3024336" cy="675462"/>
          </a:xfrm>
          <a:prstGeom prst="wedgeRectCallout">
            <a:avLst>
              <a:gd name="adj1" fmla="val -82912"/>
              <a:gd name="adj2" fmla="val 138032"/>
            </a:avLst>
          </a:prstGeom>
          <a:solidFill>
            <a:schemeClr val="bg1"/>
          </a:solidFill>
          <a:ln w="349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rgbClr val="FF0000"/>
                </a:solidFill>
              </a:rPr>
              <a:t>EU is the first largest global exporter of services</a:t>
            </a:r>
          </a:p>
        </p:txBody>
      </p:sp>
      <p:sp>
        <p:nvSpPr>
          <p:cNvPr id="3" name="Speech Bubble: Rectangle 2">
            <a:extLst>
              <a:ext uri="{FF2B5EF4-FFF2-40B4-BE49-F238E27FC236}">
                <a16:creationId xmlns:a16="http://schemas.microsoft.com/office/drawing/2014/main" id="{B3D6EBE0-B3B6-057C-DE5E-52D1CEA24A2B}"/>
              </a:ext>
            </a:extLst>
          </p:cNvPr>
          <p:cNvSpPr/>
          <p:nvPr/>
        </p:nvSpPr>
        <p:spPr>
          <a:xfrm>
            <a:off x="4200352" y="2573162"/>
            <a:ext cx="3024336" cy="954107"/>
          </a:xfrm>
          <a:prstGeom prst="wedgeRectCallout">
            <a:avLst>
              <a:gd name="adj1" fmla="val 98046"/>
              <a:gd name="adj2" fmla="val 236283"/>
            </a:avLst>
          </a:prstGeom>
          <a:solidFill>
            <a:schemeClr val="bg1"/>
          </a:solidFill>
          <a:ln w="349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rgbClr val="FF0000"/>
                </a:solidFill>
              </a:rPr>
              <a:t>Mexico is the 19</a:t>
            </a:r>
            <a:r>
              <a:rPr lang="en-GB" baseline="30000" dirty="0">
                <a:solidFill>
                  <a:srgbClr val="FF0000"/>
                </a:solidFill>
              </a:rPr>
              <a:t>th</a:t>
            </a:r>
            <a:r>
              <a:rPr lang="en-GB" dirty="0">
                <a:solidFill>
                  <a:srgbClr val="FF0000"/>
                </a:solidFill>
              </a:rPr>
              <a:t> largest global exporter of services</a:t>
            </a:r>
          </a:p>
        </p:txBody>
      </p:sp>
    </p:spTree>
    <p:extLst>
      <p:ext uri="{BB962C8B-B14F-4D97-AF65-F5344CB8AC3E}">
        <p14:creationId xmlns:p14="http://schemas.microsoft.com/office/powerpoint/2010/main" val="31594232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9000">
        <p:split orient="vert"/>
      </p:transition>
    </mc:Choice>
    <mc:Fallback xmlns="">
      <p:transition spd="slow" advClick="0" advTm="9000">
        <p:split orient="vert"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0B3BC4-E625-4754-8F38-4194B70F27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99593" y="873099"/>
            <a:ext cx="7053378" cy="306130"/>
          </a:xfrm>
          <a:solidFill>
            <a:schemeClr val="bg1"/>
          </a:solidFill>
        </p:spPr>
        <p:txBody>
          <a:bodyPr>
            <a:noAutofit/>
          </a:bodyPr>
          <a:lstStyle/>
          <a:p>
            <a:r>
              <a:rPr lang="en-GB" sz="1600" b="1" cap="all" dirty="0">
                <a:latin typeface="Calibri Light" panose="020F0302020204030204" pitchFamily="34" charset="0"/>
              </a:rPr>
              <a:t>Top 25 EU Trading partners in Services -  (Extra-EU27) – 2023  - €Bio</a:t>
            </a:r>
          </a:p>
        </p:txBody>
      </p:sp>
      <p:graphicFrame>
        <p:nvGraphicFramePr>
          <p:cNvPr id="22" name="Chart 21">
            <a:extLst>
              <a:ext uri="{FF2B5EF4-FFF2-40B4-BE49-F238E27FC236}">
                <a16:creationId xmlns:a16="http://schemas.microsoft.com/office/drawing/2014/main" id="{28BE5D6B-CD86-A9E7-CD4F-E6F89232599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16074817"/>
              </p:ext>
            </p:extLst>
          </p:nvPr>
        </p:nvGraphicFramePr>
        <p:xfrm>
          <a:off x="101545" y="1228299"/>
          <a:ext cx="2598247" cy="55568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extBox 1">
            <a:extLst>
              <a:ext uri="{FF2B5EF4-FFF2-40B4-BE49-F238E27FC236}">
                <a16:creationId xmlns:a16="http://schemas.microsoft.com/office/drawing/2014/main" id="{04456ECF-6F52-39C0-A6A6-E92C778D6520}"/>
              </a:ext>
            </a:extLst>
          </p:cNvPr>
          <p:cNvSpPr txBox="1"/>
          <p:nvPr/>
        </p:nvSpPr>
        <p:spPr>
          <a:xfrm>
            <a:off x="1148641" y="2711419"/>
            <a:ext cx="864096" cy="28803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b="1" dirty="0">
                <a:latin typeface="+mj-lt"/>
              </a:rPr>
              <a:t>458.7</a:t>
            </a:r>
          </a:p>
        </p:txBody>
      </p:sp>
      <p:sp>
        <p:nvSpPr>
          <p:cNvPr id="5" name="TextBox 1">
            <a:extLst>
              <a:ext uri="{FF2B5EF4-FFF2-40B4-BE49-F238E27FC236}">
                <a16:creationId xmlns:a16="http://schemas.microsoft.com/office/drawing/2014/main" id="{04456ECF-6F52-39C0-A6A6-E92C778D6520}"/>
              </a:ext>
            </a:extLst>
          </p:cNvPr>
          <p:cNvSpPr txBox="1"/>
          <p:nvPr/>
        </p:nvSpPr>
        <p:spPr>
          <a:xfrm>
            <a:off x="1451360" y="3821516"/>
            <a:ext cx="1008112" cy="28803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b="1" dirty="0">
                <a:solidFill>
                  <a:schemeClr val="tx1"/>
                </a:solidFill>
                <a:latin typeface="+mj-lt"/>
              </a:rPr>
              <a:t>244.9</a:t>
            </a:r>
          </a:p>
        </p:txBody>
      </p:sp>
      <p:sp>
        <p:nvSpPr>
          <p:cNvPr id="9" name="TextBox 1">
            <a:extLst>
              <a:ext uri="{FF2B5EF4-FFF2-40B4-BE49-F238E27FC236}">
                <a16:creationId xmlns:a16="http://schemas.microsoft.com/office/drawing/2014/main" id="{04456ECF-6F52-39C0-A6A6-E92C778D6520}"/>
              </a:ext>
            </a:extLst>
          </p:cNvPr>
          <p:cNvSpPr txBox="1"/>
          <p:nvPr/>
        </p:nvSpPr>
        <p:spPr>
          <a:xfrm>
            <a:off x="1844732" y="4529226"/>
            <a:ext cx="792088" cy="28803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b="1" dirty="0">
                <a:latin typeface="+mj-lt"/>
              </a:rPr>
              <a:t>101.6</a:t>
            </a:r>
            <a:endParaRPr lang="en-GB" sz="16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0" name="TextBox 1">
            <a:extLst>
              <a:ext uri="{FF2B5EF4-FFF2-40B4-BE49-F238E27FC236}">
                <a16:creationId xmlns:a16="http://schemas.microsoft.com/office/drawing/2014/main" id="{04456ECF-6F52-39C0-A6A6-E92C778D6520}"/>
              </a:ext>
            </a:extLst>
          </p:cNvPr>
          <p:cNvSpPr txBox="1"/>
          <p:nvPr/>
        </p:nvSpPr>
        <p:spPr>
          <a:xfrm>
            <a:off x="2174872" y="4869211"/>
            <a:ext cx="648072" cy="28803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b="1" dirty="0">
                <a:latin typeface="+mj-lt"/>
              </a:rPr>
              <a:t>80.5</a:t>
            </a:r>
          </a:p>
        </p:txBody>
      </p:sp>
      <p:sp>
        <p:nvSpPr>
          <p:cNvPr id="24" name="TextBox 1">
            <a:extLst>
              <a:ext uri="{FF2B5EF4-FFF2-40B4-BE49-F238E27FC236}">
                <a16:creationId xmlns:a16="http://schemas.microsoft.com/office/drawing/2014/main" id="{894F8C56-F79B-C647-DA40-24F00CB6327E}"/>
              </a:ext>
            </a:extLst>
          </p:cNvPr>
          <p:cNvSpPr txBox="1"/>
          <p:nvPr/>
        </p:nvSpPr>
        <p:spPr>
          <a:xfrm>
            <a:off x="694372" y="1332182"/>
            <a:ext cx="864096" cy="28803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b="1" dirty="0">
                <a:latin typeface="+mj-lt"/>
              </a:rPr>
              <a:t>745.8</a:t>
            </a:r>
          </a:p>
        </p:txBody>
      </p:sp>
      <p:sp>
        <p:nvSpPr>
          <p:cNvPr id="19" name="TextBox 1">
            <a:extLst>
              <a:ext uri="{FF2B5EF4-FFF2-40B4-BE49-F238E27FC236}">
                <a16:creationId xmlns:a16="http://schemas.microsoft.com/office/drawing/2014/main" id="{625089B2-823F-74C6-735C-C91A060193C4}"/>
              </a:ext>
            </a:extLst>
          </p:cNvPr>
          <p:cNvSpPr txBox="1"/>
          <p:nvPr/>
        </p:nvSpPr>
        <p:spPr>
          <a:xfrm>
            <a:off x="7553013" y="1920269"/>
            <a:ext cx="648072" cy="28803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b="1" dirty="0">
                <a:solidFill>
                  <a:schemeClr val="tx1"/>
                </a:solidFill>
                <a:latin typeface="+mj-lt"/>
              </a:rPr>
              <a:t>28</a:t>
            </a:r>
          </a:p>
        </p:txBody>
      </p:sp>
      <p:graphicFrame>
        <p:nvGraphicFramePr>
          <p:cNvPr id="27" name="Chart 26">
            <a:extLst>
              <a:ext uri="{FF2B5EF4-FFF2-40B4-BE49-F238E27FC236}">
                <a16:creationId xmlns:a16="http://schemas.microsoft.com/office/drawing/2014/main" id="{7EDDDC27-D74B-9994-D811-785A112BBDA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60809376"/>
              </p:ext>
            </p:extLst>
          </p:nvPr>
        </p:nvGraphicFramePr>
        <p:xfrm>
          <a:off x="2712376" y="1289991"/>
          <a:ext cx="6326909" cy="54951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1" name="TextBox 1">
            <a:extLst>
              <a:ext uri="{FF2B5EF4-FFF2-40B4-BE49-F238E27FC236}">
                <a16:creationId xmlns:a16="http://schemas.microsoft.com/office/drawing/2014/main" id="{04456ECF-6F52-39C0-A6A6-E92C778D6520}"/>
              </a:ext>
            </a:extLst>
          </p:cNvPr>
          <p:cNvSpPr txBox="1"/>
          <p:nvPr/>
        </p:nvSpPr>
        <p:spPr>
          <a:xfrm>
            <a:off x="3149842" y="1452151"/>
            <a:ext cx="648072" cy="28803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b="1" dirty="0">
                <a:solidFill>
                  <a:schemeClr val="tx1"/>
                </a:solidFill>
                <a:latin typeface="+mj-lt"/>
              </a:rPr>
              <a:t>59.7</a:t>
            </a:r>
          </a:p>
        </p:txBody>
      </p:sp>
      <p:sp>
        <p:nvSpPr>
          <p:cNvPr id="13" name="TextBox 1">
            <a:extLst>
              <a:ext uri="{FF2B5EF4-FFF2-40B4-BE49-F238E27FC236}">
                <a16:creationId xmlns:a16="http://schemas.microsoft.com/office/drawing/2014/main" id="{B9DA67AD-4D53-C47B-B56F-0A15831BFA9D}"/>
              </a:ext>
            </a:extLst>
          </p:cNvPr>
          <p:cNvSpPr txBox="1"/>
          <p:nvPr/>
        </p:nvSpPr>
        <p:spPr>
          <a:xfrm>
            <a:off x="3659064" y="1477688"/>
            <a:ext cx="648072" cy="28803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b="1" dirty="0">
                <a:latin typeface="+mj-lt"/>
              </a:rPr>
              <a:t>58.2</a:t>
            </a:r>
            <a:endParaRPr lang="en-GB" sz="16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5" name="TextBox 1">
            <a:extLst>
              <a:ext uri="{FF2B5EF4-FFF2-40B4-BE49-F238E27FC236}">
                <a16:creationId xmlns:a16="http://schemas.microsoft.com/office/drawing/2014/main" id="{936C770B-F0A2-FBC2-F3E0-4B3DBA33A167}"/>
              </a:ext>
            </a:extLst>
          </p:cNvPr>
          <p:cNvSpPr txBox="1"/>
          <p:nvPr/>
        </p:nvSpPr>
        <p:spPr>
          <a:xfrm>
            <a:off x="3797914" y="1941177"/>
            <a:ext cx="564397" cy="28803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b="1" dirty="0">
                <a:latin typeface="+mj-lt"/>
              </a:rPr>
              <a:t>53.5</a:t>
            </a:r>
            <a:endParaRPr lang="en-GB" sz="16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7" name="TextBox 1">
            <a:extLst>
              <a:ext uri="{FF2B5EF4-FFF2-40B4-BE49-F238E27FC236}">
                <a16:creationId xmlns:a16="http://schemas.microsoft.com/office/drawing/2014/main" id="{0E1BC823-C31F-FA8F-D4B1-411A084EAA3B}"/>
              </a:ext>
            </a:extLst>
          </p:cNvPr>
          <p:cNvSpPr txBox="1"/>
          <p:nvPr/>
        </p:nvSpPr>
        <p:spPr>
          <a:xfrm>
            <a:off x="4070087" y="2339971"/>
            <a:ext cx="648072" cy="28803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b="1" dirty="0">
                <a:solidFill>
                  <a:schemeClr val="tx1"/>
                </a:solidFill>
                <a:latin typeface="+mj-lt"/>
              </a:rPr>
              <a:t>46.8</a:t>
            </a:r>
          </a:p>
        </p:txBody>
      </p:sp>
      <p:sp>
        <p:nvSpPr>
          <p:cNvPr id="21" name="TextBox 1">
            <a:extLst>
              <a:ext uri="{FF2B5EF4-FFF2-40B4-BE49-F238E27FC236}">
                <a16:creationId xmlns:a16="http://schemas.microsoft.com/office/drawing/2014/main" id="{20849C67-8EC6-C24E-3E88-868E3B2A6D8B}"/>
              </a:ext>
            </a:extLst>
          </p:cNvPr>
          <p:cNvSpPr txBox="1"/>
          <p:nvPr/>
        </p:nvSpPr>
        <p:spPr>
          <a:xfrm>
            <a:off x="5738314" y="3563063"/>
            <a:ext cx="648072" cy="28803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b="1" dirty="0">
                <a:latin typeface="+mj-lt"/>
              </a:rPr>
              <a:t>30</a:t>
            </a:r>
            <a:r>
              <a:rPr lang="en-GB" sz="1600" b="1" dirty="0">
                <a:solidFill>
                  <a:schemeClr val="tx1"/>
                </a:solidFill>
                <a:latin typeface="+mj-lt"/>
              </a:rPr>
              <a:t>.1</a:t>
            </a:r>
          </a:p>
        </p:txBody>
      </p:sp>
      <p:sp>
        <p:nvSpPr>
          <p:cNvPr id="23" name="TextBox 1">
            <a:extLst>
              <a:ext uri="{FF2B5EF4-FFF2-40B4-BE49-F238E27FC236}">
                <a16:creationId xmlns:a16="http://schemas.microsoft.com/office/drawing/2014/main" id="{88C62E18-3CFD-915A-9BB8-BF4D32B67D1E}"/>
              </a:ext>
            </a:extLst>
          </p:cNvPr>
          <p:cNvSpPr txBox="1"/>
          <p:nvPr/>
        </p:nvSpPr>
        <p:spPr>
          <a:xfrm>
            <a:off x="5990579" y="3796726"/>
            <a:ext cx="648072" cy="28803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b="1" dirty="0">
                <a:latin typeface="+mj-lt"/>
              </a:rPr>
              <a:t>25.7</a:t>
            </a:r>
            <a:endParaRPr lang="en-GB" sz="16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8" name="TextBox 1">
            <a:extLst>
              <a:ext uri="{FF2B5EF4-FFF2-40B4-BE49-F238E27FC236}">
                <a16:creationId xmlns:a16="http://schemas.microsoft.com/office/drawing/2014/main" id="{EBA9D33B-B9EE-4003-DBC2-7AC85497398C}"/>
              </a:ext>
            </a:extLst>
          </p:cNvPr>
          <p:cNvSpPr txBox="1"/>
          <p:nvPr/>
        </p:nvSpPr>
        <p:spPr>
          <a:xfrm>
            <a:off x="6574233" y="4014292"/>
            <a:ext cx="648072" cy="28803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b="1" dirty="0">
                <a:latin typeface="+mj-lt"/>
              </a:rPr>
              <a:t>19</a:t>
            </a:r>
            <a:r>
              <a:rPr lang="en-GB" sz="1600" b="1" dirty="0">
                <a:solidFill>
                  <a:schemeClr val="tx1"/>
                </a:solidFill>
                <a:latin typeface="+mj-lt"/>
              </a:rPr>
              <a:t>.1</a:t>
            </a:r>
          </a:p>
        </p:txBody>
      </p:sp>
      <p:sp>
        <p:nvSpPr>
          <p:cNvPr id="28" name="TextBox 1">
            <a:extLst>
              <a:ext uri="{FF2B5EF4-FFF2-40B4-BE49-F238E27FC236}">
                <a16:creationId xmlns:a16="http://schemas.microsoft.com/office/drawing/2014/main" id="{E25110FB-8823-03DE-FA5E-B2095B78593B}"/>
              </a:ext>
            </a:extLst>
          </p:cNvPr>
          <p:cNvSpPr txBox="1"/>
          <p:nvPr/>
        </p:nvSpPr>
        <p:spPr>
          <a:xfrm>
            <a:off x="4351326" y="2786510"/>
            <a:ext cx="648072" cy="28803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b="1" dirty="0">
                <a:solidFill>
                  <a:schemeClr val="tx1"/>
                </a:solidFill>
                <a:latin typeface="+mj-lt"/>
              </a:rPr>
              <a:t>39</a:t>
            </a:r>
          </a:p>
        </p:txBody>
      </p:sp>
      <p:sp>
        <p:nvSpPr>
          <p:cNvPr id="29" name="TextBox 1">
            <a:extLst>
              <a:ext uri="{FF2B5EF4-FFF2-40B4-BE49-F238E27FC236}">
                <a16:creationId xmlns:a16="http://schemas.microsoft.com/office/drawing/2014/main" id="{1CDD9926-E807-997D-A2D3-BC7891AA4FBA}"/>
              </a:ext>
            </a:extLst>
          </p:cNvPr>
          <p:cNvSpPr txBox="1"/>
          <p:nvPr/>
        </p:nvSpPr>
        <p:spPr>
          <a:xfrm>
            <a:off x="4549969" y="2912017"/>
            <a:ext cx="648072" cy="28803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b="1" dirty="0">
                <a:latin typeface="+mj-lt"/>
              </a:rPr>
              <a:t>38</a:t>
            </a:r>
            <a:r>
              <a:rPr lang="en-GB" sz="1600" b="1" dirty="0">
                <a:solidFill>
                  <a:schemeClr val="tx1"/>
                </a:solidFill>
                <a:latin typeface="+mj-lt"/>
              </a:rPr>
              <a:t>.4</a:t>
            </a:r>
          </a:p>
        </p:txBody>
      </p:sp>
      <p:sp>
        <p:nvSpPr>
          <p:cNvPr id="30" name="TextBox 1">
            <a:extLst>
              <a:ext uri="{FF2B5EF4-FFF2-40B4-BE49-F238E27FC236}">
                <a16:creationId xmlns:a16="http://schemas.microsoft.com/office/drawing/2014/main" id="{DED66883-31F7-BCCD-1972-73B2A5AA8D34}"/>
              </a:ext>
            </a:extLst>
          </p:cNvPr>
          <p:cNvSpPr txBox="1"/>
          <p:nvPr/>
        </p:nvSpPr>
        <p:spPr>
          <a:xfrm>
            <a:off x="4994398" y="2844620"/>
            <a:ext cx="648072" cy="28803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b="1" dirty="0">
                <a:latin typeface="+mj-lt"/>
              </a:rPr>
              <a:t>38.2</a:t>
            </a:r>
            <a:endParaRPr lang="en-GB" sz="16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31" name="TextBox 1">
            <a:extLst>
              <a:ext uri="{FF2B5EF4-FFF2-40B4-BE49-F238E27FC236}">
                <a16:creationId xmlns:a16="http://schemas.microsoft.com/office/drawing/2014/main" id="{358FF0F0-95F0-75CC-BB79-B9E8D58618B0}"/>
              </a:ext>
            </a:extLst>
          </p:cNvPr>
          <p:cNvSpPr txBox="1"/>
          <p:nvPr/>
        </p:nvSpPr>
        <p:spPr>
          <a:xfrm>
            <a:off x="5240701" y="3030437"/>
            <a:ext cx="648072" cy="28803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b="1" dirty="0">
                <a:solidFill>
                  <a:schemeClr val="tx1"/>
                </a:solidFill>
                <a:latin typeface="+mj-lt"/>
              </a:rPr>
              <a:t>37.7</a:t>
            </a:r>
          </a:p>
        </p:txBody>
      </p:sp>
      <p:sp>
        <p:nvSpPr>
          <p:cNvPr id="32" name="TextBox 1">
            <a:extLst>
              <a:ext uri="{FF2B5EF4-FFF2-40B4-BE49-F238E27FC236}">
                <a16:creationId xmlns:a16="http://schemas.microsoft.com/office/drawing/2014/main" id="{3C64CB7D-0DB8-8045-A466-21D1482A5658}"/>
              </a:ext>
            </a:extLst>
          </p:cNvPr>
          <p:cNvSpPr txBox="1"/>
          <p:nvPr/>
        </p:nvSpPr>
        <p:spPr>
          <a:xfrm>
            <a:off x="5490885" y="3402072"/>
            <a:ext cx="648072" cy="28803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b="1" dirty="0">
                <a:latin typeface="+mj-lt"/>
              </a:rPr>
              <a:t>30.8</a:t>
            </a:r>
            <a:endParaRPr lang="en-GB" sz="16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33" name="TextBox 1">
            <a:extLst>
              <a:ext uri="{FF2B5EF4-FFF2-40B4-BE49-F238E27FC236}">
                <a16:creationId xmlns:a16="http://schemas.microsoft.com/office/drawing/2014/main" id="{16A37EE7-7B57-4A8A-C862-E7B505981DD3}"/>
              </a:ext>
            </a:extLst>
          </p:cNvPr>
          <p:cNvSpPr txBox="1"/>
          <p:nvPr/>
        </p:nvSpPr>
        <p:spPr>
          <a:xfrm>
            <a:off x="6409069" y="3818609"/>
            <a:ext cx="648072" cy="28803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b="1" dirty="0">
                <a:solidFill>
                  <a:schemeClr val="tx1"/>
                </a:solidFill>
                <a:latin typeface="+mj-lt"/>
              </a:rPr>
              <a:t>25.6</a:t>
            </a:r>
          </a:p>
        </p:txBody>
      </p:sp>
      <p:sp>
        <p:nvSpPr>
          <p:cNvPr id="35" name="TextBox 1">
            <a:extLst>
              <a:ext uri="{FF2B5EF4-FFF2-40B4-BE49-F238E27FC236}">
                <a16:creationId xmlns:a16="http://schemas.microsoft.com/office/drawing/2014/main" id="{15FBFC4E-DF1E-BE8F-9CD2-6D6D46359426}"/>
              </a:ext>
            </a:extLst>
          </p:cNvPr>
          <p:cNvSpPr txBox="1"/>
          <p:nvPr/>
        </p:nvSpPr>
        <p:spPr>
          <a:xfrm>
            <a:off x="7137263" y="4328810"/>
            <a:ext cx="648072" cy="28803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b="1" dirty="0">
                <a:latin typeface="+mj-lt"/>
              </a:rPr>
              <a:t>17.1</a:t>
            </a:r>
            <a:endParaRPr lang="en-GB" sz="16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38" name="TextBox 1">
            <a:extLst>
              <a:ext uri="{FF2B5EF4-FFF2-40B4-BE49-F238E27FC236}">
                <a16:creationId xmlns:a16="http://schemas.microsoft.com/office/drawing/2014/main" id="{B9BEACDE-B1D5-D990-91D0-28D45695E766}"/>
              </a:ext>
            </a:extLst>
          </p:cNvPr>
          <p:cNvSpPr txBox="1"/>
          <p:nvPr/>
        </p:nvSpPr>
        <p:spPr>
          <a:xfrm>
            <a:off x="7615096" y="4385210"/>
            <a:ext cx="648072" cy="28803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b="1" dirty="0">
                <a:latin typeface="+mj-lt"/>
              </a:rPr>
              <a:t>16.3</a:t>
            </a:r>
            <a:endParaRPr lang="en-GB" sz="16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39" name="TextBox 1">
            <a:extLst>
              <a:ext uri="{FF2B5EF4-FFF2-40B4-BE49-F238E27FC236}">
                <a16:creationId xmlns:a16="http://schemas.microsoft.com/office/drawing/2014/main" id="{C7565600-2C80-431B-A241-F7E75D5BAA93}"/>
              </a:ext>
            </a:extLst>
          </p:cNvPr>
          <p:cNvSpPr txBox="1"/>
          <p:nvPr/>
        </p:nvSpPr>
        <p:spPr>
          <a:xfrm>
            <a:off x="7994256" y="4498000"/>
            <a:ext cx="648072" cy="28803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b="1" dirty="0">
                <a:latin typeface="+mj-lt"/>
              </a:rPr>
              <a:t>15</a:t>
            </a:r>
            <a:endParaRPr lang="en-GB" sz="1600" b="1" dirty="0">
              <a:solidFill>
                <a:schemeClr val="tx1"/>
              </a:solidFill>
              <a:latin typeface="+mj-lt"/>
            </a:endParaRPr>
          </a:p>
          <a:p>
            <a:endParaRPr lang="en-GB" sz="16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41" name="TextBox 1">
            <a:extLst>
              <a:ext uri="{FF2B5EF4-FFF2-40B4-BE49-F238E27FC236}">
                <a16:creationId xmlns:a16="http://schemas.microsoft.com/office/drawing/2014/main" id="{2DD56BC6-ACB5-32E4-468F-036EF2B521B5}"/>
              </a:ext>
            </a:extLst>
          </p:cNvPr>
          <p:cNvSpPr txBox="1"/>
          <p:nvPr/>
        </p:nvSpPr>
        <p:spPr>
          <a:xfrm>
            <a:off x="8514282" y="4333813"/>
            <a:ext cx="648072" cy="28803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b="1" dirty="0">
                <a:latin typeface="+mj-lt"/>
              </a:rPr>
              <a:t>13</a:t>
            </a:r>
            <a:r>
              <a:rPr lang="en-GB" sz="1600" b="1" dirty="0">
                <a:solidFill>
                  <a:schemeClr val="tx1"/>
                </a:solidFill>
                <a:latin typeface="+mj-lt"/>
              </a:rPr>
              <a:t>.8</a:t>
            </a:r>
          </a:p>
        </p:txBody>
      </p:sp>
      <p:sp>
        <p:nvSpPr>
          <p:cNvPr id="42" name="TextBox 1">
            <a:extLst>
              <a:ext uri="{FF2B5EF4-FFF2-40B4-BE49-F238E27FC236}">
                <a16:creationId xmlns:a16="http://schemas.microsoft.com/office/drawing/2014/main" id="{A131B429-EDF2-C75D-053B-89E8EA1EA4F5}"/>
              </a:ext>
            </a:extLst>
          </p:cNvPr>
          <p:cNvSpPr txBox="1"/>
          <p:nvPr/>
        </p:nvSpPr>
        <p:spPr>
          <a:xfrm>
            <a:off x="8245370" y="4581179"/>
            <a:ext cx="648072" cy="28803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b="1" dirty="0">
                <a:latin typeface="+mj-lt"/>
              </a:rPr>
              <a:t>13.9</a:t>
            </a:r>
            <a:endParaRPr lang="en-GB" sz="16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D26C867E-CEFA-88C2-2E9E-F93C010BADC9}"/>
              </a:ext>
            </a:extLst>
          </p:cNvPr>
          <p:cNvSpPr txBox="1"/>
          <p:nvPr/>
        </p:nvSpPr>
        <p:spPr>
          <a:xfrm>
            <a:off x="5884288" y="1441126"/>
            <a:ext cx="2936184" cy="830997"/>
          </a:xfrm>
          <a:prstGeom prst="rect">
            <a:avLst/>
          </a:prstGeom>
          <a:solidFill>
            <a:schemeClr val="bg1"/>
          </a:solidFill>
          <a:ln w="15875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cap="all" dirty="0">
                <a:solidFill>
                  <a:srgbClr val="7030A0"/>
                </a:solidFill>
                <a:latin typeface="+mj-lt"/>
              </a:rPr>
              <a:t>Mexico is 16</a:t>
            </a:r>
            <a:r>
              <a:rPr lang="en-GB" sz="2400" cap="all" baseline="30000" dirty="0">
                <a:solidFill>
                  <a:srgbClr val="7030A0"/>
                </a:solidFill>
                <a:latin typeface="+mj-lt"/>
              </a:rPr>
              <a:t>th</a:t>
            </a:r>
            <a:r>
              <a:rPr lang="en-GB" sz="2400" cap="all" dirty="0">
                <a:solidFill>
                  <a:srgbClr val="7030A0"/>
                </a:solidFill>
                <a:latin typeface="+mj-lt"/>
              </a:rPr>
              <a:t> EU Trading Partner</a:t>
            </a:r>
            <a:endParaRPr lang="en-GB" dirty="0">
              <a:solidFill>
                <a:srgbClr val="7030A0"/>
              </a:solidFill>
            </a:endParaRP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F3DA7254-C14F-E151-4384-636B75E4FC22}"/>
              </a:ext>
            </a:extLst>
          </p:cNvPr>
          <p:cNvCxnSpPr>
            <a:cxnSpLocks/>
          </p:cNvCxnSpPr>
          <p:nvPr/>
        </p:nvCxnSpPr>
        <p:spPr>
          <a:xfrm>
            <a:off x="6277209" y="2272123"/>
            <a:ext cx="32873" cy="15865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6" name="TextBox 1">
            <a:extLst>
              <a:ext uri="{FF2B5EF4-FFF2-40B4-BE49-F238E27FC236}">
                <a16:creationId xmlns:a16="http://schemas.microsoft.com/office/drawing/2014/main" id="{E189AF18-9230-E1DD-38FA-FB14BB69AEDA}"/>
              </a:ext>
            </a:extLst>
          </p:cNvPr>
          <p:cNvSpPr txBox="1"/>
          <p:nvPr/>
        </p:nvSpPr>
        <p:spPr>
          <a:xfrm>
            <a:off x="6806935" y="4159613"/>
            <a:ext cx="648072" cy="28803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b="1" dirty="0">
                <a:latin typeface="+mj-lt"/>
              </a:rPr>
              <a:t>18.2</a:t>
            </a:r>
            <a:endParaRPr lang="en-GB" sz="16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C435B02-2AE9-43C5-8D9C-D42610B0A1B5}"/>
              </a:ext>
            </a:extLst>
          </p:cNvPr>
          <p:cNvSpPr txBox="1"/>
          <p:nvPr/>
        </p:nvSpPr>
        <p:spPr>
          <a:xfrm>
            <a:off x="7061544" y="6487452"/>
            <a:ext cx="2082456" cy="25391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1050" i="1" dirty="0">
                <a:latin typeface="+mn-lt"/>
              </a:rPr>
              <a:t>Source: Eurostat bop_its6_det. </a:t>
            </a:r>
            <a:endParaRPr lang="en-GB" sz="1050" b="1" i="1" dirty="0">
              <a:solidFill>
                <a:srgbClr val="FF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672102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9000">
        <p14:reveal/>
      </p:transition>
    </mc:Choice>
    <mc:Fallback xmlns="">
      <p:transition spd="slow" advClick="0" advTm="9000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908720"/>
            <a:ext cx="9108504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altLang="en-US" b="1" u="sng" dirty="0"/>
              <a:t>IMPORTANCE OF TRADE IN SERVICES EU27 (Extra EU)</a:t>
            </a:r>
            <a:br>
              <a:rPr lang="en-GB" altLang="en-US" b="1" dirty="0"/>
            </a:br>
            <a:r>
              <a:rPr lang="en-GB" altLang="en-US" b="1" dirty="0"/>
              <a:t>Comparison between Balance of Payment (</a:t>
            </a:r>
            <a:r>
              <a:rPr lang="en-GB" altLang="en-US" b="1" dirty="0" err="1"/>
              <a:t>BoP</a:t>
            </a:r>
            <a:r>
              <a:rPr lang="en-GB" altLang="en-US" b="1" dirty="0"/>
              <a:t>) &amp; Trade in Value Added </a:t>
            </a:r>
            <a:r>
              <a:rPr lang="en-GB" altLang="en-US" b="1" dirty="0" err="1"/>
              <a:t>TiVA</a:t>
            </a:r>
            <a:r>
              <a:rPr lang="en-GB" altLang="en-US" b="1" dirty="0"/>
              <a:t> </a:t>
            </a:r>
            <a:br>
              <a:rPr lang="en-GB" altLang="en-US" b="1" dirty="0"/>
            </a:br>
            <a:endParaRPr lang="en-GB" altLang="en-US" sz="1600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7C42C980-DBE3-45CF-D0A0-3885AC293EA6}"/>
              </a:ext>
            </a:extLst>
          </p:cNvPr>
          <p:cNvGraphicFramePr/>
          <p:nvPr/>
        </p:nvGraphicFramePr>
        <p:xfrm>
          <a:off x="206146" y="1492428"/>
          <a:ext cx="4370504" cy="51551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Speech Bubble: Rectangle 6">
            <a:extLst>
              <a:ext uri="{FF2B5EF4-FFF2-40B4-BE49-F238E27FC236}">
                <a16:creationId xmlns:a16="http://schemas.microsoft.com/office/drawing/2014/main" id="{CAB4969C-DA9C-4904-A677-2E29E5BE7823}"/>
              </a:ext>
            </a:extLst>
          </p:cNvPr>
          <p:cNvSpPr/>
          <p:nvPr/>
        </p:nvSpPr>
        <p:spPr>
          <a:xfrm>
            <a:off x="395536" y="2406720"/>
            <a:ext cx="795231" cy="357080"/>
          </a:xfrm>
          <a:prstGeom prst="wedgeRectCallout">
            <a:avLst>
              <a:gd name="adj1" fmla="val 85528"/>
              <a:gd name="adj2" fmla="val 62174"/>
            </a:avLst>
          </a:prstGeom>
          <a:solidFill>
            <a:schemeClr val="bg1"/>
          </a:solidFill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b="1" dirty="0">
                <a:solidFill>
                  <a:srgbClr val="FF0000"/>
                </a:solidFill>
              </a:rPr>
              <a:t>34.2%</a:t>
            </a:r>
          </a:p>
        </p:txBody>
      </p:sp>
      <p:sp>
        <p:nvSpPr>
          <p:cNvPr id="8" name="Speech Bubble: Rectangle 7">
            <a:extLst>
              <a:ext uri="{FF2B5EF4-FFF2-40B4-BE49-F238E27FC236}">
                <a16:creationId xmlns:a16="http://schemas.microsoft.com/office/drawing/2014/main" id="{4C41AA0E-26AF-4901-9497-C5F956E4F03F}"/>
              </a:ext>
            </a:extLst>
          </p:cNvPr>
          <p:cNvSpPr/>
          <p:nvPr/>
        </p:nvSpPr>
        <p:spPr>
          <a:xfrm>
            <a:off x="3564778" y="2406720"/>
            <a:ext cx="863206" cy="341613"/>
          </a:xfrm>
          <a:prstGeom prst="wedgeRectCallout">
            <a:avLst>
              <a:gd name="adj1" fmla="val -88630"/>
              <a:gd name="adj2" fmla="val 50415"/>
            </a:avLst>
          </a:prstGeom>
          <a:solidFill>
            <a:schemeClr val="bg1"/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b="1" dirty="0">
                <a:solidFill>
                  <a:schemeClr val="tx2"/>
                </a:solidFill>
              </a:rPr>
              <a:t>65.8%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93B4114-AF53-40F6-9A46-F1D656D1F97C}"/>
              </a:ext>
            </a:extLst>
          </p:cNvPr>
          <p:cNvSpPr txBox="1"/>
          <p:nvPr/>
        </p:nvSpPr>
        <p:spPr>
          <a:xfrm>
            <a:off x="1192948" y="6093296"/>
            <a:ext cx="318329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Calibri Light" panose="020F0302020204030204" pitchFamily="34" charset="0"/>
              </a:rPr>
              <a:t>Total Export Extra EU27= 4,199 $Bio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AAEC40F5-598F-9C0F-1DE0-75D3FD3A7E01}"/>
              </a:ext>
            </a:extLst>
          </p:cNvPr>
          <p:cNvGraphicFramePr/>
          <p:nvPr/>
        </p:nvGraphicFramePr>
        <p:xfrm>
          <a:off x="4725316" y="1514168"/>
          <a:ext cx="4418683" cy="51551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552733F9-508E-4DA1-9CDD-A5B7E4535EDB}"/>
              </a:ext>
            </a:extLst>
          </p:cNvPr>
          <p:cNvSpPr txBox="1"/>
          <p:nvPr/>
        </p:nvSpPr>
        <p:spPr>
          <a:xfrm>
            <a:off x="5400600" y="6597352"/>
            <a:ext cx="3707904" cy="261610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sz="1100" dirty="0">
                <a:latin typeface="Calibri Light" panose="020F0302020204030204" pitchFamily="34" charset="0"/>
              </a:rPr>
              <a:t>Source: </a:t>
            </a:r>
            <a:r>
              <a:rPr lang="en-GB" sz="1100" dirty="0">
                <a:latin typeface="Calibri Light" panose="020F0302020204030204" pitchFamily="34" charset="0"/>
                <a:hlinkClick r:id="rId5"/>
              </a:rPr>
              <a:t>WTO WTS2020 </a:t>
            </a:r>
            <a:r>
              <a:rPr lang="en-GB" sz="1100" dirty="0">
                <a:latin typeface="Calibri Light" panose="020F0302020204030204" pitchFamily="34" charset="0"/>
              </a:rPr>
              <a:t>&amp; </a:t>
            </a:r>
            <a:r>
              <a:rPr lang="en-GB" sz="1100" dirty="0">
                <a:latin typeface="Calibri Light" panose="020F0302020204030204" pitchFamily="34" charset="0"/>
                <a:hlinkClick r:id="rId6"/>
              </a:rPr>
              <a:t>OECD/WTO </a:t>
            </a:r>
            <a:r>
              <a:rPr lang="en-GB" sz="1100" dirty="0" err="1">
                <a:latin typeface="Calibri Light" panose="020F0302020204030204" pitchFamily="34" charset="0"/>
                <a:hlinkClick r:id="rId6"/>
              </a:rPr>
              <a:t>TiVA</a:t>
            </a:r>
            <a:endParaRPr lang="en-GB" sz="1100" dirty="0">
              <a:latin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7989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8587" y="885771"/>
            <a:ext cx="8208912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altLang="en-US" b="1" u="sng" dirty="0"/>
              <a:t>IMPORTANCE OF TRADE IN SERVICES in Mexico</a:t>
            </a:r>
            <a:br>
              <a:rPr lang="en-GB" altLang="en-US" b="1" dirty="0"/>
            </a:br>
            <a:r>
              <a:rPr lang="en-GB" altLang="en-US" b="1" dirty="0"/>
              <a:t>Comparison between </a:t>
            </a:r>
            <a:r>
              <a:rPr lang="en-GB" altLang="en-US" b="1" dirty="0" err="1"/>
              <a:t>BoP</a:t>
            </a:r>
            <a:r>
              <a:rPr lang="en-GB" altLang="en-US" b="1" dirty="0"/>
              <a:t> &amp; </a:t>
            </a:r>
            <a:r>
              <a:rPr lang="en-GB" altLang="en-US" b="1" dirty="0" err="1"/>
              <a:t>TiVA</a:t>
            </a:r>
            <a:r>
              <a:rPr lang="en-GB" altLang="en-US" b="1" dirty="0"/>
              <a:t> </a:t>
            </a:r>
            <a:br>
              <a:rPr lang="en-GB" altLang="en-US" b="1" dirty="0"/>
            </a:br>
            <a:endParaRPr lang="en-GB" altLang="en-US" sz="1600" b="1" dirty="0">
              <a:solidFill>
                <a:srgbClr val="FF0000"/>
              </a:solidFill>
            </a:endParaRPr>
          </a:p>
        </p:txBody>
      </p:sp>
      <p:graphicFrame>
        <p:nvGraphicFramePr>
          <p:cNvPr id="16" name="Chart 15">
            <a:extLst>
              <a:ext uri="{FF2B5EF4-FFF2-40B4-BE49-F238E27FC236}">
                <a16:creationId xmlns:a16="http://schemas.microsoft.com/office/drawing/2014/main" id="{52E009CD-D6E3-4645-9AE6-22126CF1708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11436889"/>
              </p:ext>
            </p:extLst>
          </p:nvPr>
        </p:nvGraphicFramePr>
        <p:xfrm>
          <a:off x="201496" y="1531700"/>
          <a:ext cx="4370504" cy="51551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7" name="Chart 16">
            <a:extLst>
              <a:ext uri="{FF2B5EF4-FFF2-40B4-BE49-F238E27FC236}">
                <a16:creationId xmlns:a16="http://schemas.microsoft.com/office/drawing/2014/main" id="{AB16DD8A-FD9F-496F-BD74-EEE088C3AAE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50234610"/>
              </p:ext>
            </p:extLst>
          </p:nvPr>
        </p:nvGraphicFramePr>
        <p:xfrm>
          <a:off x="4725317" y="1514168"/>
          <a:ext cx="4328026" cy="51551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193B4114-AF53-40F6-9A46-F1D656D1F97C}"/>
              </a:ext>
            </a:extLst>
          </p:cNvPr>
          <p:cNvSpPr txBox="1"/>
          <p:nvPr/>
        </p:nvSpPr>
        <p:spPr>
          <a:xfrm>
            <a:off x="308587" y="6237312"/>
            <a:ext cx="25922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Calibri Light" panose="020F0302020204030204" pitchFamily="34" charset="0"/>
              </a:rPr>
              <a:t>Total Export = 645 €Bio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52733F9-508E-4DA1-9CDD-A5B7E4535EDB}"/>
              </a:ext>
            </a:extLst>
          </p:cNvPr>
          <p:cNvSpPr txBox="1"/>
          <p:nvPr/>
        </p:nvSpPr>
        <p:spPr>
          <a:xfrm>
            <a:off x="5968166" y="6387232"/>
            <a:ext cx="3020564" cy="2462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Calibri Light" panose="020F0302020204030204" pitchFamily="34" charset="0"/>
              </a:rPr>
              <a:t>Source: WTO GTO 2024 &amp; </a:t>
            </a:r>
            <a:r>
              <a:rPr lang="en-GB" sz="1000" dirty="0">
                <a:latin typeface="Calibri Light" panose="020F0302020204030204" pitchFamily="34" charset="0"/>
                <a:hlinkClick r:id="rId5"/>
              </a:rPr>
              <a:t>OECD </a:t>
            </a:r>
            <a:r>
              <a:rPr lang="en-GB" sz="1000" dirty="0" err="1">
                <a:latin typeface="Calibri Light" panose="020F0302020204030204" pitchFamily="34" charset="0"/>
                <a:hlinkClick r:id="rId5"/>
              </a:rPr>
              <a:t>TiVA</a:t>
            </a:r>
            <a:r>
              <a:rPr lang="en-GB" sz="1000" dirty="0">
                <a:latin typeface="Calibri Light" panose="020F0302020204030204" pitchFamily="34" charset="0"/>
                <a:hlinkClick r:id="rId5"/>
              </a:rPr>
              <a:t> 2023</a:t>
            </a:r>
            <a:endParaRPr lang="en-GB" sz="1000" dirty="0">
              <a:latin typeface="Calibri Light" panose="020F0302020204030204" pitchFamily="34" charset="0"/>
            </a:endParaRPr>
          </a:p>
        </p:txBody>
      </p:sp>
      <p:sp>
        <p:nvSpPr>
          <p:cNvPr id="7" name="Speech Bubble: Rectangle 6">
            <a:extLst>
              <a:ext uri="{FF2B5EF4-FFF2-40B4-BE49-F238E27FC236}">
                <a16:creationId xmlns:a16="http://schemas.microsoft.com/office/drawing/2014/main" id="{CAB4969C-DA9C-4904-A677-2E29E5BE7823}"/>
              </a:ext>
            </a:extLst>
          </p:cNvPr>
          <p:cNvSpPr/>
          <p:nvPr/>
        </p:nvSpPr>
        <p:spPr>
          <a:xfrm>
            <a:off x="395536" y="2406720"/>
            <a:ext cx="795231" cy="357080"/>
          </a:xfrm>
          <a:prstGeom prst="wedgeRectCallout">
            <a:avLst>
              <a:gd name="adj1" fmla="val 85528"/>
              <a:gd name="adj2" fmla="val 62174"/>
            </a:avLst>
          </a:prstGeom>
          <a:solidFill>
            <a:schemeClr val="bg1"/>
          </a:solidFill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b="1" dirty="0">
                <a:solidFill>
                  <a:srgbClr val="FF0000"/>
                </a:solidFill>
              </a:rPr>
              <a:t>8%</a:t>
            </a:r>
          </a:p>
        </p:txBody>
      </p:sp>
      <p:sp>
        <p:nvSpPr>
          <p:cNvPr id="8" name="Speech Bubble: Rectangle 7">
            <a:extLst>
              <a:ext uri="{FF2B5EF4-FFF2-40B4-BE49-F238E27FC236}">
                <a16:creationId xmlns:a16="http://schemas.microsoft.com/office/drawing/2014/main" id="{4C41AA0E-26AF-4901-9497-C5F956E4F03F}"/>
              </a:ext>
            </a:extLst>
          </p:cNvPr>
          <p:cNvSpPr/>
          <p:nvPr/>
        </p:nvSpPr>
        <p:spPr>
          <a:xfrm>
            <a:off x="3564778" y="2406720"/>
            <a:ext cx="863206" cy="341613"/>
          </a:xfrm>
          <a:prstGeom prst="wedgeRectCallout">
            <a:avLst>
              <a:gd name="adj1" fmla="val -88630"/>
              <a:gd name="adj2" fmla="val 50415"/>
            </a:avLst>
          </a:prstGeom>
          <a:solidFill>
            <a:schemeClr val="bg1"/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b="1" dirty="0">
                <a:solidFill>
                  <a:schemeClr val="tx2"/>
                </a:solidFill>
              </a:rPr>
              <a:t>92%</a:t>
            </a:r>
          </a:p>
        </p:txBody>
      </p:sp>
    </p:spTree>
    <p:extLst>
      <p:ext uri="{BB962C8B-B14F-4D97-AF65-F5344CB8AC3E}">
        <p14:creationId xmlns:p14="http://schemas.microsoft.com/office/powerpoint/2010/main" val="20214804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64704"/>
            <a:ext cx="7772400" cy="720080"/>
          </a:xfrm>
        </p:spPr>
        <p:txBody>
          <a:bodyPr/>
          <a:lstStyle/>
          <a:p>
            <a:r>
              <a:rPr lang="en-GB" sz="2400" b="1" u="sng" dirty="0"/>
              <a:t>EU</a:t>
            </a:r>
            <a:r>
              <a:rPr lang="en-GB" sz="2400" b="1" u="sng" dirty="0">
                <a:solidFill>
                  <a:srgbClr val="FF0000"/>
                </a:solidFill>
              </a:rPr>
              <a:t>27</a:t>
            </a:r>
            <a:r>
              <a:rPr lang="en-GB" sz="2400" b="1" u="sng" dirty="0"/>
              <a:t>-Mexico Trade</a:t>
            </a:r>
            <a:br>
              <a:rPr lang="en-GB" sz="3200" b="1" u="sng" dirty="0"/>
            </a:br>
            <a:r>
              <a:rPr lang="en-GB" sz="2000" dirty="0"/>
              <a:t>(Imports and exports of goods &amp; services)</a:t>
            </a:r>
            <a:endParaRPr lang="en-GB" sz="2000" b="1" u="sng" dirty="0"/>
          </a:p>
        </p:txBody>
      </p:sp>
      <p:graphicFrame>
        <p:nvGraphicFramePr>
          <p:cNvPr id="9" name="Chart 8"/>
          <p:cNvGraphicFramePr/>
          <p:nvPr>
            <p:extLst>
              <p:ext uri="{D42A27DB-BD31-4B8C-83A1-F6EECF244321}">
                <p14:modId xmlns:p14="http://schemas.microsoft.com/office/powerpoint/2010/main" val="2793952172"/>
              </p:ext>
            </p:extLst>
          </p:nvPr>
        </p:nvGraphicFramePr>
        <p:xfrm>
          <a:off x="155847" y="1508520"/>
          <a:ext cx="4272137" cy="50888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DE221A65-00BA-43C7-AB7D-AB618CAE3B6F}"/>
              </a:ext>
            </a:extLst>
          </p:cNvPr>
          <p:cNvSpPr/>
          <p:nvPr/>
        </p:nvSpPr>
        <p:spPr>
          <a:xfrm>
            <a:off x="4572000" y="6550223"/>
            <a:ext cx="4416152" cy="307777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GB" sz="1400" dirty="0">
                <a:latin typeface="Calibri Light" panose="020F0302020204030204" pitchFamily="34" charset="0"/>
              </a:rPr>
              <a:t>Source: Eurostat - </a:t>
            </a:r>
            <a:r>
              <a:rPr lang="en-GB" sz="1400" dirty="0" err="1">
                <a:latin typeface="Calibri Light" panose="020F0302020204030204" pitchFamily="34" charset="0"/>
              </a:rPr>
              <a:t>ext_lt_maineu</a:t>
            </a:r>
            <a:r>
              <a:rPr lang="en-GB" sz="1400" dirty="0">
                <a:latin typeface="Calibri Light" panose="020F0302020204030204" pitchFamily="34" charset="0"/>
              </a:rPr>
              <a:t> </a:t>
            </a:r>
            <a:r>
              <a:rPr lang="en-GB" sz="1400" dirty="0"/>
              <a:t>+ </a:t>
            </a:r>
            <a:r>
              <a:rPr lang="en-GB" sz="1400" dirty="0">
                <a:latin typeface="Calibri Light" panose="020F0302020204030204" pitchFamily="34" charset="0"/>
              </a:rPr>
              <a:t>bop_its6_det. 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F7C51455-A05E-AA97-E810-C2DC7AFE770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59267143"/>
              </p:ext>
            </p:extLst>
          </p:nvPr>
        </p:nvGraphicFramePr>
        <p:xfrm>
          <a:off x="4544868" y="1508519"/>
          <a:ext cx="4443284" cy="50888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0890827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56FF2C2F-74EA-4ABC-86B0-AF232650051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33110806"/>
              </p:ext>
            </p:extLst>
          </p:nvPr>
        </p:nvGraphicFramePr>
        <p:xfrm>
          <a:off x="174536" y="2204864"/>
          <a:ext cx="2926910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C139F45A-ACD6-42CE-BA72-125D59E56B0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10775844"/>
              </p:ext>
            </p:extLst>
          </p:nvPr>
        </p:nvGraphicFramePr>
        <p:xfrm>
          <a:off x="3162236" y="2204864"/>
          <a:ext cx="2880320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465A4273-E9FE-474F-A14C-DD366CC3CF2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96613242"/>
              </p:ext>
            </p:extLst>
          </p:nvPr>
        </p:nvGraphicFramePr>
        <p:xfrm>
          <a:off x="6138961" y="2204864"/>
          <a:ext cx="2880320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85328F16-7DDB-4466-8E0F-0EBF6BAF5B2D}"/>
              </a:ext>
            </a:extLst>
          </p:cNvPr>
          <p:cNvSpPr txBox="1"/>
          <p:nvPr/>
        </p:nvSpPr>
        <p:spPr>
          <a:xfrm>
            <a:off x="251520" y="956381"/>
            <a:ext cx="84249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cap="all" dirty="0">
                <a:latin typeface="Calibri Light" panose="020F0302020204030204" pitchFamily="34" charset="0"/>
              </a:rPr>
              <a:t>Importance of trade in services in the EU-Mexico trade relationship</a:t>
            </a:r>
          </a:p>
        </p:txBody>
      </p:sp>
      <p:sp>
        <p:nvSpPr>
          <p:cNvPr id="10" name="TextBox 1">
            <a:extLst>
              <a:ext uri="{FF2B5EF4-FFF2-40B4-BE49-F238E27FC236}">
                <a16:creationId xmlns:a16="http://schemas.microsoft.com/office/drawing/2014/main" id="{85240EAB-849E-4E91-959E-6DE01F1E9651}"/>
              </a:ext>
            </a:extLst>
          </p:cNvPr>
          <p:cNvSpPr txBox="1"/>
          <p:nvPr/>
        </p:nvSpPr>
        <p:spPr>
          <a:xfrm>
            <a:off x="4219795" y="6191977"/>
            <a:ext cx="1800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GB" sz="1400" b="1" dirty="0">
                <a:solidFill>
                  <a:schemeClr val="tx1"/>
                </a:solidFill>
                <a:latin typeface="+mj-lt"/>
              </a:rPr>
              <a:t>Total: </a:t>
            </a:r>
            <a:r>
              <a:rPr lang="en-GB" sz="1400" b="1" dirty="0">
                <a:latin typeface="+mj-lt"/>
              </a:rPr>
              <a:t>35</a:t>
            </a:r>
            <a:r>
              <a:rPr lang="en-GB" sz="1400" b="1" dirty="0">
                <a:solidFill>
                  <a:schemeClr val="tx1"/>
                </a:solidFill>
                <a:latin typeface="+mj-lt"/>
              </a:rPr>
              <a:t> 357 Mio€</a:t>
            </a:r>
          </a:p>
        </p:txBody>
      </p:sp>
      <p:sp>
        <p:nvSpPr>
          <p:cNvPr id="11" name="TextBox 1">
            <a:extLst>
              <a:ext uri="{FF2B5EF4-FFF2-40B4-BE49-F238E27FC236}">
                <a16:creationId xmlns:a16="http://schemas.microsoft.com/office/drawing/2014/main" id="{85240EAB-849E-4E91-959E-6DE01F1E9651}"/>
              </a:ext>
            </a:extLst>
          </p:cNvPr>
          <p:cNvSpPr txBox="1"/>
          <p:nvPr/>
        </p:nvSpPr>
        <p:spPr>
          <a:xfrm>
            <a:off x="7169264" y="6191976"/>
            <a:ext cx="1800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GB" sz="1400" b="1" dirty="0">
                <a:solidFill>
                  <a:schemeClr val="tx1"/>
                </a:solidFill>
                <a:latin typeface="+mj-lt"/>
              </a:rPr>
              <a:t>Total: </a:t>
            </a:r>
            <a:r>
              <a:rPr lang="en-GB" sz="1400" b="1" dirty="0">
                <a:latin typeface="+mj-lt"/>
              </a:rPr>
              <a:t>101</a:t>
            </a:r>
            <a:r>
              <a:rPr lang="en-GB" sz="1400" b="1" dirty="0">
                <a:solidFill>
                  <a:schemeClr val="tx1"/>
                </a:solidFill>
                <a:latin typeface="+mj-lt"/>
              </a:rPr>
              <a:t> 072 Mio€</a:t>
            </a:r>
          </a:p>
        </p:txBody>
      </p:sp>
      <p:sp>
        <p:nvSpPr>
          <p:cNvPr id="12" name="Speech Bubble: Rectangle 11">
            <a:extLst>
              <a:ext uri="{FF2B5EF4-FFF2-40B4-BE49-F238E27FC236}">
                <a16:creationId xmlns:a16="http://schemas.microsoft.com/office/drawing/2014/main" id="{E96B6D95-FE4F-4534-A919-7C1968F53634}"/>
              </a:ext>
            </a:extLst>
          </p:cNvPr>
          <p:cNvSpPr/>
          <p:nvPr/>
        </p:nvSpPr>
        <p:spPr>
          <a:xfrm>
            <a:off x="3347864" y="2996952"/>
            <a:ext cx="720080" cy="314217"/>
          </a:xfrm>
          <a:prstGeom prst="wedgeRectCallout">
            <a:avLst>
              <a:gd name="adj1" fmla="val 32170"/>
              <a:gd name="adj2" fmla="val 139188"/>
            </a:avLst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b="1" dirty="0">
                <a:solidFill>
                  <a:srgbClr val="C00000"/>
                </a:solidFill>
                <a:latin typeface="Calibri Light" panose="020F0302020204030204" pitchFamily="34" charset="0"/>
              </a:rPr>
              <a:t>24 %</a:t>
            </a:r>
          </a:p>
        </p:txBody>
      </p:sp>
      <p:sp>
        <p:nvSpPr>
          <p:cNvPr id="13" name="Speech Bubble: Rectangle 12">
            <a:extLst>
              <a:ext uri="{FF2B5EF4-FFF2-40B4-BE49-F238E27FC236}">
                <a16:creationId xmlns:a16="http://schemas.microsoft.com/office/drawing/2014/main" id="{E96B6D95-FE4F-4534-A919-7C1968F53634}"/>
              </a:ext>
            </a:extLst>
          </p:cNvPr>
          <p:cNvSpPr/>
          <p:nvPr/>
        </p:nvSpPr>
        <p:spPr>
          <a:xfrm>
            <a:off x="6228470" y="2996951"/>
            <a:ext cx="720080" cy="314217"/>
          </a:xfrm>
          <a:prstGeom prst="wedgeRectCallout">
            <a:avLst>
              <a:gd name="adj1" fmla="val 32170"/>
              <a:gd name="adj2" fmla="val 139188"/>
            </a:avLst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b="1" dirty="0">
                <a:solidFill>
                  <a:srgbClr val="C00000"/>
                </a:solidFill>
                <a:latin typeface="Calibri Light" panose="020F0302020204030204" pitchFamily="34" charset="0"/>
              </a:rPr>
              <a:t>25.5%</a:t>
            </a:r>
          </a:p>
        </p:txBody>
      </p:sp>
      <p:sp>
        <p:nvSpPr>
          <p:cNvPr id="14" name="Speech Bubble: Rectangle 13">
            <a:extLst>
              <a:ext uri="{FF2B5EF4-FFF2-40B4-BE49-F238E27FC236}">
                <a16:creationId xmlns:a16="http://schemas.microsoft.com/office/drawing/2014/main" id="{E96B6D95-FE4F-4534-A919-7C1968F53634}"/>
              </a:ext>
            </a:extLst>
          </p:cNvPr>
          <p:cNvSpPr/>
          <p:nvPr/>
        </p:nvSpPr>
        <p:spPr>
          <a:xfrm>
            <a:off x="5152860" y="2996951"/>
            <a:ext cx="720080" cy="314217"/>
          </a:xfrm>
          <a:prstGeom prst="wedgeRectCallout">
            <a:avLst>
              <a:gd name="adj1" fmla="val 6227"/>
              <a:gd name="adj2" fmla="val 211158"/>
            </a:avLst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b="1" dirty="0">
                <a:solidFill>
                  <a:schemeClr val="accent1"/>
                </a:solidFill>
                <a:latin typeface="Calibri Light" panose="020F0302020204030204" pitchFamily="34" charset="0"/>
              </a:rPr>
              <a:t>76%</a:t>
            </a:r>
          </a:p>
        </p:txBody>
      </p:sp>
      <p:sp>
        <p:nvSpPr>
          <p:cNvPr id="15" name="Speech Bubble: Rectangle 14">
            <a:extLst>
              <a:ext uri="{FF2B5EF4-FFF2-40B4-BE49-F238E27FC236}">
                <a16:creationId xmlns:a16="http://schemas.microsoft.com/office/drawing/2014/main" id="{1FC79850-E208-4A5C-8980-53813C6D003B}"/>
              </a:ext>
            </a:extLst>
          </p:cNvPr>
          <p:cNvSpPr/>
          <p:nvPr/>
        </p:nvSpPr>
        <p:spPr>
          <a:xfrm>
            <a:off x="2262948" y="2996951"/>
            <a:ext cx="729672" cy="314216"/>
          </a:xfrm>
          <a:prstGeom prst="wedgeRectCallout">
            <a:avLst>
              <a:gd name="adj1" fmla="val 6227"/>
              <a:gd name="adj2" fmla="val 211158"/>
            </a:avLst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b="1" dirty="0">
                <a:solidFill>
                  <a:schemeClr val="accent1"/>
                </a:solidFill>
                <a:latin typeface="Calibri Light" panose="020F0302020204030204" pitchFamily="34" charset="0"/>
              </a:rPr>
              <a:t>73.8 %</a:t>
            </a:r>
          </a:p>
        </p:txBody>
      </p:sp>
      <p:sp>
        <p:nvSpPr>
          <p:cNvPr id="16" name="Speech Bubble: Rectangle 15">
            <a:extLst>
              <a:ext uri="{FF2B5EF4-FFF2-40B4-BE49-F238E27FC236}">
                <a16:creationId xmlns:a16="http://schemas.microsoft.com/office/drawing/2014/main" id="{F8434FEB-26D2-450D-BEB9-ACC58AD239A3}"/>
              </a:ext>
            </a:extLst>
          </p:cNvPr>
          <p:cNvSpPr/>
          <p:nvPr/>
        </p:nvSpPr>
        <p:spPr>
          <a:xfrm>
            <a:off x="8241060" y="2996950"/>
            <a:ext cx="720080" cy="314217"/>
          </a:xfrm>
          <a:prstGeom prst="wedgeRectCallout">
            <a:avLst>
              <a:gd name="adj1" fmla="val 8958"/>
              <a:gd name="adj2" fmla="val 173609"/>
            </a:avLst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b="1" dirty="0">
                <a:solidFill>
                  <a:schemeClr val="accent1"/>
                </a:solidFill>
                <a:latin typeface="Calibri Light" panose="020F0302020204030204" pitchFamily="34" charset="0"/>
              </a:rPr>
              <a:t>74.5%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A093BB3-AF8A-450B-9FC9-AEE80CF65309}"/>
              </a:ext>
            </a:extLst>
          </p:cNvPr>
          <p:cNvSpPr txBox="1"/>
          <p:nvPr/>
        </p:nvSpPr>
        <p:spPr>
          <a:xfrm>
            <a:off x="755576" y="1386101"/>
            <a:ext cx="6912768" cy="646331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rgbClr val="FF0000"/>
                </a:solidFill>
                <a:latin typeface="Calibri Light" panose="020F0302020204030204" pitchFamily="34" charset="0"/>
              </a:rPr>
              <a:t>2022 - Services represents 22.5% of the total trade between EU &amp; Mexico</a:t>
            </a:r>
          </a:p>
          <a:p>
            <a:pPr algn="ctr"/>
            <a:r>
              <a:rPr lang="en-GB" b="1" dirty="0">
                <a:solidFill>
                  <a:srgbClr val="FF0000"/>
                </a:solidFill>
                <a:latin typeface="Calibri Light" panose="020F0302020204030204" pitchFamily="34" charset="0"/>
              </a:rPr>
              <a:t>(23.6 % of EU exports to Mexico = Services)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180C65E-DE31-417B-A6F1-DC20FC209A59}"/>
              </a:ext>
            </a:extLst>
          </p:cNvPr>
          <p:cNvSpPr/>
          <p:nvPr/>
        </p:nvSpPr>
        <p:spPr>
          <a:xfrm>
            <a:off x="5152860" y="6525345"/>
            <a:ext cx="3866421" cy="307777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GB" sz="1400" dirty="0">
                <a:latin typeface="Calibri Light" panose="020F0302020204030204" pitchFamily="34" charset="0"/>
              </a:rPr>
              <a:t>Source: Eurostat - ext_lt_maineu </a:t>
            </a:r>
            <a:r>
              <a:rPr lang="en-GB" sz="1400" dirty="0"/>
              <a:t>+ </a:t>
            </a:r>
            <a:r>
              <a:rPr lang="en-GB" sz="1400" dirty="0">
                <a:latin typeface="Calibri Light" panose="020F0302020204030204" pitchFamily="34" charset="0"/>
              </a:rPr>
              <a:t>bop_its6_det. </a:t>
            </a:r>
          </a:p>
        </p:txBody>
      </p:sp>
    </p:spTree>
    <p:extLst>
      <p:ext uri="{BB962C8B-B14F-4D97-AF65-F5344CB8AC3E}">
        <p14:creationId xmlns:p14="http://schemas.microsoft.com/office/powerpoint/2010/main" val="8045822"/>
      </p:ext>
    </p:extLst>
  </p:cSld>
  <p:clrMapOvr>
    <a:masterClrMapping/>
  </p:clrMapOvr>
</p:sld>
</file>

<file path=ppt/theme/theme1.xml><?xml version="1.0" encoding="utf-8"?>
<a:theme xmlns:a="http://schemas.openxmlformats.org/drawingml/2006/main" name="ESF Strategy for 2020 - Oct 2013 - 60th PC Meeting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1400" b="1" dirty="0" smtClean="0">
            <a:solidFill>
              <a:srgbClr val="FF0000"/>
            </a:solidFill>
            <a:latin typeface="+mj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ESF Strategy for 2020 - Oct 2013 - 60th PC Meeting</Template>
  <TotalTime>4654</TotalTime>
  <Words>946</Words>
  <Application>Microsoft Office PowerPoint</Application>
  <PresentationFormat>On-screen Show (4:3)</PresentationFormat>
  <Paragraphs>260</Paragraphs>
  <Slides>16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Wingdings</vt:lpstr>
      <vt:lpstr>ESF Strategy for 2020 - Oct 2013 - 60th PC Meeting</vt:lpstr>
      <vt:lpstr>PowerPoint Presentation</vt:lpstr>
      <vt:lpstr>EU Economy per sectors – GDP – (est. 2017)</vt:lpstr>
      <vt:lpstr>PowerPoint Presentation</vt:lpstr>
      <vt:lpstr>PowerPoint Presentation</vt:lpstr>
      <vt:lpstr>Top 25 EU Trading partners in Services -  (Extra-EU27) – 2023  - €Bio</vt:lpstr>
      <vt:lpstr>PowerPoint Presentation</vt:lpstr>
      <vt:lpstr>PowerPoint Presentation</vt:lpstr>
      <vt:lpstr>EU27-Mexico Trade (Imports and exports of goods &amp; services)</vt:lpstr>
      <vt:lpstr>PowerPoint Presentation</vt:lpstr>
      <vt:lpstr>PowerPoint Presentation</vt:lpstr>
      <vt:lpstr>PowerPoint Presentation</vt:lpstr>
      <vt:lpstr>EU27 Exports of services to Mexico per countries (Extra EU) - €Mio – 2023</vt:lpstr>
      <vt:lpstr>PowerPoint Presentation</vt:lpstr>
      <vt:lpstr>Top 10 EU Investment partners  FDI Stock (Extra-EU27) – 2023 - €Bio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Kerneis Pascal  - ESF</dc:creator>
  <cp:lastModifiedBy>Pascal Kerneis - ESF </cp:lastModifiedBy>
  <cp:revision>307</cp:revision>
  <cp:lastPrinted>2022-05-11T14:46:16Z</cp:lastPrinted>
  <dcterms:created xsi:type="dcterms:W3CDTF">2014-06-16T08:31:04Z</dcterms:created>
  <dcterms:modified xsi:type="dcterms:W3CDTF">2025-03-27T09:06:26Z</dcterms:modified>
</cp:coreProperties>
</file>