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5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2" r:id="rId2"/>
    <p:sldId id="298" r:id="rId3"/>
    <p:sldId id="331" r:id="rId4"/>
    <p:sldId id="414" r:id="rId5"/>
    <p:sldId id="415" r:id="rId6"/>
    <p:sldId id="421" r:id="rId7"/>
    <p:sldId id="326" r:id="rId8"/>
    <p:sldId id="328" r:id="rId9"/>
    <p:sldId id="333" r:id="rId10"/>
    <p:sldId id="329" r:id="rId11"/>
    <p:sldId id="420" r:id="rId12"/>
    <p:sldId id="409" r:id="rId13"/>
    <p:sldId id="340" r:id="rId14"/>
    <p:sldId id="484" r:id="rId15"/>
    <p:sldId id="416" r:id="rId16"/>
    <p:sldId id="417" r:id="rId17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A23"/>
    <a:srgbClr val="29732D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35" autoAdjust="0"/>
    <p:restoredTop sz="94675" autoAdjust="0"/>
  </p:normalViewPr>
  <p:slideViewPr>
    <p:cSldViewPr>
      <p:cViewPr varScale="1">
        <p:scale>
          <a:sx n="54" d="100"/>
          <a:sy n="54" d="100"/>
        </p:scale>
        <p:origin x="140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1.6</c:v>
                </c:pt>
                <c:pt idx="1">
                  <c:v>25.1</c:v>
                </c:pt>
                <c:pt idx="2">
                  <c:v>73.3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30-4E45-9B17-651E7184DF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3.6</c:v>
                </c:pt>
                <c:pt idx="1">
                  <c:v>31.9</c:v>
                </c:pt>
                <c:pt idx="2">
                  <c:v>65.5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30-4E45-9B17-651E7184DF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7.9</c:v>
                </c:pt>
                <c:pt idx="1">
                  <c:v>40.5</c:v>
                </c:pt>
                <c:pt idx="2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30-4E45-9B17-651E7184DF6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6.6</c:v>
                </c:pt>
                <c:pt idx="1">
                  <c:v>20.7</c:v>
                </c:pt>
                <c:pt idx="2">
                  <c:v>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30-4E45-9B17-651E7184DF6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15.4</c:v>
                </c:pt>
                <c:pt idx="1">
                  <c:v>23</c:v>
                </c:pt>
                <c:pt idx="2">
                  <c:v>61.6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30-4E45-9B17-651E7184DF6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0.9</c:v>
                </c:pt>
                <c:pt idx="1">
                  <c:v>19.100000000000001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30-4E45-9B17-651E7184D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5432992"/>
        <c:axId val="565435288"/>
      </c:barChart>
      <c:catAx>
        <c:axId val="56543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435288"/>
        <c:crosses val="autoZero"/>
        <c:auto val="1"/>
        <c:lblAlgn val="ctr"/>
        <c:lblOffset val="100"/>
        <c:noMultiLvlLbl val="0"/>
      </c:catAx>
      <c:valAx>
        <c:axId val="565435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43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0" dirty="0">
                <a:solidFill>
                  <a:schemeClr val="tx1"/>
                </a:solidFill>
              </a:rPr>
              <a:t>Trade in Goods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22957</c:v>
                </c:pt>
                <c:pt idx="1">
                  <c:v>18954</c:v>
                </c:pt>
                <c:pt idx="2">
                  <c:v>21795</c:v>
                </c:pt>
                <c:pt idx="3">
                  <c:v>26241</c:v>
                </c:pt>
                <c:pt idx="4">
                  <c:v>26855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33810</c:v>
                </c:pt>
                <c:pt idx="1">
                  <c:v>27203</c:v>
                </c:pt>
                <c:pt idx="2">
                  <c:v>33324</c:v>
                </c:pt>
                <c:pt idx="3">
                  <c:v>43501</c:v>
                </c:pt>
                <c:pt idx="4">
                  <c:v>46488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0711521172687788E-3"/>
                  <c:y val="7.4869832605988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1D-43F4-8054-24E5D6350ACD}"/>
                </c:ext>
              </c:extLst>
            </c:dLbl>
            <c:dLbl>
              <c:idx val="1"/>
              <c:layout>
                <c:manualLayout>
                  <c:x val="1.8142304234537613E-2"/>
                  <c:y val="4.9913221737325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1D-43F4-8054-24E5D6350ACD}"/>
                </c:ext>
              </c:extLst>
            </c:dLbl>
            <c:dLbl>
              <c:idx val="2"/>
              <c:layout>
                <c:manualLayout>
                  <c:x val="2.1166021606960551E-2"/>
                  <c:y val="-7.4869832605988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1D-43F4-8054-24E5D6350ACD}"/>
                </c:ext>
              </c:extLst>
            </c:dLbl>
            <c:dLbl>
              <c:idx val="3"/>
              <c:layout>
                <c:manualLayout>
                  <c:x val="3.9308444885489201E-2"/>
                  <c:y val="9.8254373498673168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142F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7544455788014"/>
                      <c:h val="4.15527570963238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01D-43F4-8054-24E5D6350ACD}"/>
                </c:ext>
              </c:extLst>
            </c:dLbl>
            <c:dLbl>
              <c:idx val="4"/>
              <c:layout>
                <c:manualLayout>
                  <c:x val="2.4189738979383486E-2"/>
                  <c:y val="-1.2478305434331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1D-43F4-8054-24E5D6350ACD}"/>
                </c:ext>
              </c:extLst>
            </c:dLbl>
            <c:dLbl>
              <c:idx val="5"/>
              <c:layout>
                <c:manualLayout>
                  <c:x val="1.1086723108364628E-2"/>
                  <c:y val="-1.74696276080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1D-43F4-8054-24E5D6350A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42F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#,##0</c:formatCode>
                <c:ptCount val="5"/>
                <c:pt idx="0">
                  <c:v>10853</c:v>
                </c:pt>
                <c:pt idx="1">
                  <c:v>8249</c:v>
                </c:pt>
                <c:pt idx="2">
                  <c:v>11529</c:v>
                </c:pt>
                <c:pt idx="3">
                  <c:v>17260</c:v>
                </c:pt>
                <c:pt idx="4">
                  <c:v>19633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chemeClr val="tx1"/>
                </a:solidFill>
              </a:rPr>
              <a:t>Trade in Services (€ Mio)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0.10814387270006162"/>
          <c:w val="0.90394739597786311"/>
          <c:h val="0.791563565077408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1456157202645615E-2"/>
                  <c:y val="-2.745227195552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08-4A83-95CA-77AE3E18099E}"/>
                </c:ext>
              </c:extLst>
            </c:dLbl>
            <c:dLbl>
              <c:idx val="1"/>
              <c:layout>
                <c:manualLayout>
                  <c:x val="-6.002317205022234E-2"/>
                  <c:y val="-3.49392552161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08-4A83-95CA-77AE3E18099E}"/>
                </c:ext>
              </c:extLst>
            </c:dLbl>
            <c:dLbl>
              <c:idx val="2"/>
              <c:layout>
                <c:manualLayout>
                  <c:x val="-4.2873694321587365E-2"/>
                  <c:y val="-2.745227195552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08-4A83-95CA-77AE3E18099E}"/>
                </c:ext>
              </c:extLst>
            </c:dLbl>
            <c:dLbl>
              <c:idx val="3"/>
              <c:layout>
                <c:manualLayout>
                  <c:x val="-2.000772401674077E-2"/>
                  <c:y val="-5.2408882824192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08-4A83-95CA-77AE3E18099E}"/>
                </c:ext>
              </c:extLst>
            </c:dLbl>
            <c:dLbl>
              <c:idx val="4"/>
              <c:layout>
                <c:manualLayout>
                  <c:x val="-1.7149477728634947E-2"/>
                  <c:y val="-5.2408882824192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08-4A83-95CA-77AE3E18099E}"/>
                </c:ext>
              </c:extLst>
            </c:dLbl>
            <c:dLbl>
              <c:idx val="5"/>
              <c:layout>
                <c:manualLayout>
                  <c:x val="-1.4291231440529227E-2"/>
                  <c:y val="-6.9878510432256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08-4A83-95CA-77AE3E180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14036</c:v>
                </c:pt>
                <c:pt idx="1">
                  <c:v>10670</c:v>
                </c:pt>
                <c:pt idx="2">
                  <c:v>11897</c:v>
                </c:pt>
                <c:pt idx="3">
                  <c:v>15797</c:v>
                </c:pt>
                <c:pt idx="4">
                  <c:v>17227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08-4A83-95CA-77AE3E1809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8670010739804162E-2"/>
                  <c:y val="-2.452350559028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08-4A83-95CA-77AE3E18099E}"/>
                </c:ext>
              </c:extLst>
            </c:dLbl>
            <c:dLbl>
              <c:idx val="1"/>
              <c:layout>
                <c:manualLayout>
                  <c:x val="4.5907261385947869E-2"/>
                  <c:y val="-2.1516725252474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908-4A83-95CA-77AE3E18099E}"/>
                </c:ext>
              </c:extLst>
            </c:dLbl>
            <c:dLbl>
              <c:idx val="2"/>
              <c:layout>
                <c:manualLayout>
                  <c:x val="2.8757783657312925E-2"/>
                  <c:y val="-2.1143948159420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908-4A83-95CA-77AE3E18099E}"/>
                </c:ext>
              </c:extLst>
            </c:dLbl>
            <c:dLbl>
              <c:idx val="3"/>
              <c:layout>
                <c:manualLayout>
                  <c:x val="2.8319594246057646E-2"/>
                  <c:y val="-7.8327600518154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908-4A83-95CA-77AE3E18099E}"/>
                </c:ext>
              </c:extLst>
            </c:dLbl>
            <c:dLbl>
              <c:idx val="4"/>
              <c:layout>
                <c:manualLayout>
                  <c:x val="1.7149477728634843E-2"/>
                  <c:y val="-5.1169895174374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908-4A83-95CA-77AE3E18099E}"/>
                </c:ext>
              </c:extLst>
            </c:dLbl>
            <c:dLbl>
              <c:idx val="5"/>
              <c:layout>
                <c:manualLayout>
                  <c:x val="0"/>
                  <c:y val="-0.127278715430181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7244572-2194-4116-B2CE-7A12098A8D7F}" type="VALUE">
                      <a:rPr lang="en-US" dirty="0">
                        <a:solidFill>
                          <a:schemeClr val="tx2"/>
                        </a:solidFill>
                      </a:rPr>
                      <a:pPr>
                        <a:defRPr sz="1400" b="1">
                          <a:solidFill>
                            <a:schemeClr val="tx2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GB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95221102229793"/>
                      <c:h val="5.01378312351439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1908-4A83-95CA-77AE3E180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6147</c:v>
                </c:pt>
                <c:pt idx="1">
                  <c:v>4252</c:v>
                </c:pt>
                <c:pt idx="2">
                  <c:v>5528</c:v>
                </c:pt>
                <c:pt idx="3">
                  <c:v>7432</c:v>
                </c:pt>
                <c:pt idx="4">
                  <c:v>8502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908-4A83-95CA-77AE3E1809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7164925762116488E-3"/>
                  <c:y val="-3.49392552161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908-4A83-95CA-77AE3E18099E}"/>
                </c:ext>
              </c:extLst>
            </c:dLbl>
            <c:dLbl>
              <c:idx val="1"/>
              <c:layout>
                <c:manualLayout>
                  <c:x val="-5.7164925762116488E-3"/>
                  <c:y val="-2.2460949781796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908-4A83-95CA-77AE3E18099E}"/>
                </c:ext>
              </c:extLst>
            </c:dLbl>
            <c:dLbl>
              <c:idx val="3"/>
              <c:layout>
                <c:manualLayout>
                  <c:x val="1.1257664376168618E-2"/>
                  <c:y val="-1.9375565945191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908-4A83-95CA-77AE3E18099E}"/>
                </c:ext>
              </c:extLst>
            </c:dLbl>
            <c:dLbl>
              <c:idx val="4"/>
              <c:layout>
                <c:manualLayout>
                  <c:x val="-1.0480115322534847E-16"/>
                  <c:y val="-8.984360261843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908-4A83-95CA-77AE3E18099E}"/>
                </c:ext>
              </c:extLst>
            </c:dLbl>
            <c:dLbl>
              <c:idx val="5"/>
              <c:layout>
                <c:manualLayout>
                  <c:x val="-5.7164925762117538E-3"/>
                  <c:y val="-2.7452075446782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908-4A83-95CA-77AE3E180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205A2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#,##0</c:formatCode>
                <c:ptCount val="5"/>
                <c:pt idx="0">
                  <c:v>7889</c:v>
                </c:pt>
                <c:pt idx="1">
                  <c:v>6418</c:v>
                </c:pt>
                <c:pt idx="2">
                  <c:v>6369</c:v>
                </c:pt>
                <c:pt idx="3">
                  <c:v>8365</c:v>
                </c:pt>
                <c:pt idx="4">
                  <c:v>8725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908-4A83-95CA-77AE3E180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EU</a:t>
            </a:r>
            <a:r>
              <a:rPr lang="en-US" sz="1600" dirty="0">
                <a:solidFill>
                  <a:srgbClr val="FF0000"/>
                </a:solidFill>
              </a:rPr>
              <a:t>27</a:t>
            </a:r>
            <a:r>
              <a:rPr lang="en-US" sz="1600" dirty="0"/>
              <a:t> Exports to Mexico – 2023 – Mio€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324635878793677"/>
          <c:y val="0.25759221197644699"/>
          <c:w val="0.77954156431185107"/>
          <c:h val="0.5281005814168796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 to MEX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6F-4C2D-9A4A-B6CC1B237C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E6F-4C2D-9A4A-B6CC1B237CE6}"/>
              </c:ext>
            </c:extLst>
          </c:dPt>
          <c:dLbls>
            <c:dLbl>
              <c:idx val="0"/>
              <c:layout>
                <c:manualLayout>
                  <c:x val="-0.22114619171754521"/>
                  <c:y val="-0.121780681776099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82878872257776"/>
                      <c:h val="0.10929017146243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E6F-4C2D-9A4A-B6CC1B237CE6}"/>
                </c:ext>
              </c:extLst>
            </c:dLbl>
            <c:dLbl>
              <c:idx val="1"/>
              <c:layout>
                <c:manualLayout>
                  <c:x val="0.23441137581955032"/>
                  <c:y val="0.112432183461096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74308400326624"/>
                      <c:h val="9.16532422323445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E6F-4C2D-9A4A-B6CC1B237C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48488</c:v>
                </c:pt>
                <c:pt idx="1">
                  <c:v>17227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6F-4C2D-9A4A-B6CC1B237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36707312489963"/>
          <c:y val="0.84322343813650336"/>
          <c:w val="0.67462204167535045"/>
          <c:h val="7.447089212309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Mexico Exports to EU</a:t>
            </a:r>
            <a:r>
              <a:rPr lang="en-US" sz="1600" dirty="0">
                <a:solidFill>
                  <a:srgbClr val="FF0000"/>
                </a:solidFill>
              </a:rPr>
              <a:t>27</a:t>
            </a:r>
            <a:r>
              <a:rPr lang="en-US" sz="1600" dirty="0"/>
              <a:t> – 2023 – Mio€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95031107654705"/>
          <c:y val="0.27406815909343407"/>
          <c:w val="0.77799688923452948"/>
          <c:h val="0.518664592823019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Mexico Exports to EU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60-437A-86A7-9064E2B2EA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60-437A-86A7-9064E2B2EA6F}"/>
              </c:ext>
            </c:extLst>
          </c:dPt>
          <c:dLbls>
            <c:dLbl>
              <c:idx val="0"/>
              <c:layout>
                <c:manualLayout>
                  <c:x val="-0.26478238529052328"/>
                  <c:y val="-0.15411505203125578"/>
                </c:manualLayout>
              </c:layout>
              <c:tx>
                <c:rich>
                  <a:bodyPr/>
                  <a:lstStyle/>
                  <a:p>
                    <a:fld id="{97A29BA1-ACFB-4A04-AC72-FDBD3DE0B54F}" type="VALUE">
                      <a:rPr lang="en-US" sz="160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01156815909342"/>
                      <c:h val="0.10929017146243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860-437A-86A7-9064E2B2EA6F}"/>
                </c:ext>
              </c:extLst>
            </c:dLbl>
            <c:dLbl>
              <c:idx val="1"/>
              <c:layout>
                <c:manualLayout>
                  <c:x val="0.24193735418286857"/>
                  <c:y val="0.13300860089619673"/>
                </c:manualLayout>
              </c:layout>
              <c:tx>
                <c:rich>
                  <a:bodyPr/>
                  <a:lstStyle/>
                  <a:p>
                    <a:fld id="{917A3BD5-8FFE-4831-B385-8CAB86BE5F37}" type="VALUE">
                      <a:rPr lang="en-US" sz="160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01156815909342"/>
                      <c:h val="0.10929017146243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860-437A-86A7-9064E2B2E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26855</c:v>
                </c:pt>
                <c:pt idx="1">
                  <c:v>8502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60-437A-86A7-9064E2B2E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05134151760914"/>
          <c:y val="0.84028394993148914"/>
          <c:w val="0.68553424619486725"/>
          <c:h val="7.447089212309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EU27 &amp;  Total volume of trade – 2023 – Mio€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Mexico total trade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3B-4E37-AB58-5E483D5985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3B-4E37-AB58-5E483D59856F}"/>
              </c:ext>
            </c:extLst>
          </c:dPt>
          <c:dLbls>
            <c:dLbl>
              <c:idx val="0"/>
              <c:layout>
                <c:manualLayout>
                  <c:x val="-0.32430702144206203"/>
                  <c:y val="-0.157054540236270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CBFC391-9504-4473-966A-5D29BA6725A8}" type="VALUE">
                      <a:rPr lang="en-US" sz="1600"/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GB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15005277191427"/>
                      <c:h val="0.10929017146243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23B-4E37-AB58-5E483D59856F}"/>
                </c:ext>
              </c:extLst>
            </c:dLbl>
            <c:dLbl>
              <c:idx val="1"/>
              <c:layout>
                <c:manualLayout>
                  <c:x val="0.20886828546828129"/>
                  <c:y val="7.42190682516756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F4D42E1-5025-4F7C-BD66-0E8144E55656}" type="VALUE">
                      <a:rPr lang="en-US" sz="1600"/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GB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839962226419284"/>
                      <c:h val="5.18819668185016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3B-4E37-AB58-5E483D5985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75343</c:v>
                </c:pt>
                <c:pt idx="1">
                  <c:v>25729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3B-4E37-AB58-5E483D598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238640151094329E-2"/>
          <c:y val="0.81917032366774067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054121647829034E-3"/>
                  <c:y val="-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E8-4D38-8628-FAA25E11F895}"/>
                </c:ext>
              </c:extLst>
            </c:dLbl>
            <c:dLbl>
              <c:idx val="1"/>
              <c:layout>
                <c:manualLayout>
                  <c:x val="-7.0270608239145823E-3"/>
                  <c:y val="-6.882704089789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E8-4D38-8628-FAA25E11F895}"/>
                </c:ext>
              </c:extLst>
            </c:dLbl>
            <c:dLbl>
              <c:idx val="2"/>
              <c:layout>
                <c:manualLayout>
                  <c:x val="0"/>
                  <c:y val="-4.7318590617302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E8-4D38-8628-FAA25E11F895}"/>
                </c:ext>
              </c:extLst>
            </c:dLbl>
            <c:dLbl>
              <c:idx val="3"/>
              <c:layout>
                <c:manualLayout>
                  <c:x val="5.6216486591316658E-3"/>
                  <c:y val="-9.463718123460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E8-4D38-8628-FAA25E11F895}"/>
                </c:ext>
              </c:extLst>
            </c:dLbl>
            <c:dLbl>
              <c:idx val="4"/>
              <c:layout>
                <c:manualLayout>
                  <c:x val="-2.8108243295658329E-3"/>
                  <c:y val="-3.2262675420888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E8-4D38-8628-FAA25E11F895}"/>
                </c:ext>
              </c:extLst>
            </c:dLbl>
            <c:dLbl>
              <c:idx val="5"/>
              <c:layout>
                <c:manualLayout>
                  <c:x val="-4.2162364943487494E-3"/>
                  <c:y val="-5.3771125701480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E8-4D38-8628-FAA25E11F895}"/>
                </c:ext>
              </c:extLst>
            </c:dLbl>
            <c:dLbl>
              <c:idx val="8"/>
              <c:layout>
                <c:manualLayout>
                  <c:x val="-1.030623681654755E-16"/>
                  <c:y val="-3.6564365477006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E8-4D38-8628-FAA25E11F895}"/>
                </c:ext>
              </c:extLst>
            </c:dLbl>
            <c:dLbl>
              <c:idx val="9"/>
              <c:layout>
                <c:manualLayout>
                  <c:x val="-1.030623681654755E-16"/>
                  <c:y val="-3.2262675420888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E8-4D38-8628-FAA25E11F895}"/>
                </c:ext>
              </c:extLst>
            </c:dLbl>
            <c:dLbl>
              <c:idx val="10"/>
              <c:layout>
                <c:manualLayout>
                  <c:x val="2.2486594636526663E-2"/>
                  <c:y val="-1.72067602244737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29732D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2D-4123-8C94-CF32C4C3BC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11"/>
                <c:pt idx="0">
                  <c:v>3888</c:v>
                </c:pt>
                <c:pt idx="1">
                  <c:v>4378</c:v>
                </c:pt>
                <c:pt idx="2">
                  <c:v>4840</c:v>
                </c:pt>
                <c:pt idx="3">
                  <c:v>5171</c:v>
                </c:pt>
                <c:pt idx="4">
                  <c:v>5488</c:v>
                </c:pt>
                <c:pt idx="5">
                  <c:v>7412</c:v>
                </c:pt>
                <c:pt idx="6">
                  <c:v>7889</c:v>
                </c:pt>
                <c:pt idx="7">
                  <c:v>6418</c:v>
                </c:pt>
                <c:pt idx="8">
                  <c:v>6369</c:v>
                </c:pt>
                <c:pt idx="9">
                  <c:v>8365</c:v>
                </c:pt>
                <c:pt idx="10">
                  <c:v>8725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8-4D38-8628-FAA25E11F8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19391146678001E-2"/>
                  <c:y val="4.5327280708647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33-4B3D-91C2-732C706BE7AD}"/>
                </c:ext>
              </c:extLst>
            </c:dLbl>
            <c:dLbl>
              <c:idx val="1"/>
              <c:layout>
                <c:manualLayout>
                  <c:x val="-3.2538943473105444E-2"/>
                  <c:y val="3.612657536696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33-4B3D-91C2-732C706BE7AD}"/>
                </c:ext>
              </c:extLst>
            </c:dLbl>
            <c:dLbl>
              <c:idx val="2"/>
              <c:layout>
                <c:manualLayout>
                  <c:x val="-3.8518031604067728E-2"/>
                  <c:y val="4.0229100560642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33-4B3D-91C2-732C706BE7AD}"/>
                </c:ext>
              </c:extLst>
            </c:dLbl>
            <c:dLbl>
              <c:idx val="3"/>
              <c:layout>
                <c:manualLayout>
                  <c:x val="-2.355902371439374E-2"/>
                  <c:y val="2.3619665565614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33-4B3D-91C2-732C706BE7AD}"/>
                </c:ext>
              </c:extLst>
            </c:dLbl>
            <c:dLbl>
              <c:idx val="4"/>
              <c:layout>
                <c:manualLayout>
                  <c:x val="-1.7865887160895901E-2"/>
                  <c:y val="6.7034895851680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33-4B3D-91C2-732C706BE7AD}"/>
                </c:ext>
              </c:extLst>
            </c:dLbl>
            <c:dLbl>
              <c:idx val="5"/>
              <c:layout>
                <c:manualLayout>
                  <c:x val="-4.6760497294581579E-2"/>
                  <c:y val="4.8434150947997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33-4B3D-91C2-732C706BE7AD}"/>
                </c:ext>
              </c:extLst>
            </c:dLbl>
            <c:dLbl>
              <c:idx val="6"/>
              <c:layout>
                <c:manualLayout>
                  <c:x val="-4.0495457586154811E-2"/>
                  <c:y val="3.662431816519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33-4B3D-91C2-732C706BE7AD}"/>
                </c:ext>
              </c:extLst>
            </c:dLbl>
            <c:dLbl>
              <c:idx val="7"/>
              <c:layout>
                <c:manualLayout>
                  <c:x val="-2.6845806919607657E-2"/>
                  <c:y val="3.937265778057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33-4B3D-91C2-732C706BE7AD}"/>
                </c:ext>
              </c:extLst>
            </c:dLbl>
            <c:dLbl>
              <c:idx val="8"/>
              <c:layout>
                <c:manualLayout>
                  <c:x val="-2.2486594636526764E-2"/>
                  <c:y val="3.44135204489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9A-41BF-8760-FC365F0E8436}"/>
                </c:ext>
              </c:extLst>
            </c:dLbl>
            <c:dLbl>
              <c:idx val="9"/>
              <c:layout>
                <c:manualLayout>
                  <c:x val="-5.6216486591316658E-3"/>
                  <c:y val="0.118296476543256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9A-41BF-8760-FC365F0E8436}"/>
                </c:ext>
              </c:extLst>
            </c:dLbl>
            <c:dLbl>
              <c:idx val="10"/>
              <c:layout>
                <c:manualLayout>
                  <c:x val="-1.264870948304635E-2"/>
                  <c:y val="3.01118303928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6F-4310-9788-878A0668198D}"/>
                </c:ext>
              </c:extLst>
            </c:dLbl>
            <c:dLbl>
              <c:idx val="11"/>
              <c:layout>
                <c:manualLayout>
                  <c:x val="-1.8270358142178016E-2"/>
                  <c:y val="4.0866055533125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E8-4D38-8628-FAA25E11F895}"/>
                </c:ext>
              </c:extLst>
            </c:dLbl>
            <c:dLbl>
              <c:idx val="12"/>
              <c:layout>
                <c:manualLayout>
                  <c:x val="-1.4054121647830195E-3"/>
                  <c:y val="5.3771125701480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6F-4310-9788-878A066819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6956</c:v>
                </c:pt>
                <c:pt idx="1">
                  <c:v>7667</c:v>
                </c:pt>
                <c:pt idx="2">
                  <c:v>8954</c:v>
                </c:pt>
                <c:pt idx="3">
                  <c:v>9697</c:v>
                </c:pt>
                <c:pt idx="4">
                  <c:v>10786</c:v>
                </c:pt>
                <c:pt idx="5">
                  <c:v>13089</c:v>
                </c:pt>
                <c:pt idx="6">
                  <c:v>14036</c:v>
                </c:pt>
                <c:pt idx="7">
                  <c:v>10670</c:v>
                </c:pt>
                <c:pt idx="8">
                  <c:v>11897</c:v>
                </c:pt>
                <c:pt idx="9">
                  <c:v>15797</c:v>
                </c:pt>
                <c:pt idx="10">
                  <c:v>17227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A33-4B3D-91C2-732C706BE7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635674561873848E-2"/>
                  <c:y val="-4.0457733693546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33-4B3D-91C2-732C706BE7AD}"/>
                </c:ext>
              </c:extLst>
            </c:dLbl>
            <c:dLbl>
              <c:idx val="1"/>
              <c:layout>
                <c:manualLayout>
                  <c:x val="-4.1042904356169092E-2"/>
                  <c:y val="-5.7045152164664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33-4B3D-91C2-732C706BE7AD}"/>
                </c:ext>
              </c:extLst>
            </c:dLbl>
            <c:dLbl>
              <c:idx val="2"/>
              <c:layout>
                <c:manualLayout>
                  <c:x val="-5.4478091339617847E-2"/>
                  <c:y val="-6.557079701171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33-4B3D-91C2-732C706BE7AD}"/>
                </c:ext>
              </c:extLst>
            </c:dLbl>
            <c:dLbl>
              <c:idx val="3"/>
              <c:layout>
                <c:manualLayout>
                  <c:x val="-4.6407041668257439E-2"/>
                  <c:y val="-3.9790633019095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A33-4B3D-91C2-732C706BE7AD}"/>
                </c:ext>
              </c:extLst>
            </c:dLbl>
            <c:dLbl>
              <c:idx val="4"/>
              <c:layout>
                <c:manualLayout>
                  <c:x val="-5.7564907632882051E-2"/>
                  <c:y val="-5.0921171360363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A33-4B3D-91C2-732C706BE7AD}"/>
                </c:ext>
              </c:extLst>
            </c:dLbl>
            <c:dLbl>
              <c:idx val="5"/>
              <c:layout>
                <c:manualLayout>
                  <c:x val="-5.6402510043993825E-2"/>
                  <c:y val="-3.655454272018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A33-4B3D-91C2-732C706BE7AD}"/>
                </c:ext>
              </c:extLst>
            </c:dLbl>
            <c:dLbl>
              <c:idx val="6"/>
              <c:layout>
                <c:manualLayout>
                  <c:x val="-3.9493963090778003E-2"/>
                  <c:y val="-2.301404180023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A33-4B3D-91C2-732C706BE7AD}"/>
                </c:ext>
              </c:extLst>
            </c:dLbl>
            <c:dLbl>
              <c:idx val="7"/>
              <c:layout>
                <c:manualLayout>
                  <c:x val="-4.9189425767402178E-2"/>
                  <c:y val="-4.59246906170317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A33-4B3D-91C2-732C706BE7AD}"/>
                </c:ext>
              </c:extLst>
            </c:dLbl>
            <c:dLbl>
              <c:idx val="8"/>
              <c:layout>
                <c:manualLayout>
                  <c:x val="-3.3729891954789995E-2"/>
                  <c:y val="-3.01118303928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9A-41BF-8760-FC365F0E8436}"/>
                </c:ext>
              </c:extLst>
            </c:dLbl>
            <c:dLbl>
              <c:idx val="9"/>
              <c:layout>
                <c:manualLayout>
                  <c:x val="-4.2162364943487386E-2"/>
                  <c:y val="-4.5167745589243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9A-41BF-8760-FC365F0E8436}"/>
                </c:ext>
              </c:extLst>
            </c:dLbl>
            <c:dLbl>
              <c:idx val="10"/>
              <c:layout>
                <c:manualLayout>
                  <c:x val="-7.4486844733494567E-2"/>
                  <c:y val="-0.103240561346842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E8-4D38-8628-FAA25E11F895}"/>
                </c:ext>
              </c:extLst>
            </c:dLbl>
            <c:dLbl>
              <c:idx val="11"/>
              <c:layout>
                <c:manualLayout>
                  <c:x val="-6.745978390957999E-2"/>
                  <c:y val="-2.150845028059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E8-4D38-8628-FAA25E11F895}"/>
                </c:ext>
              </c:extLst>
            </c:dLbl>
            <c:dLbl>
              <c:idx val="12"/>
              <c:layout>
                <c:manualLayout>
                  <c:x val="-5.2000250096968008E-2"/>
                  <c:y val="-2.15084502805921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6F-4310-9788-878A066819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3068</c:v>
                </c:pt>
                <c:pt idx="1">
                  <c:v>3289</c:v>
                </c:pt>
                <c:pt idx="2">
                  <c:v>4114</c:v>
                </c:pt>
                <c:pt idx="3">
                  <c:v>4526</c:v>
                </c:pt>
                <c:pt idx="4">
                  <c:v>5298</c:v>
                </c:pt>
                <c:pt idx="5">
                  <c:v>5677</c:v>
                </c:pt>
                <c:pt idx="6">
                  <c:v>6147</c:v>
                </c:pt>
                <c:pt idx="7">
                  <c:v>4252</c:v>
                </c:pt>
                <c:pt idx="8">
                  <c:v>5528</c:v>
                </c:pt>
                <c:pt idx="9">
                  <c:v>7432</c:v>
                </c:pt>
                <c:pt idx="10">
                  <c:v>8502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9A33-4B3D-91C2-732C706BE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ax val="18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79207979158779"/>
          <c:y val="1.7359208796999009E-2"/>
          <c:w val="0.85320792020841218"/>
          <c:h val="0.53987543522452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32.1</c:v>
                </c:pt>
                <c:pt idx="1">
                  <c:v>301.7</c:v>
                </c:pt>
                <c:pt idx="2">
                  <c:v>3548.6</c:v>
                </c:pt>
                <c:pt idx="3">
                  <c:v>1601.2</c:v>
                </c:pt>
                <c:pt idx="4">
                  <c:v>94.5</c:v>
                </c:pt>
                <c:pt idx="5">
                  <c:v>77.3</c:v>
                </c:pt>
                <c:pt idx="6">
                  <c:v>451.5</c:v>
                </c:pt>
                <c:pt idx="7">
                  <c:v>1882.2</c:v>
                </c:pt>
                <c:pt idx="8">
                  <c:v>3448.6</c:v>
                </c:pt>
                <c:pt idx="9">
                  <c:v>4452</c:v>
                </c:pt>
                <c:pt idx="10">
                  <c:v>483.1</c:v>
                </c:pt>
                <c:pt idx="11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579.20000000000005</c:v>
                </c:pt>
                <c:pt idx="1">
                  <c:v>87.1</c:v>
                </c:pt>
                <c:pt idx="2">
                  <c:v>1314.1</c:v>
                </c:pt>
                <c:pt idx="3">
                  <c:v>2509</c:v>
                </c:pt>
                <c:pt idx="4">
                  <c:v>151.9</c:v>
                </c:pt>
                <c:pt idx="5">
                  <c:v>256.7</c:v>
                </c:pt>
                <c:pt idx="6">
                  <c:v>94</c:v>
                </c:pt>
                <c:pt idx="7">
                  <c:v>300.7</c:v>
                </c:pt>
                <c:pt idx="8">
                  <c:v>522.70000000000005</c:v>
                </c:pt>
                <c:pt idx="9">
                  <c:v>2656</c:v>
                </c:pt>
                <c:pt idx="10">
                  <c:v>35</c:v>
                </c:pt>
                <c:pt idx="11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688598624852231E-2"/>
          <c:y val="2.4551937249137561E-2"/>
          <c:w val="0.90622640519121578"/>
          <c:h val="0.811297758349512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EB0-41E6-A2CF-F87E3FD142E5}"/>
              </c:ext>
            </c:extLst>
          </c:dPt>
          <c:dLbls>
            <c:dLbl>
              <c:idx val="0"/>
              <c:layout>
                <c:manualLayout>
                  <c:x val="4.3284367844872475E-2"/>
                  <c:y val="-0.41260408387672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B0-41E6-A2CF-F87E3FD142E5}"/>
                </c:ext>
              </c:extLst>
            </c:dLbl>
            <c:dLbl>
              <c:idx val="1"/>
              <c:layout>
                <c:manualLayout>
                  <c:x val="5.0498429152351205E-2"/>
                  <c:y val="-0.34927191138306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B0-41E6-A2CF-F87E3FD142E5}"/>
                </c:ext>
              </c:extLst>
            </c:dLbl>
            <c:dLbl>
              <c:idx val="2"/>
              <c:layout>
                <c:manualLayout>
                  <c:x val="1.7313747137948983E-2"/>
                  <c:y val="-0.277785374274653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B0-41E6-A2CF-F87E3FD142E5}"/>
                </c:ext>
              </c:extLst>
            </c:dLbl>
            <c:dLbl>
              <c:idx val="3"/>
              <c:layout>
                <c:manualLayout>
                  <c:x val="4.90556168908554E-2"/>
                  <c:y val="-0.23782952179102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B0-41E6-A2CF-F87E3FD142E5}"/>
                </c:ext>
              </c:extLst>
            </c:dLbl>
            <c:dLbl>
              <c:idx val="4"/>
              <c:layout>
                <c:manualLayout>
                  <c:x val="2.4527808445427728E-2"/>
                  <c:y val="-0.164464168708383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B0-41E6-A2CF-F87E3FD142E5}"/>
                </c:ext>
              </c:extLst>
            </c:dLbl>
            <c:dLbl>
              <c:idx val="5"/>
              <c:layout>
                <c:manualLayout>
                  <c:x val="2.3084996183931925E-2"/>
                  <c:y val="-0.130289795989758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B0-41E6-A2CF-F87E3FD142E5}"/>
                </c:ext>
              </c:extLst>
            </c:dLbl>
            <c:dLbl>
              <c:idx val="6"/>
              <c:layout>
                <c:manualLayout>
                  <c:x val="2.8856245229914975E-2"/>
                  <c:y val="-0.1046590164507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B0-41E6-A2CF-F87E3FD142E5}"/>
                </c:ext>
              </c:extLst>
            </c:dLbl>
            <c:dLbl>
              <c:idx val="7"/>
              <c:layout>
                <c:manualLayout>
                  <c:x val="1.4428122614957434E-2"/>
                  <c:y val="-8.5435931796562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B0-41E6-A2CF-F87E3FD142E5}"/>
                </c:ext>
              </c:extLst>
            </c:dLbl>
            <c:dLbl>
              <c:idx val="8"/>
              <c:layout>
                <c:manualLayout>
                  <c:x val="3.7513118798889467E-2"/>
                  <c:y val="-0.106794914745703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B0-41E6-A2CF-F87E3FD142E5}"/>
                </c:ext>
              </c:extLst>
            </c:dLbl>
            <c:dLbl>
              <c:idx val="9"/>
              <c:layout>
                <c:manualLayout>
                  <c:x val="1.7313747137948983E-2"/>
                  <c:y val="-8.116413520673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B0-41E6-A2CF-F87E3FD142E5}"/>
                </c:ext>
              </c:extLst>
            </c:dLbl>
            <c:dLbl>
              <c:idx val="10"/>
              <c:layout>
                <c:manualLayout>
                  <c:x val="4.1841555583376766E-2"/>
                  <c:y val="-0.11533850792536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B0-41E6-A2CF-F87E3FD142E5}"/>
                </c:ext>
              </c:extLst>
            </c:dLbl>
            <c:dLbl>
              <c:idx val="11"/>
              <c:layout>
                <c:manualLayout>
                  <c:x val="4.3284367844872457E-3"/>
                  <c:y val="-7.9028236911820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B0-41E6-A2CF-F87E3FD142E5}"/>
                </c:ext>
              </c:extLst>
            </c:dLbl>
            <c:dLbl>
              <c:idx val="12"/>
              <c:layout>
                <c:manualLayout>
                  <c:x val="2.8856245229914447E-3"/>
                  <c:y val="-4.6989762488109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B0-41E6-A2CF-F87E3FD142E5}"/>
                </c:ext>
              </c:extLst>
            </c:dLbl>
            <c:dLbl>
              <c:idx val="13"/>
              <c:layout>
                <c:manualLayout>
                  <c:x val="2.4527808445427728E-2"/>
                  <c:y val="-5.553335566776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B0-41E6-A2CF-F87E3FD142E5}"/>
                </c:ext>
              </c:extLst>
            </c:dLbl>
            <c:dLbl>
              <c:idx val="14"/>
              <c:layout>
                <c:manualLayout>
                  <c:x val="1.009968583047024E-2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EB0-41E6-A2CF-F87E3FD142E5}"/>
                </c:ext>
              </c:extLst>
            </c:dLbl>
            <c:dLbl>
              <c:idx val="15"/>
              <c:layout>
                <c:manualLayout>
                  <c:x val="1.154249809196599E-2"/>
                  <c:y val="-2.7766677833882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EB0-41E6-A2CF-F87E3FD142E5}"/>
                </c:ext>
              </c:extLst>
            </c:dLbl>
            <c:dLbl>
              <c:idx val="16"/>
              <c:layout>
                <c:manualLayout>
                  <c:x val="1.442812261495643E-3"/>
                  <c:y val="-7.6892338616906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EB0-41E6-A2CF-F87E3FD142E5}"/>
                </c:ext>
              </c:extLst>
            </c:dLbl>
            <c:dLbl>
              <c:idx val="17"/>
              <c:layout>
                <c:manualLayout>
                  <c:x val="7.2140613074786379E-3"/>
                  <c:y val="-4.27179658982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EB0-41E6-A2CF-F87E3FD142E5}"/>
                </c:ext>
              </c:extLst>
            </c:dLbl>
            <c:dLbl>
              <c:idx val="18"/>
              <c:layout>
                <c:manualLayout>
                  <c:x val="1.4428122614957488E-3"/>
                  <c:y val="-5.553335566776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EB0-41E6-A2CF-F87E3FD142E5}"/>
                </c:ext>
              </c:extLst>
            </c:dLbl>
            <c:dLbl>
              <c:idx val="19"/>
              <c:layout>
                <c:manualLayout>
                  <c:x val="2.8856245229913918E-3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EB0-41E6-A2CF-F87E3FD142E5}"/>
                </c:ext>
              </c:extLst>
            </c:dLbl>
            <c:dLbl>
              <c:idx val="20"/>
              <c:layout>
                <c:manualLayout>
                  <c:x val="-1.0580501024118124E-16"/>
                  <c:y val="-6.194105055250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EB0-41E6-A2CF-F87E3FD142E5}"/>
                </c:ext>
              </c:extLst>
            </c:dLbl>
            <c:dLbl>
              <c:idx val="21"/>
              <c:layout>
                <c:manualLayout>
                  <c:x val="4.3284367844872457E-3"/>
                  <c:y val="-2.7766677833882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EB0-41E6-A2CF-F87E3FD142E5}"/>
                </c:ext>
              </c:extLst>
            </c:dLbl>
            <c:dLbl>
              <c:idx val="22"/>
              <c:layout>
                <c:manualLayout>
                  <c:x val="5.7712490459829952E-3"/>
                  <c:y val="-6.194105055250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EB0-41E6-A2CF-F87E3FD142E5}"/>
                </c:ext>
              </c:extLst>
            </c:dLbl>
            <c:dLbl>
              <c:idx val="23"/>
              <c:layout>
                <c:manualLayout>
                  <c:x val="5.7712490459828894E-3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B0-41E6-A2CF-F87E3FD142E5}"/>
                </c:ext>
              </c:extLst>
            </c:dLbl>
            <c:dLbl>
              <c:idx val="24"/>
              <c:layout>
                <c:manualLayout>
                  <c:x val="-1.0580501024118124E-16"/>
                  <c:y val="-7.9028236911820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EB0-41E6-A2CF-F87E3FD142E5}"/>
                </c:ext>
              </c:extLst>
            </c:dLbl>
            <c:dLbl>
              <c:idx val="25"/>
              <c:layout>
                <c:manualLayout>
                  <c:x val="4.3284367844872457E-3"/>
                  <c:y val="-5.1261559077937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B0-41E6-A2CF-F87E3FD142E5}"/>
                </c:ext>
              </c:extLst>
            </c:dLbl>
            <c:dLbl>
              <c:idx val="26"/>
              <c:layout>
                <c:manualLayout>
                  <c:x val="2.8856245229914976E-3"/>
                  <c:y val="-2.3494881244054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EB0-41E6-A2CF-F87E3FD142E5}"/>
                </c:ext>
              </c:extLst>
            </c:dLbl>
            <c:dLbl>
              <c:idx val="27"/>
              <c:layout>
                <c:manualLayout>
                  <c:x val="-4.3284367844873516E-3"/>
                  <c:y val="-5.553335566776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EB0-41E6-A2CF-F87E3FD142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Sheet1!$A$2:$A$28</c:f>
              <c:strCache>
                <c:ptCount val="27"/>
                <c:pt idx="0">
                  <c:v>Germany</c:v>
                </c:pt>
                <c:pt idx="1">
                  <c:v>Spain</c:v>
                </c:pt>
                <c:pt idx="2">
                  <c:v>France</c:v>
                </c:pt>
                <c:pt idx="3">
                  <c:v>Netherlands</c:v>
                </c:pt>
                <c:pt idx="4">
                  <c:v>Ireland</c:v>
                </c:pt>
                <c:pt idx="5">
                  <c:v>Denmark</c:v>
                </c:pt>
                <c:pt idx="6">
                  <c:v>Italy</c:v>
                </c:pt>
                <c:pt idx="7">
                  <c:v>Belgium</c:v>
                </c:pt>
                <c:pt idx="8">
                  <c:v>Luxembourg</c:v>
                </c:pt>
                <c:pt idx="9">
                  <c:v>Greece</c:v>
                </c:pt>
                <c:pt idx="10">
                  <c:v>Austria</c:v>
                </c:pt>
                <c:pt idx="11">
                  <c:v>Sweden</c:v>
                </c:pt>
                <c:pt idx="12">
                  <c:v>Finland</c:v>
                </c:pt>
                <c:pt idx="13">
                  <c:v>Portugal</c:v>
                </c:pt>
                <c:pt idx="14">
                  <c:v>Poland</c:v>
                </c:pt>
                <c:pt idx="15">
                  <c:v>Hungary</c:v>
                </c:pt>
                <c:pt idx="16">
                  <c:v>Czech Republic</c:v>
                </c:pt>
                <c:pt idx="17">
                  <c:v>Romania</c:v>
                </c:pt>
                <c:pt idx="18">
                  <c:v>Estonia</c:v>
                </c:pt>
                <c:pt idx="19">
                  <c:v>Croatia</c:v>
                </c:pt>
                <c:pt idx="20">
                  <c:v>Slovenia</c:v>
                </c:pt>
                <c:pt idx="21">
                  <c:v>Slovakia</c:v>
                </c:pt>
                <c:pt idx="22">
                  <c:v>Bulgaria</c:v>
                </c:pt>
                <c:pt idx="23">
                  <c:v>Lithuania</c:v>
                </c:pt>
                <c:pt idx="24">
                  <c:v>Latvia</c:v>
                </c:pt>
                <c:pt idx="25">
                  <c:v>Malta</c:v>
                </c:pt>
                <c:pt idx="26">
                  <c:v>Cyprus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3579</c:v>
                </c:pt>
                <c:pt idx="1">
                  <c:v>3468</c:v>
                </c:pt>
                <c:pt idx="2">
                  <c:v>2046</c:v>
                </c:pt>
                <c:pt idx="3">
                  <c:v>1979</c:v>
                </c:pt>
                <c:pt idx="4">
                  <c:v>1906</c:v>
                </c:pt>
                <c:pt idx="5">
                  <c:v>1010</c:v>
                </c:pt>
                <c:pt idx="6">
                  <c:v>722</c:v>
                </c:pt>
                <c:pt idx="7">
                  <c:v>668</c:v>
                </c:pt>
                <c:pt idx="8">
                  <c:v>546</c:v>
                </c:pt>
                <c:pt idx="9">
                  <c:v>273</c:v>
                </c:pt>
                <c:pt idx="10">
                  <c:v>247</c:v>
                </c:pt>
                <c:pt idx="11">
                  <c:v>189</c:v>
                </c:pt>
                <c:pt idx="12">
                  <c:v>110</c:v>
                </c:pt>
                <c:pt idx="13">
                  <c:v>94</c:v>
                </c:pt>
                <c:pt idx="14">
                  <c:v>85</c:v>
                </c:pt>
                <c:pt idx="15">
                  <c:v>71</c:v>
                </c:pt>
                <c:pt idx="16">
                  <c:v>61</c:v>
                </c:pt>
                <c:pt idx="17">
                  <c:v>27</c:v>
                </c:pt>
                <c:pt idx="18">
                  <c:v>27</c:v>
                </c:pt>
                <c:pt idx="19">
                  <c:v>19</c:v>
                </c:pt>
                <c:pt idx="20">
                  <c:v>19</c:v>
                </c:pt>
                <c:pt idx="21">
                  <c:v>17</c:v>
                </c:pt>
                <c:pt idx="22">
                  <c:v>6</c:v>
                </c:pt>
                <c:pt idx="23">
                  <c:v>6</c:v>
                </c:pt>
                <c:pt idx="24">
                  <c:v>4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15-44E3-9EA7-79C612AF83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7749944"/>
        <c:axId val="367748304"/>
      </c:barChart>
      <c:catAx>
        <c:axId val="367749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748304"/>
        <c:crossesAt val="0"/>
        <c:auto val="1"/>
        <c:lblAlgn val="ctr"/>
        <c:lblOffset val="100"/>
        <c:noMultiLvlLbl val="0"/>
      </c:catAx>
      <c:valAx>
        <c:axId val="367748304"/>
        <c:scaling>
          <c:orientation val="minMax"/>
          <c:max val="38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749944"/>
        <c:crosses val="autoZero"/>
        <c:crossBetween val="between"/>
        <c:majorUnit val="500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1.1565199495138062E-2"/>
                  <c:y val="-2.0263013325429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AE-417A-8EA7-1F760C343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103822</c:v>
                </c:pt>
                <c:pt idx="1">
                  <c:v>128501</c:v>
                </c:pt>
                <c:pt idx="2">
                  <c:v>166199</c:v>
                </c:pt>
                <c:pt idx="3">
                  <c:v>154901</c:v>
                </c:pt>
                <c:pt idx="4">
                  <c:v>176113</c:v>
                </c:pt>
                <c:pt idx="5">
                  <c:v>182815</c:v>
                </c:pt>
                <c:pt idx="6">
                  <c:v>195588</c:v>
                </c:pt>
                <c:pt idx="7">
                  <c:v>158692</c:v>
                </c:pt>
                <c:pt idx="8">
                  <c:v>180768</c:v>
                </c:pt>
                <c:pt idx="9">
                  <c:v>184582</c:v>
                </c:pt>
                <c:pt idx="10">
                  <c:v>208997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Inward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0"/>
                  <c:y val="-4.0397667226508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AE-417A-8EA7-1F760C343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24300</c:v>
                </c:pt>
                <c:pt idx="1">
                  <c:v>30882</c:v>
                </c:pt>
                <c:pt idx="2">
                  <c:v>28489</c:v>
                </c:pt>
                <c:pt idx="3">
                  <c:v>37033</c:v>
                </c:pt>
                <c:pt idx="4">
                  <c:v>51394</c:v>
                </c:pt>
                <c:pt idx="5">
                  <c:v>46421</c:v>
                </c:pt>
                <c:pt idx="6">
                  <c:v>52740</c:v>
                </c:pt>
                <c:pt idx="7">
                  <c:v>31936</c:v>
                </c:pt>
                <c:pt idx="8">
                  <c:v>40557</c:v>
                </c:pt>
                <c:pt idx="9">
                  <c:v>26371</c:v>
                </c:pt>
                <c:pt idx="10">
                  <c:v>26984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7519519"/>
        <c:axId val="197519103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2.1684749053383974E-2"/>
                  <c:y val="6.6537334255425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09-43C9-B22E-7F1474622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11"/>
                <c:pt idx="0">
                  <c:v>79522</c:v>
                </c:pt>
                <c:pt idx="1">
                  <c:v>97619</c:v>
                </c:pt>
                <c:pt idx="2">
                  <c:v>137710</c:v>
                </c:pt>
                <c:pt idx="3">
                  <c:v>117868</c:v>
                </c:pt>
                <c:pt idx="4">
                  <c:v>124719</c:v>
                </c:pt>
                <c:pt idx="5">
                  <c:v>136394</c:v>
                </c:pt>
                <c:pt idx="6">
                  <c:v>142848</c:v>
                </c:pt>
                <c:pt idx="7">
                  <c:v>126756</c:v>
                </c:pt>
                <c:pt idx="8">
                  <c:v>140211</c:v>
                </c:pt>
                <c:pt idx="9">
                  <c:v>158211</c:v>
                </c:pt>
                <c:pt idx="10">
                  <c:v>182013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09-43C9-B22E-7F1474622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519519"/>
        <c:axId val="197519103"/>
      </c:line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2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616141732283459E-2"/>
          <c:y val="0.14771305740931137"/>
          <c:w val="0.90526546178064693"/>
          <c:h val="0.729537872490211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Outward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7777777777777779E-3"/>
                  <c:y val="-4.8148155168876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8A-49FF-AB72-3FA5F540474A}"/>
                </c:ext>
              </c:extLst>
            </c:dLbl>
            <c:dLbl>
              <c:idx val="4"/>
              <c:layout>
                <c:manualLayout>
                  <c:x val="-1.8055555555555554E-2"/>
                  <c:y val="-1.6666669096918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8A-49FF-AB72-3FA5F540474A}"/>
                </c:ext>
              </c:extLst>
            </c:dLbl>
            <c:dLbl>
              <c:idx val="6"/>
              <c:layout>
                <c:manualLayout>
                  <c:x val="1.1111111111111112E-2"/>
                  <c:y val="-2.962963395007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8A-49FF-AB72-3FA5F540474A}"/>
                </c:ext>
              </c:extLst>
            </c:dLbl>
            <c:dLbl>
              <c:idx val="7"/>
              <c:layout>
                <c:manualLayout>
                  <c:x val="-1.5277777777777777E-2"/>
                  <c:y val="-6.6666676387675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E8-4505-80FC-B8A0E745FDE3}"/>
                </c:ext>
              </c:extLst>
            </c:dLbl>
            <c:dLbl>
              <c:idx val="9"/>
              <c:layout>
                <c:manualLayout>
                  <c:x val="0"/>
                  <c:y val="-0.138888909140990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8A-49FF-AB72-3FA5F540474A}"/>
                </c:ext>
              </c:extLst>
            </c:dLbl>
            <c:dLbl>
              <c:idx val="10"/>
              <c:layout>
                <c:manualLayout>
                  <c:x val="-1.1111111111111112E-2"/>
                  <c:y val="-5.5555563656395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8A-49FF-AB72-3FA5F540474A}"/>
                </c:ext>
              </c:extLst>
            </c:dLbl>
            <c:dLbl>
              <c:idx val="12"/>
              <c:layout>
                <c:manualLayout>
                  <c:x val="-1.1111111111111212E-2"/>
                  <c:y val="-3.3333338193837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8A-49FF-AB72-3FA5F540474A}"/>
                </c:ext>
              </c:extLst>
            </c:dLbl>
            <c:dLbl>
              <c:idx val="14"/>
              <c:layout>
                <c:manualLayout>
                  <c:x val="-1.3888888888888889E-3"/>
                  <c:y val="-2.2222225462558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8A-49FF-AB72-3FA5F54047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United States</c:v>
                </c:pt>
                <c:pt idx="1">
                  <c:v>United Kingdom</c:v>
                </c:pt>
                <c:pt idx="2">
                  <c:v>Switzerland</c:v>
                </c:pt>
                <c:pt idx="3">
                  <c:v>Brazil</c:v>
                </c:pt>
                <c:pt idx="4">
                  <c:v>Singapore</c:v>
                </c:pt>
                <c:pt idx="5">
                  <c:v>Canada</c:v>
                </c:pt>
                <c:pt idx="6">
                  <c:v>China</c:v>
                </c:pt>
                <c:pt idx="7">
                  <c:v>Russia</c:v>
                </c:pt>
                <c:pt idx="8">
                  <c:v>Mexico</c:v>
                </c:pt>
                <c:pt idx="9">
                  <c:v>United Arab Emirates</c:v>
                </c:pt>
                <c:pt idx="10">
                  <c:v>Cayman Islands</c:v>
                </c:pt>
                <c:pt idx="11">
                  <c:v>India </c:v>
                </c:pt>
                <c:pt idx="12">
                  <c:v>Australia</c:v>
                </c:pt>
                <c:pt idx="13">
                  <c:v>Japan</c:v>
                </c:pt>
                <c:pt idx="14">
                  <c:v>Hong Kong China</c:v>
                </c:pt>
              </c:strCache>
            </c:strRef>
          </c:cat>
          <c:val>
            <c:numRef>
              <c:f>Sheet1!$B$2:$B$16</c:f>
              <c:numCache>
                <c:formatCode>#,##0</c:formatCode>
                <c:ptCount val="15"/>
                <c:pt idx="0">
                  <c:v>2437223</c:v>
                </c:pt>
                <c:pt idx="1">
                  <c:v>1764667</c:v>
                </c:pt>
                <c:pt idx="2">
                  <c:v>754769</c:v>
                </c:pt>
                <c:pt idx="3">
                  <c:v>312060</c:v>
                </c:pt>
                <c:pt idx="4">
                  <c:v>262944</c:v>
                </c:pt>
                <c:pt idx="5">
                  <c:v>249463</c:v>
                </c:pt>
                <c:pt idx="6">
                  <c:v>231637</c:v>
                </c:pt>
                <c:pt idx="7">
                  <c:v>215617</c:v>
                </c:pt>
                <c:pt idx="8">
                  <c:v>208997</c:v>
                </c:pt>
                <c:pt idx="9">
                  <c:v>186060</c:v>
                </c:pt>
                <c:pt idx="10">
                  <c:v>153750</c:v>
                </c:pt>
                <c:pt idx="11">
                  <c:v>140108</c:v>
                </c:pt>
                <c:pt idx="12">
                  <c:v>122759</c:v>
                </c:pt>
                <c:pt idx="13">
                  <c:v>86631</c:v>
                </c:pt>
                <c:pt idx="14">
                  <c:v>82067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3-4AD3-AE7E-5B65668C12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Inward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760170603674516E-2"/>
                  <c:y val="7.4074084875194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F3-4AD3-AE7E-5B65668C12A6}"/>
                </c:ext>
              </c:extLst>
            </c:dLbl>
            <c:dLbl>
              <c:idx val="1"/>
              <c:layout>
                <c:manualLayout>
                  <c:x val="4.2903433945756783E-2"/>
                  <c:y val="-1.0674250608668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F3-4AD3-AE7E-5B65668C12A6}"/>
                </c:ext>
              </c:extLst>
            </c:dLbl>
            <c:dLbl>
              <c:idx val="2"/>
              <c:layout>
                <c:manualLayout>
                  <c:x val="3.9355131339860308E-2"/>
                  <c:y val="-7.6676341314551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F3-4AD3-AE7E-5B65668C12A6}"/>
                </c:ext>
              </c:extLst>
            </c:dLbl>
            <c:dLbl>
              <c:idx val="3"/>
              <c:layout>
                <c:manualLayout>
                  <c:x val="1.3049650043744481E-2"/>
                  <c:y val="-5.83159898390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F3-4AD3-AE7E-5B65668C12A6}"/>
                </c:ext>
              </c:extLst>
            </c:dLbl>
            <c:dLbl>
              <c:idx val="4"/>
              <c:layout>
                <c:manualLayout>
                  <c:x val="1.3255796150481088E-2"/>
                  <c:y val="-7.7777789118954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F3-4AD3-AE7E-5B65668C12A6}"/>
                </c:ext>
              </c:extLst>
            </c:dLbl>
            <c:dLbl>
              <c:idx val="5"/>
              <c:layout>
                <c:manualLayout>
                  <c:x val="1.3187117235345531E-2"/>
                  <c:y val="-6.3608787344530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F3-4AD3-AE7E-5B65668C12A6}"/>
                </c:ext>
              </c:extLst>
            </c:dLbl>
            <c:dLbl>
              <c:idx val="6"/>
              <c:layout>
                <c:manualLayout>
                  <c:x val="1.1660779656254906E-2"/>
                  <c:y val="4.6470509887607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F3-4AD3-AE7E-5B65668C12A6}"/>
                </c:ext>
              </c:extLst>
            </c:dLbl>
            <c:dLbl>
              <c:idx val="7"/>
              <c:layout>
                <c:manualLayout>
                  <c:x val="1.3118328958880038E-2"/>
                  <c:y val="-0.114587068327073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F3-4AD3-AE7E-5B65668C12A6}"/>
                </c:ext>
              </c:extLst>
            </c:dLbl>
            <c:dLbl>
              <c:idx val="8"/>
              <c:layout>
                <c:manualLayout>
                  <c:x val="-4.0979877515310587E-3"/>
                  <c:y val="-7.5191612013941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F3-4AD3-AE7E-5B65668C12A6}"/>
                </c:ext>
              </c:extLst>
            </c:dLbl>
            <c:dLbl>
              <c:idx val="9"/>
              <c:layout>
                <c:manualLayout>
                  <c:x val="-2.1397747156605525E-2"/>
                  <c:y val="-8.235521760793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2F3-4AD3-AE7E-5B65668C12A6}"/>
                </c:ext>
              </c:extLst>
            </c:dLbl>
            <c:dLbl>
              <c:idx val="10"/>
              <c:layout>
                <c:manualLayout>
                  <c:x val="1.1798228346456592E-2"/>
                  <c:y val="-1.2962964853159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2F3-4AD3-AE7E-5B65668C12A6}"/>
                </c:ext>
              </c:extLst>
            </c:dLbl>
            <c:dLbl>
              <c:idx val="11"/>
              <c:layout>
                <c:manualLayout>
                  <c:x val="5.8303805774278213E-3"/>
                  <c:y val="-0.121383365614372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2F3-4AD3-AE7E-5B65668C12A6}"/>
                </c:ext>
              </c:extLst>
            </c:dLbl>
            <c:dLbl>
              <c:idx val="12"/>
              <c:layout>
                <c:manualLayout>
                  <c:x val="-8.2646544181979292E-3"/>
                  <c:y val="-0.15337141343998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2F3-4AD3-AE7E-5B65668C12A6}"/>
                </c:ext>
              </c:extLst>
            </c:dLbl>
            <c:dLbl>
              <c:idx val="13"/>
              <c:layout>
                <c:manualLayout>
                  <c:x val="-8.3333333333334356E-3"/>
                  <c:y val="-3.1481486071957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8A-49FF-AB72-3FA5F540474A}"/>
                </c:ext>
              </c:extLst>
            </c:dLbl>
            <c:dLbl>
              <c:idx val="14"/>
              <c:layout>
                <c:manualLayout>
                  <c:x val="0"/>
                  <c:y val="-9.4444458215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8A-49FF-AB72-3FA5F54047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United States</c:v>
                </c:pt>
                <c:pt idx="1">
                  <c:v>United Kingdom</c:v>
                </c:pt>
                <c:pt idx="2">
                  <c:v>Switzerland</c:v>
                </c:pt>
                <c:pt idx="3">
                  <c:v>Brazil</c:v>
                </c:pt>
                <c:pt idx="4">
                  <c:v>Singapore</c:v>
                </c:pt>
                <c:pt idx="5">
                  <c:v>Canada</c:v>
                </c:pt>
                <c:pt idx="6">
                  <c:v>China</c:v>
                </c:pt>
                <c:pt idx="7">
                  <c:v>Russia</c:v>
                </c:pt>
                <c:pt idx="8">
                  <c:v>Mexico</c:v>
                </c:pt>
                <c:pt idx="9">
                  <c:v>United Arab Emirates</c:v>
                </c:pt>
                <c:pt idx="10">
                  <c:v>Cayman Islands</c:v>
                </c:pt>
                <c:pt idx="11">
                  <c:v>India </c:v>
                </c:pt>
                <c:pt idx="12">
                  <c:v>Australia</c:v>
                </c:pt>
                <c:pt idx="13">
                  <c:v>Japan</c:v>
                </c:pt>
                <c:pt idx="14">
                  <c:v>Hong Kong China</c:v>
                </c:pt>
              </c:strCache>
            </c:strRef>
          </c:cat>
          <c:val>
            <c:numRef>
              <c:f>Sheet1!$C$2:$C$16</c:f>
              <c:numCache>
                <c:formatCode>#,##0</c:formatCode>
                <c:ptCount val="15"/>
                <c:pt idx="0">
                  <c:v>2298501</c:v>
                </c:pt>
                <c:pt idx="1">
                  <c:v>1314163</c:v>
                </c:pt>
                <c:pt idx="2">
                  <c:v>620070</c:v>
                </c:pt>
                <c:pt idx="3">
                  <c:v>-5366</c:v>
                </c:pt>
                <c:pt idx="4">
                  <c:v>313509</c:v>
                </c:pt>
                <c:pt idx="5">
                  <c:v>242856</c:v>
                </c:pt>
                <c:pt idx="6">
                  <c:v>64655</c:v>
                </c:pt>
                <c:pt idx="7">
                  <c:v>156290</c:v>
                </c:pt>
                <c:pt idx="8">
                  <c:v>26984</c:v>
                </c:pt>
                <c:pt idx="9">
                  <c:v>141439</c:v>
                </c:pt>
                <c:pt idx="10">
                  <c:v>352753</c:v>
                </c:pt>
                <c:pt idx="11">
                  <c:v>10271</c:v>
                </c:pt>
                <c:pt idx="12">
                  <c:v>25191</c:v>
                </c:pt>
                <c:pt idx="13">
                  <c:v>212524</c:v>
                </c:pt>
                <c:pt idx="14">
                  <c:v>157277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F3-4AD3-AE7E-5B65668C1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4508760"/>
        <c:axId val="254509088"/>
      </c:barChart>
      <c:catAx>
        <c:axId val="25450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9088"/>
        <c:crosses val="autoZero"/>
        <c:auto val="1"/>
        <c:lblAlgn val="ctr"/>
        <c:lblOffset val="100"/>
        <c:noMultiLvlLbl val="0"/>
      </c:catAx>
      <c:valAx>
        <c:axId val="254509088"/>
        <c:scaling>
          <c:orientation val="minMax"/>
          <c:max val="2800000"/>
          <c:min val="-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008136482939638"/>
          <c:y val="0.15008401138582844"/>
          <c:w val="0.34991863517060368"/>
          <c:h val="4.691601733975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370292189756699E-2"/>
          <c:y val="0.11221624131344073"/>
          <c:w val="0.94159242017372957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894E-2"/>
                  <c:y val="9.5484396289566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F8-4721-B1F6-85569092E3D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42-4312-8FA4-EFD2560E993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42-4312-8FA4-EFD2560E993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42-4312-8FA4-EFD2560E9938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D42-4312-8FA4-EFD2560E9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18.3</c:v>
                </c:pt>
                <c:pt idx="1">
                  <c:v>18.899999999999999</c:v>
                </c:pt>
                <c:pt idx="2">
                  <c:v>19.5</c:v>
                </c:pt>
                <c:pt idx="3">
                  <c:v>20.399999999999999</c:v>
                </c:pt>
                <c:pt idx="4">
                  <c:v>21.3</c:v>
                </c:pt>
                <c:pt idx="5">
                  <c:v>22.6</c:v>
                </c:pt>
                <c:pt idx="6">
                  <c:v>24.6</c:v>
                </c:pt>
                <c:pt idx="7">
                  <c:v>24.7</c:v>
                </c:pt>
                <c:pt idx="8">
                  <c:v>25.5</c:v>
                </c:pt>
                <c:pt idx="9">
                  <c:v>26</c:v>
                </c:pt>
                <c:pt idx="10">
                  <c:v>27.6</c:v>
                </c:pt>
                <c:pt idx="11">
                  <c:v>25.4</c:v>
                </c:pt>
                <c:pt idx="12">
                  <c:v>26.6</c:v>
                </c:pt>
                <c:pt idx="13">
                  <c:v>30.3</c:v>
                </c:pt>
                <c:pt idx="14">
                  <c:v>29.8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1F8-4721-B1F6-85569092E3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42-4312-8FA4-EFD2560E9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12.8</c:v>
                </c:pt>
                <c:pt idx="1">
                  <c:v>13</c:v>
                </c:pt>
                <c:pt idx="2">
                  <c:v>13.4</c:v>
                </c:pt>
                <c:pt idx="3">
                  <c:v>13.7</c:v>
                </c:pt>
                <c:pt idx="4">
                  <c:v>14.4</c:v>
                </c:pt>
                <c:pt idx="5">
                  <c:v>15.2</c:v>
                </c:pt>
                <c:pt idx="6">
                  <c:v>15.4</c:v>
                </c:pt>
                <c:pt idx="7">
                  <c:v>15.4</c:v>
                </c:pt>
                <c:pt idx="8">
                  <c:v>16</c:v>
                </c:pt>
                <c:pt idx="9">
                  <c:v>16.399999999999999</c:v>
                </c:pt>
                <c:pt idx="10">
                  <c:v>16.7</c:v>
                </c:pt>
                <c:pt idx="11">
                  <c:v>14.6</c:v>
                </c:pt>
                <c:pt idx="12">
                  <c:v>15.1</c:v>
                </c:pt>
                <c:pt idx="13">
                  <c:v>16.600000000000001</c:v>
                </c:pt>
                <c:pt idx="1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1F8-4721-B1F6-85569092E3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4"/>
              <c:layout>
                <c:manualLayout>
                  <c:x val="1.4109543384068436E-3"/>
                  <c:y val="-5.38725264961629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42-4312-8FA4-EFD2560E9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8.4</c:v>
                </c:pt>
                <c:pt idx="1">
                  <c:v>7.7</c:v>
                </c:pt>
                <c:pt idx="2">
                  <c:v>8.1</c:v>
                </c:pt>
                <c:pt idx="3">
                  <c:v>8</c:v>
                </c:pt>
                <c:pt idx="4">
                  <c:v>8.1999999999999993</c:v>
                </c:pt>
                <c:pt idx="5">
                  <c:v>8.4</c:v>
                </c:pt>
                <c:pt idx="6">
                  <c:v>8.6</c:v>
                </c:pt>
                <c:pt idx="7">
                  <c:v>8.3000000000000007</c:v>
                </c:pt>
                <c:pt idx="8">
                  <c:v>8.4</c:v>
                </c:pt>
                <c:pt idx="9">
                  <c:v>8.6</c:v>
                </c:pt>
                <c:pt idx="10">
                  <c:v>8.5</c:v>
                </c:pt>
                <c:pt idx="11">
                  <c:v>6.5</c:v>
                </c:pt>
                <c:pt idx="12">
                  <c:v>6.7</c:v>
                </c:pt>
                <c:pt idx="13">
                  <c:v>7.9</c:v>
                </c:pt>
                <c:pt idx="1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C1F8-4721-B1F6-85569092E3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42-4312-8FA4-EFD2560E9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8.1</c:v>
                </c:pt>
                <c:pt idx="1">
                  <c:v>7.9</c:v>
                </c:pt>
                <c:pt idx="2">
                  <c:v>12.4</c:v>
                </c:pt>
                <c:pt idx="3">
                  <c:v>12.8</c:v>
                </c:pt>
                <c:pt idx="4">
                  <c:v>12.1</c:v>
                </c:pt>
                <c:pt idx="5">
                  <c:v>11.7</c:v>
                </c:pt>
                <c:pt idx="6">
                  <c:v>10.1</c:v>
                </c:pt>
                <c:pt idx="7">
                  <c:v>9.6999999999999993</c:v>
                </c:pt>
                <c:pt idx="8">
                  <c:v>9</c:v>
                </c:pt>
                <c:pt idx="9">
                  <c:v>13.4</c:v>
                </c:pt>
                <c:pt idx="10">
                  <c:v>12.2</c:v>
                </c:pt>
                <c:pt idx="11">
                  <c:v>10.7</c:v>
                </c:pt>
                <c:pt idx="12">
                  <c:v>11.4</c:v>
                </c:pt>
                <c:pt idx="13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C1F8-4721-B1F6-85569092E3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4.3016900561184263E-3"/>
                  <c:y val="4.162877047430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1F8-4721-B1F6-85569092E3DD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49-4BC8-965F-C4461304DA90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49-4BC8-965F-C4461304DA90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BF-4398-AD5F-40BA64E686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5.5</c:v>
                </c:pt>
                <c:pt idx="1">
                  <c:v>5</c:v>
                </c:pt>
                <c:pt idx="2">
                  <c:v>5</c:v>
                </c:pt>
                <c:pt idx="3">
                  <c:v>5.0999999999999996</c:v>
                </c:pt>
                <c:pt idx="4">
                  <c:v>5.3</c:v>
                </c:pt>
                <c:pt idx="5">
                  <c:v>5.6</c:v>
                </c:pt>
                <c:pt idx="6">
                  <c:v>6.3</c:v>
                </c:pt>
                <c:pt idx="7">
                  <c:v>7.1</c:v>
                </c:pt>
                <c:pt idx="8">
                  <c:v>7.4</c:v>
                </c:pt>
                <c:pt idx="9">
                  <c:v>7.5</c:v>
                </c:pt>
                <c:pt idx="10">
                  <c:v>7.5</c:v>
                </c:pt>
                <c:pt idx="11">
                  <c:v>6.2</c:v>
                </c:pt>
                <c:pt idx="12">
                  <c:v>7.4</c:v>
                </c:pt>
                <c:pt idx="13">
                  <c:v>8.1999999999999993</c:v>
                </c:pt>
                <c:pt idx="14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C1F8-4721-B1F6-85569092E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449835293820113E-2"/>
          <c:y val="9.9874149613299767E-2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128501</c:v>
                </c:pt>
                <c:pt idx="1">
                  <c:v>166199</c:v>
                </c:pt>
                <c:pt idx="2">
                  <c:v>154901</c:v>
                </c:pt>
                <c:pt idx="3">
                  <c:v>176113</c:v>
                </c:pt>
                <c:pt idx="4">
                  <c:v>182815</c:v>
                </c:pt>
                <c:pt idx="5">
                  <c:v>195588</c:v>
                </c:pt>
                <c:pt idx="6">
                  <c:v>158692</c:v>
                </c:pt>
                <c:pt idx="7">
                  <c:v>180768</c:v>
                </c:pt>
                <c:pt idx="8">
                  <c:v>184582</c:v>
                </c:pt>
                <c:pt idx="9">
                  <c:v>208997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7519519"/>
        <c:axId val="197519103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Share of Services in Outward FDI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2E-4DB2-A2F0-36EC8EA64B5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2E-4DB2-A2F0-36EC8EA64B5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2E-4DB2-A2F0-36EC8EA64B5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2E-4DB2-A2F0-36EC8EA64B5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2E-4DB2-A2F0-36EC8EA64B5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B3-4F4C-970E-8230D184FDCB}"/>
                </c:ext>
              </c:extLst>
            </c:dLbl>
            <c:dLbl>
              <c:idx val="8"/>
              <c:layout>
                <c:manualLayout>
                  <c:x val="0"/>
                  <c:y val="-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2E-4DB2-A2F0-36EC8EA64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55089</c:v>
                </c:pt>
                <c:pt idx="1">
                  <c:v>128333</c:v>
                </c:pt>
                <c:pt idx="2">
                  <c:v>116237</c:v>
                </c:pt>
                <c:pt idx="3">
                  <c:v>136275</c:v>
                </c:pt>
                <c:pt idx="4">
                  <c:v>138358</c:v>
                </c:pt>
                <c:pt idx="5">
                  <c:v>146947</c:v>
                </c:pt>
                <c:pt idx="6">
                  <c:v>116972</c:v>
                </c:pt>
                <c:pt idx="7">
                  <c:v>133853</c:v>
                </c:pt>
                <c:pt idx="8">
                  <c:v>132500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519519"/>
        <c:axId val="197519103"/>
      </c:line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2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17734484965399"/>
          <c:y val="0.92264200176588584"/>
          <c:w val="0.59849686123029489"/>
          <c:h val="5.8792809570866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61226530385527E-2"/>
          <c:y val="2.7302521942006448E-2"/>
          <c:w val="0.89375078618445514"/>
          <c:h val="0.82640050228337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30882</c:v>
                </c:pt>
                <c:pt idx="1">
                  <c:v>28489</c:v>
                </c:pt>
                <c:pt idx="2">
                  <c:v>37033</c:v>
                </c:pt>
                <c:pt idx="3">
                  <c:v>51394</c:v>
                </c:pt>
                <c:pt idx="4">
                  <c:v>46421</c:v>
                </c:pt>
                <c:pt idx="5">
                  <c:v>52740</c:v>
                </c:pt>
                <c:pt idx="6">
                  <c:v>31936</c:v>
                </c:pt>
                <c:pt idx="7">
                  <c:v>40557</c:v>
                </c:pt>
                <c:pt idx="8">
                  <c:v>26371</c:v>
                </c:pt>
                <c:pt idx="9">
                  <c:v>26984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7519519"/>
        <c:axId val="197519103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Services share of Inward FDI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9.4743834707071123E-2"/>
                  <c:y val="1.6244540080341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D7-461B-8F0A-6C198878ED5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D7-461B-8F0A-6C198878ED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D7-461B-8F0A-6C198878ED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D7-461B-8F0A-6C198878ED5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D7-461B-8F0A-6C198878ED5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D7-461B-8F0A-6C198878ED51}"/>
                </c:ext>
              </c:extLst>
            </c:dLbl>
            <c:dLbl>
              <c:idx val="6"/>
              <c:layout>
                <c:manualLayout>
                  <c:x val="1.4575974570318632E-3"/>
                  <c:y val="5.1054268823931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D7-461B-8F0A-6C198878ED51}"/>
                </c:ext>
              </c:extLst>
            </c:dLbl>
            <c:dLbl>
              <c:idx val="7"/>
              <c:layout>
                <c:manualLayout>
                  <c:x val="-1.068892453886527E-16"/>
                  <c:y val="2.552713441196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D7-461B-8F0A-6C198878ED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27960</c:v>
                </c:pt>
                <c:pt idx="1">
                  <c:v>19781</c:v>
                </c:pt>
                <c:pt idx="2">
                  <c:v>29173</c:v>
                </c:pt>
                <c:pt idx="3">
                  <c:v>42866</c:v>
                </c:pt>
                <c:pt idx="4">
                  <c:v>35156</c:v>
                </c:pt>
                <c:pt idx="5">
                  <c:v>40738</c:v>
                </c:pt>
                <c:pt idx="6">
                  <c:v>18410</c:v>
                </c:pt>
                <c:pt idx="7">
                  <c:v>26002</c:v>
                </c:pt>
                <c:pt idx="8">
                  <c:v>12074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Sheet1!$D$2:$D$11</c:f>
              <c:numCache>
                <c:formatCode>0.0%</c:formatCode>
                <c:ptCount val="10"/>
                <c:pt idx="0">
                  <c:v>0.9053817757917233</c:v>
                </c:pt>
                <c:pt idx="1">
                  <c:v>0.69433816560777839</c:v>
                </c:pt>
                <c:pt idx="2">
                  <c:v>0.78775686549833934</c:v>
                </c:pt>
                <c:pt idx="3">
                  <c:v>0.83406623341246056</c:v>
                </c:pt>
                <c:pt idx="4">
                  <c:v>0.75732965683634557</c:v>
                </c:pt>
                <c:pt idx="5">
                  <c:v>0.77243079256731129</c:v>
                </c:pt>
                <c:pt idx="6">
                  <c:v>0.57646543086172342</c:v>
                </c:pt>
                <c:pt idx="7">
                  <c:v>0.64112237098404712</c:v>
                </c:pt>
                <c:pt idx="8">
                  <c:v>0.45785142770467557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58-4CCF-AC5A-202505713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519519"/>
        <c:axId val="197519103"/>
      </c:line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6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87860892388452E-2"/>
          <c:y val="6.9729991900822519E-2"/>
          <c:w val="0.908628280839895"/>
          <c:h val="0.76887320722319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UAE</c:v>
                </c:pt>
                <c:pt idx="10">
                  <c:v>Canada</c:v>
                </c:pt>
                <c:pt idx="11">
                  <c:v>South Korea</c:v>
                </c:pt>
                <c:pt idx="12">
                  <c:v>Turkey</c:v>
                </c:pt>
                <c:pt idx="13">
                  <c:v>Hong-Kong</c:v>
                </c:pt>
                <c:pt idx="14">
                  <c:v>Israel</c:v>
                </c:pt>
                <c:pt idx="15">
                  <c:v>Australia</c:v>
                </c:pt>
                <c:pt idx="16">
                  <c:v>Thailand</c:v>
                </c:pt>
                <c:pt idx="17">
                  <c:v>Taiwan</c:v>
                </c:pt>
                <c:pt idx="18">
                  <c:v>Norway</c:v>
                </c:pt>
                <c:pt idx="19">
                  <c:v>Mexico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205</c:v>
                </c:pt>
                <c:pt idx="7">
                  <c:v>201</c:v>
                </c:pt>
                <c:pt idx="8">
                  <c:v>120</c:v>
                </c:pt>
                <c:pt idx="9">
                  <c:v>72</c:v>
                </c:pt>
                <c:pt idx="10">
                  <c:v>99</c:v>
                </c:pt>
                <c:pt idx="11">
                  <c:v>101</c:v>
                </c:pt>
                <c:pt idx="12">
                  <c:v>64</c:v>
                </c:pt>
                <c:pt idx="13">
                  <c:v>101</c:v>
                </c:pt>
                <c:pt idx="14">
                  <c:v>55</c:v>
                </c:pt>
                <c:pt idx="15">
                  <c:v>69</c:v>
                </c:pt>
                <c:pt idx="16">
                  <c:v>82</c:v>
                </c:pt>
                <c:pt idx="17">
                  <c:v>51</c:v>
                </c:pt>
                <c:pt idx="18">
                  <c:v>45</c:v>
                </c:pt>
                <c:pt idx="1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UAE</c:v>
                </c:pt>
                <c:pt idx="10">
                  <c:v>Canada</c:v>
                </c:pt>
                <c:pt idx="11">
                  <c:v>South Korea</c:v>
                </c:pt>
                <c:pt idx="12">
                  <c:v>Turkey</c:v>
                </c:pt>
                <c:pt idx="13">
                  <c:v>Hong-Kong</c:v>
                </c:pt>
                <c:pt idx="14">
                  <c:v>Israel</c:v>
                </c:pt>
                <c:pt idx="15">
                  <c:v>Australia</c:v>
                </c:pt>
                <c:pt idx="16">
                  <c:v>Thailand</c:v>
                </c:pt>
                <c:pt idx="17">
                  <c:v>Taiwan</c:v>
                </c:pt>
                <c:pt idx="18">
                  <c:v>Norway</c:v>
                </c:pt>
                <c:pt idx="19">
                  <c:v>Mexico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1920</c:v>
                </c:pt>
                <c:pt idx="1">
                  <c:v>983</c:v>
                </c:pt>
                <c:pt idx="2">
                  <c:v>684</c:v>
                </c:pt>
                <c:pt idx="3">
                  <c:v>339</c:v>
                </c:pt>
                <c:pt idx="4">
                  <c:v>278</c:v>
                </c:pt>
                <c:pt idx="5">
                  <c:v>203</c:v>
                </c:pt>
                <c:pt idx="6">
                  <c:v>187</c:v>
                </c:pt>
                <c:pt idx="7">
                  <c:v>156</c:v>
                </c:pt>
                <c:pt idx="8">
                  <c:v>113</c:v>
                </c:pt>
                <c:pt idx="9">
                  <c:v>61</c:v>
                </c:pt>
                <c:pt idx="10">
                  <c:v>84</c:v>
                </c:pt>
                <c:pt idx="11">
                  <c:v>86</c:v>
                </c:pt>
                <c:pt idx="12">
                  <c:v>35</c:v>
                </c:pt>
                <c:pt idx="13">
                  <c:v>64</c:v>
                </c:pt>
                <c:pt idx="14">
                  <c:v>53</c:v>
                </c:pt>
                <c:pt idx="15">
                  <c:v>48</c:v>
                </c:pt>
                <c:pt idx="16">
                  <c:v>31</c:v>
                </c:pt>
                <c:pt idx="17">
                  <c:v>41</c:v>
                </c:pt>
                <c:pt idx="18">
                  <c:v>35</c:v>
                </c:pt>
                <c:pt idx="1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UAE</c:v>
                </c:pt>
                <c:pt idx="10">
                  <c:v>Canada</c:v>
                </c:pt>
                <c:pt idx="11">
                  <c:v>South Korea</c:v>
                </c:pt>
                <c:pt idx="12">
                  <c:v>Turkey</c:v>
                </c:pt>
                <c:pt idx="13">
                  <c:v>Hong-Kong</c:v>
                </c:pt>
                <c:pt idx="14">
                  <c:v>Israel</c:v>
                </c:pt>
                <c:pt idx="15">
                  <c:v>Australia</c:v>
                </c:pt>
                <c:pt idx="16">
                  <c:v>Thailand</c:v>
                </c:pt>
                <c:pt idx="17">
                  <c:v>Taiwan</c:v>
                </c:pt>
                <c:pt idx="18">
                  <c:v>Norway</c:v>
                </c:pt>
                <c:pt idx="19">
                  <c:v>Mexico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2370</c:v>
                </c:pt>
                <c:pt idx="1">
                  <c:v>1232</c:v>
                </c:pt>
                <c:pt idx="2">
                  <c:v>772</c:v>
                </c:pt>
                <c:pt idx="3">
                  <c:v>415</c:v>
                </c:pt>
                <c:pt idx="4">
                  <c:v>391</c:v>
                </c:pt>
                <c:pt idx="5">
                  <c:v>240</c:v>
                </c:pt>
                <c:pt idx="6">
                  <c:v>230</c:v>
                </c:pt>
                <c:pt idx="7">
                  <c:v>164</c:v>
                </c:pt>
                <c:pt idx="8">
                  <c:v>133</c:v>
                </c:pt>
                <c:pt idx="9">
                  <c:v>101</c:v>
                </c:pt>
                <c:pt idx="10">
                  <c:v>103</c:v>
                </c:pt>
                <c:pt idx="11">
                  <c:v>122</c:v>
                </c:pt>
                <c:pt idx="12">
                  <c:v>58</c:v>
                </c:pt>
                <c:pt idx="13">
                  <c:v>77</c:v>
                </c:pt>
                <c:pt idx="14">
                  <c:v>72</c:v>
                </c:pt>
                <c:pt idx="15">
                  <c:v>45</c:v>
                </c:pt>
                <c:pt idx="16">
                  <c:v>24</c:v>
                </c:pt>
                <c:pt idx="17">
                  <c:v>52</c:v>
                </c:pt>
                <c:pt idx="18">
                  <c:v>40</c:v>
                </c:pt>
                <c:pt idx="1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UAE</c:v>
                </c:pt>
                <c:pt idx="10">
                  <c:v>Canada</c:v>
                </c:pt>
                <c:pt idx="11">
                  <c:v>South Korea</c:v>
                </c:pt>
                <c:pt idx="12">
                  <c:v>Turkey</c:v>
                </c:pt>
                <c:pt idx="13">
                  <c:v>Hong-Kong</c:v>
                </c:pt>
                <c:pt idx="14">
                  <c:v>Israel</c:v>
                </c:pt>
                <c:pt idx="15">
                  <c:v>Australia</c:v>
                </c:pt>
                <c:pt idx="16">
                  <c:v>Thailand</c:v>
                </c:pt>
                <c:pt idx="17">
                  <c:v>Taiwan</c:v>
                </c:pt>
                <c:pt idx="18">
                  <c:v>Norway</c:v>
                </c:pt>
                <c:pt idx="19">
                  <c:v>Mexico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2568</c:v>
                </c:pt>
                <c:pt idx="1">
                  <c:v>1325</c:v>
                </c:pt>
                <c:pt idx="2">
                  <c:v>897</c:v>
                </c:pt>
                <c:pt idx="3">
                  <c:v>487</c:v>
                </c:pt>
                <c:pt idx="4">
                  <c:v>422</c:v>
                </c:pt>
                <c:pt idx="5">
                  <c:v>313</c:v>
                </c:pt>
                <c:pt idx="6">
                  <c:v>291</c:v>
                </c:pt>
                <c:pt idx="7">
                  <c:v>163</c:v>
                </c:pt>
                <c:pt idx="8">
                  <c:v>151</c:v>
                </c:pt>
                <c:pt idx="9">
                  <c:v>154</c:v>
                </c:pt>
                <c:pt idx="10">
                  <c:v>122</c:v>
                </c:pt>
                <c:pt idx="11">
                  <c:v>129</c:v>
                </c:pt>
                <c:pt idx="12">
                  <c:v>90</c:v>
                </c:pt>
                <c:pt idx="13">
                  <c:v>84</c:v>
                </c:pt>
                <c:pt idx="14">
                  <c:v>93</c:v>
                </c:pt>
                <c:pt idx="15">
                  <c:v>50</c:v>
                </c:pt>
                <c:pt idx="16">
                  <c:v>38</c:v>
                </c:pt>
                <c:pt idx="17">
                  <c:v>58</c:v>
                </c:pt>
                <c:pt idx="18">
                  <c:v>48</c:v>
                </c:pt>
                <c:pt idx="19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UAE</c:v>
                </c:pt>
                <c:pt idx="10">
                  <c:v>Canada</c:v>
                </c:pt>
                <c:pt idx="11">
                  <c:v>South Korea</c:v>
                </c:pt>
                <c:pt idx="12">
                  <c:v>Turkey</c:v>
                </c:pt>
                <c:pt idx="13">
                  <c:v>Hong-Kong</c:v>
                </c:pt>
                <c:pt idx="14">
                  <c:v>Israel</c:v>
                </c:pt>
                <c:pt idx="15">
                  <c:v>Australia</c:v>
                </c:pt>
                <c:pt idx="16">
                  <c:v>Thailand</c:v>
                </c:pt>
                <c:pt idx="17">
                  <c:v>Taiwan</c:v>
                </c:pt>
                <c:pt idx="18">
                  <c:v>Norway</c:v>
                </c:pt>
                <c:pt idx="19">
                  <c:v>Mexico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2862</c:v>
                </c:pt>
                <c:pt idx="1">
                  <c:v>1438</c:v>
                </c:pt>
                <c:pt idx="2">
                  <c:v>966</c:v>
                </c:pt>
                <c:pt idx="3">
                  <c:v>581</c:v>
                </c:pt>
                <c:pt idx="4">
                  <c:v>380</c:v>
                </c:pt>
                <c:pt idx="5">
                  <c:v>344</c:v>
                </c:pt>
                <c:pt idx="6">
                  <c:v>328</c:v>
                </c:pt>
                <c:pt idx="7">
                  <c:v>201</c:v>
                </c:pt>
                <c:pt idx="8">
                  <c:v>168</c:v>
                </c:pt>
                <c:pt idx="9">
                  <c:v>165</c:v>
                </c:pt>
                <c:pt idx="10">
                  <c:v>147</c:v>
                </c:pt>
                <c:pt idx="11">
                  <c:v>124</c:v>
                </c:pt>
                <c:pt idx="12">
                  <c:v>101</c:v>
                </c:pt>
                <c:pt idx="13">
                  <c:v>99</c:v>
                </c:pt>
                <c:pt idx="14">
                  <c:v>84</c:v>
                </c:pt>
                <c:pt idx="15">
                  <c:v>75</c:v>
                </c:pt>
                <c:pt idx="16">
                  <c:v>62</c:v>
                </c:pt>
                <c:pt idx="17">
                  <c:v>54</c:v>
                </c:pt>
                <c:pt idx="18">
                  <c:v>52</c:v>
                </c:pt>
                <c:pt idx="19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1438112423447067"/>
          <c:y val="0.15429524238638637"/>
          <c:w val="0.38561887576552933"/>
          <c:h val="4.6961801336473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5066238891068"/>
          <c:y val="2.817729296837037E-2"/>
          <c:w val="0.66772635550045856"/>
          <c:h val="0.76973211972311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892827694863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833275281372401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1A2-4ED9-9AD1-B91755A4100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318.60000000000002</c:v>
                </c:pt>
                <c:pt idx="1">
                  <c:v>279.5</c:v>
                </c:pt>
                <c:pt idx="2">
                  <c:v>153.80000000000001</c:v>
                </c:pt>
                <c:pt idx="3">
                  <c:v>58.7</c:v>
                </c:pt>
                <c:pt idx="4">
                  <c:v>37.200000000000003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A-4A47-92BF-A23B602F8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68662255743962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427.2</c:v>
                </c:pt>
                <c:pt idx="1">
                  <c:v>179.2</c:v>
                </c:pt>
                <c:pt idx="2">
                  <c:v>91.1</c:v>
                </c:pt>
                <c:pt idx="3">
                  <c:v>42.9</c:v>
                </c:pt>
                <c:pt idx="4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A-4A47-92BF-A23B602F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23685184"/>
        <c:axId val="2023684352"/>
      </c:barChart>
      <c:catAx>
        <c:axId val="202368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4352"/>
        <c:crosses val="autoZero"/>
        <c:auto val="1"/>
        <c:lblAlgn val="ctr"/>
        <c:lblOffset val="100"/>
        <c:noMultiLvlLbl val="0"/>
      </c:catAx>
      <c:valAx>
        <c:axId val="2023684352"/>
        <c:scaling>
          <c:orientation val="minMax"/>
          <c:max val="8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518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6466622168898"/>
          <c:y val="2.902909515350104E-2"/>
          <c:w val="0.87954750099930312"/>
          <c:h val="0.806880149775929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India</c:v>
                </c:pt>
                <c:pt idx="1">
                  <c:v>Japan</c:v>
                </c:pt>
                <c:pt idx="2">
                  <c:v>Norway</c:v>
                </c:pt>
                <c:pt idx="3">
                  <c:v>Canada</c:v>
                </c:pt>
                <c:pt idx="4">
                  <c:v>UAE</c:v>
                </c:pt>
                <c:pt idx="5">
                  <c:v>Hong Kong</c:v>
                </c:pt>
                <c:pt idx="6">
                  <c:v>Australia</c:v>
                </c:pt>
                <c:pt idx="7">
                  <c:v>Turkey</c:v>
                </c:pt>
                <c:pt idx="8">
                  <c:v>Korea</c:v>
                </c:pt>
                <c:pt idx="9">
                  <c:v>Brazil</c:v>
                </c:pt>
                <c:pt idx="10">
                  <c:v>Mexico</c:v>
                </c:pt>
                <c:pt idx="11">
                  <c:v>Israel</c:v>
                </c:pt>
                <c:pt idx="12">
                  <c:v>Taiwan</c:v>
                </c:pt>
                <c:pt idx="13">
                  <c:v>Saudi Arabia</c:v>
                </c:pt>
                <c:pt idx="14">
                  <c:v>Russia</c:v>
                </c:pt>
                <c:pt idx="15">
                  <c:v>South Africa</c:v>
                </c:pt>
                <c:pt idx="16">
                  <c:v>Ukraine</c:v>
                </c:pt>
                <c:pt idx="17">
                  <c:v>Egypt</c:v>
                </c:pt>
                <c:pt idx="18">
                  <c:v>Morocco</c:v>
                </c:pt>
                <c:pt idx="19">
                  <c:v>Thailand</c:v>
                </c:pt>
              </c:strCache>
            </c:strRef>
          </c:cat>
          <c:val>
            <c:numRef>
              <c:f>Sheet1!$B$2:$B$21</c:f>
              <c:numCache>
                <c:formatCode>#,##0.0</c:formatCode>
                <c:ptCount val="20"/>
                <c:pt idx="0">
                  <c:v>25.9</c:v>
                </c:pt>
                <c:pt idx="1">
                  <c:v>37.9</c:v>
                </c:pt>
                <c:pt idx="2">
                  <c:v>32.799999999999997</c:v>
                </c:pt>
                <c:pt idx="3">
                  <c:v>26.5</c:v>
                </c:pt>
                <c:pt idx="4">
                  <c:v>22.5</c:v>
                </c:pt>
                <c:pt idx="5">
                  <c:v>24.3</c:v>
                </c:pt>
                <c:pt idx="6">
                  <c:v>28.1</c:v>
                </c:pt>
                <c:pt idx="7">
                  <c:v>17.899999999999999</c:v>
                </c:pt>
                <c:pt idx="8">
                  <c:v>18.7</c:v>
                </c:pt>
                <c:pt idx="9">
                  <c:v>20.9</c:v>
                </c:pt>
                <c:pt idx="10">
                  <c:v>17.2</c:v>
                </c:pt>
                <c:pt idx="11">
                  <c:v>15.1</c:v>
                </c:pt>
                <c:pt idx="12">
                  <c:v>11</c:v>
                </c:pt>
                <c:pt idx="13">
                  <c:v>15.6</c:v>
                </c:pt>
                <c:pt idx="14">
                  <c:v>12.3</c:v>
                </c:pt>
                <c:pt idx="15">
                  <c:v>11.3</c:v>
                </c:pt>
                <c:pt idx="16">
                  <c:v>12.5</c:v>
                </c:pt>
                <c:pt idx="17">
                  <c:v>6.1</c:v>
                </c:pt>
                <c:pt idx="18">
                  <c:v>5.7</c:v>
                </c:pt>
                <c:pt idx="19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8-426D-BBAE-5392B2A2F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India</c:v>
                </c:pt>
                <c:pt idx="1">
                  <c:v>Japan</c:v>
                </c:pt>
                <c:pt idx="2">
                  <c:v>Norway</c:v>
                </c:pt>
                <c:pt idx="3">
                  <c:v>Canada</c:v>
                </c:pt>
                <c:pt idx="4">
                  <c:v>UAE</c:v>
                </c:pt>
                <c:pt idx="5">
                  <c:v>Hong Kong</c:v>
                </c:pt>
                <c:pt idx="6">
                  <c:v>Australia</c:v>
                </c:pt>
                <c:pt idx="7">
                  <c:v>Turkey</c:v>
                </c:pt>
                <c:pt idx="8">
                  <c:v>Korea</c:v>
                </c:pt>
                <c:pt idx="9">
                  <c:v>Brazil</c:v>
                </c:pt>
                <c:pt idx="10">
                  <c:v>Mexico</c:v>
                </c:pt>
                <c:pt idx="11">
                  <c:v>Israel</c:v>
                </c:pt>
                <c:pt idx="12">
                  <c:v>Taiwan</c:v>
                </c:pt>
                <c:pt idx="13">
                  <c:v>Saudi Arabia</c:v>
                </c:pt>
                <c:pt idx="14">
                  <c:v>Russia</c:v>
                </c:pt>
                <c:pt idx="15">
                  <c:v>South Africa</c:v>
                </c:pt>
                <c:pt idx="16">
                  <c:v>Ukraine</c:v>
                </c:pt>
                <c:pt idx="17">
                  <c:v>Egypt</c:v>
                </c:pt>
                <c:pt idx="18">
                  <c:v>Morocco</c:v>
                </c:pt>
                <c:pt idx="19">
                  <c:v>Thailand</c:v>
                </c:pt>
              </c:strCache>
            </c:strRef>
          </c:cat>
          <c:val>
            <c:numRef>
              <c:f>Sheet1!$C$2:$C$21</c:f>
              <c:numCache>
                <c:formatCode>#,##0.0</c:formatCode>
                <c:ptCount val="20"/>
                <c:pt idx="0">
                  <c:v>33.799999999999997</c:v>
                </c:pt>
                <c:pt idx="1">
                  <c:v>20.3</c:v>
                </c:pt>
                <c:pt idx="2">
                  <c:v>20.7</c:v>
                </c:pt>
                <c:pt idx="3">
                  <c:v>20.3</c:v>
                </c:pt>
                <c:pt idx="4">
                  <c:v>16.5</c:v>
                </c:pt>
                <c:pt idx="5">
                  <c:v>14.1</c:v>
                </c:pt>
                <c:pt idx="6">
                  <c:v>10.1</c:v>
                </c:pt>
                <c:pt idx="7">
                  <c:v>19.8</c:v>
                </c:pt>
                <c:pt idx="8">
                  <c:v>12.1</c:v>
                </c:pt>
                <c:pt idx="9">
                  <c:v>9.1999999999999993</c:v>
                </c:pt>
                <c:pt idx="10">
                  <c:v>8.5</c:v>
                </c:pt>
                <c:pt idx="11">
                  <c:v>10.5</c:v>
                </c:pt>
                <c:pt idx="12">
                  <c:v>8.1</c:v>
                </c:pt>
                <c:pt idx="13">
                  <c:v>3.3</c:v>
                </c:pt>
                <c:pt idx="14">
                  <c:v>4.8</c:v>
                </c:pt>
                <c:pt idx="15">
                  <c:v>5.0999999999999996</c:v>
                </c:pt>
                <c:pt idx="16">
                  <c:v>3.8</c:v>
                </c:pt>
                <c:pt idx="17">
                  <c:v>8.9</c:v>
                </c:pt>
                <c:pt idx="18">
                  <c:v>8.1999999999999993</c:v>
                </c:pt>
                <c:pt idx="19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8-426D-BBAE-5392B2A2F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54464"/>
        <c:axId val="217040320"/>
      </c:barChart>
      <c:catAx>
        <c:axId val="217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40320"/>
        <c:crosses val="autoZero"/>
        <c:auto val="1"/>
        <c:lblAlgn val="ctr"/>
        <c:lblOffset val="100"/>
        <c:noMultiLvlLbl val="0"/>
      </c:catAx>
      <c:valAx>
        <c:axId val="217040320"/>
        <c:scaling>
          <c:orientation val="minMax"/>
          <c:max val="6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544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BOP - 2023 – € Bio 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- 2023 -Bio$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4C-4130-9CE0-A5BB6420868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4C-4130-9CE0-A5BB6420868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4C-4130-9CE0-A5BB6420868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4C-4130-9CE0-A5BB64208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2761</c:v>
                </c:pt>
                <c:pt idx="1">
                  <c:v>1438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4C-4130-9CE0-A5BB64208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27904150184967"/>
          <c:y val="0.78458532679287207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- 2020 -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12F-4A56-8165-020AB582A03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12F-4A56-8165-020AB582A036}"/>
              </c:ext>
            </c:extLst>
          </c:dPt>
          <c:dLbls>
            <c:dLbl>
              <c:idx val="0"/>
              <c:layout>
                <c:manualLayout>
                  <c:x val="-0.2282852153005771"/>
                  <c:y val="7.666096626469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2F-4A56-8165-020AB582A03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2F-4A56-8165-020AB582A0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37.9</c:v>
                </c:pt>
                <c:pt idx="1">
                  <c:v>62.1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2F-4A56-8165-020AB582A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255717823612E-2"/>
          <c:y val="0.73626181139325164"/>
          <c:w val="0.81007915707010436"/>
          <c:h val="5.1070842754256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Mexico Exports in BOP - 2023 – Bio US$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Mexico Exports in BOP - 2023 -%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14861855749359798"/>
                  <c:y val="-0.150069289368853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4.356179516138179E-2"/>
                  <c:y val="0.113191710415441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593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Mexico Exports in </a:t>
            </a:r>
            <a:r>
              <a:rPr lang="en-US" sz="2000" dirty="0" err="1"/>
              <a:t>TiVA</a:t>
            </a:r>
            <a:r>
              <a:rPr lang="en-US" sz="2000" dirty="0"/>
              <a:t> - 2020 -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5517614727822813"/>
                  <c:y val="4.2171465194700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50.8</c:v>
                </c:pt>
                <c:pt idx="1">
                  <c:v>49.2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0.07703</cdr:x>
      <cdr:y>0.32704</cdr:y>
    </cdr:from>
    <cdr:to>
      <cdr:x>0.14117</cdr:x>
      <cdr:y>0.36871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40AEE5-9BD2-4178-A3E5-327446BD2B56}"/>
            </a:ext>
          </a:extLst>
        </cdr:cNvPr>
        <cdr:cNvSpPr txBox="1"/>
      </cdr:nvSpPr>
      <cdr:spPr>
        <a:xfrm xmlns:a="http://schemas.openxmlformats.org/drawingml/2006/main">
          <a:off x="682215" y="1739929"/>
          <a:ext cx="568089" cy="221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18.9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0.03049</cdr:x>
      <cdr:y>0.81842</cdr:y>
    </cdr:from>
    <cdr:to>
      <cdr:x>0.95335</cdr:x>
      <cdr:y>0.95573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1259808-AD18-A61B-FEDD-DF84DA175682}"/>
            </a:ext>
          </a:extLst>
        </cdr:cNvPr>
        <cdr:cNvSpPr txBox="1"/>
      </cdr:nvSpPr>
      <cdr:spPr>
        <a:xfrm xmlns:a="http://schemas.openxmlformats.org/drawingml/2006/main">
          <a:off x="134716" y="4219088"/>
          <a:ext cx="4077822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2000" b="1" kern="1200" dirty="0">
              <a:solidFill>
                <a:schemeClr val="tx1"/>
              </a:solidFill>
              <a:latin typeface="+mj-lt"/>
            </a:rPr>
            <a:t>62.1% of EU total trade in value added terms are services trade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0.0509</cdr:x>
      <cdr:y>0.18333</cdr:y>
    </cdr:from>
    <cdr:to>
      <cdr:x>0.34613</cdr:x>
      <cdr:y>0.25636</cdr:y>
    </cdr:to>
    <cdr:sp macro="" textlink="">
      <cdr:nvSpPr>
        <cdr:cNvPr id="2" name="Speech Bubble: Rectangle 1">
          <a:extLst xmlns:a="http://schemas.openxmlformats.org/drawingml/2006/main">
            <a:ext uri="{FF2B5EF4-FFF2-40B4-BE49-F238E27FC236}">
              <a16:creationId xmlns:a16="http://schemas.microsoft.com/office/drawing/2014/main" id="{163BB4FF-60CC-48D1-95E6-B6D3FD1F337F}"/>
            </a:ext>
          </a:extLst>
        </cdr:cNvPr>
        <cdr:cNvSpPr/>
      </cdr:nvSpPr>
      <cdr:spPr>
        <a:xfrm xmlns:a="http://schemas.openxmlformats.org/drawingml/2006/main">
          <a:off x="148980" y="792086"/>
          <a:ext cx="864108" cy="315512"/>
        </a:xfrm>
        <a:prstGeom xmlns:a="http://schemas.openxmlformats.org/drawingml/2006/main" prst="wedgeRectCallout">
          <a:avLst>
            <a:gd name="adj1" fmla="val 32170"/>
            <a:gd name="adj2" fmla="val 139188"/>
          </a:avLst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C00000"/>
              </a:solidFill>
              <a:latin typeface="Calibri Light" panose="020F0302020204030204" pitchFamily="34" charset="0"/>
            </a:rPr>
            <a:t>26.2 %</a:t>
          </a:r>
        </a:p>
      </cdr:txBody>
    </cdr:sp>
  </cdr:relSizeAnchor>
  <cdr:relSizeAnchor xmlns:cdr="http://schemas.openxmlformats.org/drawingml/2006/chartDrawing">
    <cdr:from>
      <cdr:x>0.32153</cdr:x>
      <cdr:y>0.91667</cdr:y>
    </cdr:from>
    <cdr:to>
      <cdr:x>0.93658</cdr:x>
      <cdr:y>0.9879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6834C18-1583-43E7-AB00-6463D8DD4DDD}"/>
            </a:ext>
          </a:extLst>
        </cdr:cNvPr>
        <cdr:cNvSpPr txBox="1"/>
      </cdr:nvSpPr>
      <cdr:spPr>
        <a:xfrm xmlns:a="http://schemas.openxmlformats.org/drawingml/2006/main">
          <a:off x="941080" y="3960440"/>
          <a:ext cx="18002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en-GB" sz="1400" b="1" dirty="0">
              <a:solidFill>
                <a:schemeClr val="tx1"/>
              </a:solidFill>
              <a:latin typeface="+mj-lt"/>
            </a:rPr>
            <a:t>Total: 65 715 Mio€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</a:t>
          </a:r>
          <a:r>
            <a:rPr lang="en-GB" sz="2000" u="sng" dirty="0">
              <a:solidFill>
                <a:srgbClr val="FF0000"/>
              </a:solidFill>
            </a:rPr>
            <a:t>27</a:t>
          </a:r>
          <a:r>
            <a:rPr lang="en-GB" sz="2000" u="sng" dirty="0"/>
            <a:t> Trade in Services with Mexico (€ Mio)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0.5164</cdr:x>
      <cdr:y>0.80255</cdr:y>
    </cdr:from>
    <cdr:to>
      <cdr:x>0.64951</cdr:x>
      <cdr:y>0.87413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4CCC8214-E8D5-0168-D60A-3339A121BA4B}"/>
            </a:ext>
          </a:extLst>
        </cdr:cNvPr>
        <cdr:cNvSpPr/>
      </cdr:nvSpPr>
      <cdr:spPr>
        <a:xfrm xmlns:a="http://schemas.openxmlformats.org/drawingml/2006/main" rot="2849554">
          <a:off x="5085045" y="5140772"/>
          <a:ext cx="490914" cy="121714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alpha val="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GB" kern="12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27/03/2025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988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8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301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926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1E02E-3765-A6A2-F8D5-291770F77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17208B-A801-6060-F507-CA67C1601C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8DBB62-EAA1-BD24-2B14-1D842FA984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744F4-8E0A-3335-628B-CDF73165B0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47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68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3013"/>
            <a:ext cx="447357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67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185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295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3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3/27/2025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27/03/2025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1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3/27/2025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the-world-factbook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s.oecd.org/Index.aspx?DataSetCode=TIVA_2018_C1" TargetMode="External"/><Relationship Id="rId5" Type="http://schemas.openxmlformats.org/officeDocument/2006/relationships/hyperlink" Target="https://www.wto.org/english/res_e/statis_e/wts2020_e/wts20_toc_e.htm" TargetMode="Externa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-explorer.oecd.org/vis?pg=0&amp;bp=true&amp;snb=14&amp;tm=TIVA&amp;vw=tb&amp;df%5bds%5d=dsDisseminateFinalDMZ&amp;df%5bid%5d=DSD_TIVA_MAINSH%40DF_MAINSH&amp;df%5bag%5d=OECD.STI.PIE&amp;df%5bvs%5d=1.0&amp;dq=EXGR_SERV_FVA.MEX._T.W..A&amp;pd=2015%2C&amp;to%5bTIME_PERIOD%5d=false" TargetMode="Externa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20437" y="3264147"/>
            <a:ext cx="8423563" cy="352797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708920"/>
            <a:ext cx="8715436" cy="1440160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Mexico”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BEA835-A59E-431F-9F3A-E0155A0A0B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07852"/>
            <a:ext cx="1876946" cy="1275307"/>
          </a:xfrm>
          <a:prstGeom prst="rect">
            <a:avLst/>
          </a:prstGeom>
        </p:spPr>
      </p:pic>
      <p:pic>
        <p:nvPicPr>
          <p:cNvPr id="7" name="Picture 6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3E5E0265-0786-06E9-13DB-8B58145BD1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328" y="1307851"/>
            <a:ext cx="1876944" cy="127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04C7-8AFE-4C65-A620-CAD6B88E4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D98F3-7945-4931-A775-FCBE97256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5DA21DC-8D08-4FE8-90DC-92D75A0B16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6260402"/>
              </p:ext>
            </p:extLst>
          </p:nvPr>
        </p:nvGraphicFramePr>
        <p:xfrm>
          <a:off x="107504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46EC038-F92D-4550-8BA5-EB166CECFB20}"/>
              </a:ext>
            </a:extLst>
          </p:cNvPr>
          <p:cNvSpPr txBox="1"/>
          <p:nvPr/>
        </p:nvSpPr>
        <p:spPr>
          <a:xfrm>
            <a:off x="827584" y="1464330"/>
            <a:ext cx="4176464" cy="6155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rgbClr val="FF0000"/>
                </a:solidFill>
                <a:latin typeface="+mj-lt"/>
              </a:rPr>
              <a:t>+147% increase of EU Exports since 2013</a:t>
            </a:r>
          </a:p>
          <a:p>
            <a:r>
              <a:rPr lang="en-GB" sz="1700" b="1" dirty="0">
                <a:solidFill>
                  <a:srgbClr val="FF0000"/>
                </a:solidFill>
                <a:latin typeface="+mj-lt"/>
              </a:rPr>
              <a:t>+177% increase of EU Imports since 2013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7C243-49F9-4EAF-A7EA-B600CD242626}"/>
              </a:ext>
            </a:extLst>
          </p:cNvPr>
          <p:cNvSpPr txBox="1"/>
          <p:nvPr/>
        </p:nvSpPr>
        <p:spPr>
          <a:xfrm>
            <a:off x="7236296" y="6525344"/>
            <a:ext cx="2195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142F50"/>
                </a:solidFill>
                <a:latin typeface="+mj-lt"/>
              </a:rPr>
              <a:t>Source: Eurostat Bop_its6_det</a:t>
            </a:r>
          </a:p>
        </p:txBody>
      </p:sp>
    </p:spTree>
    <p:extLst>
      <p:ext uri="{BB962C8B-B14F-4D97-AF65-F5344CB8AC3E}">
        <p14:creationId xmlns:p14="http://schemas.microsoft.com/office/powerpoint/2010/main" val="180793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93361924"/>
              </p:ext>
            </p:extLst>
          </p:nvPr>
        </p:nvGraphicFramePr>
        <p:xfrm>
          <a:off x="143508" y="1120001"/>
          <a:ext cx="8820980" cy="562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750669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</a:t>
            </a:r>
            <a:r>
              <a:rPr lang="en-GB" altLang="en-US" b="1" u="sng" dirty="0">
                <a:solidFill>
                  <a:srgbClr val="FF0000"/>
                </a:solidFill>
              </a:rPr>
              <a:t>27</a:t>
            </a:r>
            <a:r>
              <a:rPr lang="en-GB" altLang="en-US" b="1" u="sng" dirty="0"/>
              <a:t> Services Exports and Imports to Mexico per sectors -  </a:t>
            </a:r>
            <a:r>
              <a:rPr lang="en-GB" altLang="en-US" u="sng" dirty="0">
                <a:solidFill>
                  <a:srgbClr val="FF0000"/>
                </a:solidFill>
              </a:rPr>
              <a:t>2023</a:t>
            </a:r>
            <a:r>
              <a:rPr lang="en-GB" altLang="en-US" u="sng" dirty="0"/>
              <a:t> - € Million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-  Note: Other business services comprise mainly: research and development, professional and management consulting services, technical, trade-related services.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508" y="4227519"/>
            <a:ext cx="206825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17 227  </a:t>
            </a:r>
          </a:p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Imports - Total: 8 725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983662" y="1197520"/>
            <a:ext cx="2232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25.8% of EU Exports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3100151" y="1808366"/>
            <a:ext cx="936104" cy="38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20.6%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545209" y="2960121"/>
            <a:ext cx="856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9.3%</a:t>
            </a: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5973194" y="2779810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10.6%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6552728" y="1765239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 20%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5540" y="4323724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79512" y="4537231"/>
            <a:ext cx="199996" cy="1654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9C38227A-B27F-48BF-8AB5-2AC7DA964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836" y="1999709"/>
            <a:ext cx="14756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30.4% of EU Imports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9FCABF23-2BBF-47FD-86AE-211C7453D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748" y="2322874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28.7%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9F1B330A-E415-798E-0ADB-E7D1B53C5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912" y="3163578"/>
            <a:ext cx="8245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15.1%</a:t>
            </a:r>
          </a:p>
        </p:txBody>
      </p:sp>
    </p:spTree>
    <p:extLst>
      <p:ext uri="{BB962C8B-B14F-4D97-AF65-F5344CB8AC3E}">
        <p14:creationId xmlns:p14="http://schemas.microsoft.com/office/powerpoint/2010/main" val="3655708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C64C-4097-4949-9095-D079520D3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3785"/>
            <a:ext cx="8247494" cy="432967"/>
          </a:xfrm>
        </p:spPr>
        <p:txBody>
          <a:bodyPr>
            <a:normAutofit/>
          </a:bodyPr>
          <a:lstStyle/>
          <a:p>
            <a:pPr algn="ctr"/>
            <a:r>
              <a:rPr lang="en-US" sz="2000" b="1" u="sng" dirty="0"/>
              <a:t>EU27 Exports of services to Mexico per countries (Extra EU) - €Mio – </a:t>
            </a:r>
            <a:r>
              <a:rPr lang="en-US" sz="2000" b="1" u="sng" dirty="0">
                <a:solidFill>
                  <a:srgbClr val="FF0000"/>
                </a:solidFill>
              </a:rPr>
              <a:t>2023</a:t>
            </a:r>
            <a:endParaRPr lang="en-GB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6662F5-BE86-4512-93EA-EB62C73F0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240971"/>
              </p:ext>
            </p:extLst>
          </p:nvPr>
        </p:nvGraphicFramePr>
        <p:xfrm>
          <a:off x="147783" y="1196752"/>
          <a:ext cx="880225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7CB972D-2386-4E21-A5B7-0AE53B8400E3}"/>
              </a:ext>
            </a:extLst>
          </p:cNvPr>
          <p:cNvSpPr txBox="1"/>
          <p:nvPr/>
        </p:nvSpPr>
        <p:spPr>
          <a:xfrm>
            <a:off x="7228701" y="6532918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567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43608" y="81222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+mj-lt"/>
              </a:rPr>
              <a:t>EU27 FDI with Mexico – 2013-2023 - Million €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035300"/>
              </p:ext>
            </p:extLst>
          </p:nvPr>
        </p:nvGraphicFramePr>
        <p:xfrm>
          <a:off x="179512" y="1397000"/>
          <a:ext cx="8784976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798774" y="6536377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77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44946-4172-2582-EC74-2DE3F89F70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46CBABF-1DB4-8DDC-32F6-E0F58498F1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5799752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A74AAEC-A410-D2D9-053B-834BCBBAF3B3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bop_fdi6_pos.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F67656-0B77-6837-0B60-038AB0973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054" y="116632"/>
            <a:ext cx="6326909" cy="906999"/>
          </a:xfrm>
        </p:spPr>
        <p:txBody>
          <a:bodyPr>
            <a:noAutofit/>
          </a:bodyPr>
          <a:lstStyle/>
          <a:p>
            <a:r>
              <a:rPr lang="en-GB" sz="2800" b="1" cap="all" dirty="0">
                <a:latin typeface="Calibri Light" panose="020F0302020204030204" pitchFamily="34" charset="0"/>
              </a:rPr>
              <a:t>Top 10 EU Investment partners</a:t>
            </a:r>
            <a:br>
              <a:rPr lang="en-GB" sz="2800" b="1" cap="all" dirty="0">
                <a:latin typeface="Calibri Light" panose="020F0302020204030204" pitchFamily="34" charset="0"/>
              </a:rPr>
            </a:br>
            <a:r>
              <a:rPr lang="en-GB" sz="2800" b="1" cap="all" dirty="0">
                <a:latin typeface="Calibri Light" panose="020F0302020204030204" pitchFamily="34" charset="0"/>
              </a:rPr>
              <a:t> FDI Stock (Extra-EU27) – 2023 - €Bio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9095BE-E325-3A2E-3785-D74DD32EDEC5}"/>
              </a:ext>
            </a:extLst>
          </p:cNvPr>
          <p:cNvSpPr txBox="1"/>
          <p:nvPr/>
        </p:nvSpPr>
        <p:spPr>
          <a:xfrm>
            <a:off x="4067944" y="1586325"/>
            <a:ext cx="4392488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  <a:latin typeface="+mj-lt"/>
              </a:rPr>
              <a:t>Mexico is the 9</a:t>
            </a:r>
            <a:r>
              <a:rPr lang="en-GB" sz="2400" b="1" baseline="30000" dirty="0">
                <a:solidFill>
                  <a:schemeClr val="tx2"/>
                </a:solidFill>
                <a:latin typeface="+mj-lt"/>
              </a:rPr>
              <a:t>th</a:t>
            </a:r>
            <a:r>
              <a:rPr lang="en-GB" sz="2400" b="1" dirty="0">
                <a:solidFill>
                  <a:schemeClr val="tx2"/>
                </a:solidFill>
                <a:latin typeface="+mj-lt"/>
              </a:rPr>
              <a:t> biggest beneficiary of EU Outward FDI.</a:t>
            </a:r>
          </a:p>
        </p:txBody>
      </p:sp>
    </p:spTree>
    <p:extLst>
      <p:ext uri="{BB962C8B-B14F-4D97-AF65-F5344CB8AC3E}">
        <p14:creationId xmlns:p14="http://schemas.microsoft.com/office/powerpoint/2010/main" val="315758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37046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732240" y="6434534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0FDD29-F69D-F854-9CF5-A836157047BD}"/>
              </a:ext>
            </a:extLst>
          </p:cNvPr>
          <p:cNvSpPr txBox="1"/>
          <p:nvPr/>
        </p:nvSpPr>
        <p:spPr>
          <a:xfrm>
            <a:off x="7668344" y="3262882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71.8%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03C89B-0E21-0603-F844-219BAAEC1190}"/>
              </a:ext>
            </a:extLst>
          </p:cNvPr>
          <p:cNvSpPr txBox="1"/>
          <p:nvPr/>
        </p:nvSpPr>
        <p:spPr>
          <a:xfrm>
            <a:off x="4093" y="1152510"/>
            <a:ext cx="3672408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EU FDI to Mexico in services sectors (71.8%) in 2022, is in the world average of the EU (77%).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2195736" y="813383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+mj-lt"/>
              </a:rPr>
              <a:t>EU 27 FDI with Mexico – Million € - Share of Services in Outward FDI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3BEFC3-4E4E-6449-2404-71AAD41324A0}"/>
              </a:ext>
            </a:extLst>
          </p:cNvPr>
          <p:cNvSpPr txBox="1"/>
          <p:nvPr/>
        </p:nvSpPr>
        <p:spPr>
          <a:xfrm>
            <a:off x="2339752" y="3595645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77.2%</a:t>
            </a:r>
          </a:p>
        </p:txBody>
      </p:sp>
    </p:spTree>
    <p:extLst>
      <p:ext uri="{BB962C8B-B14F-4D97-AF65-F5344CB8AC3E}">
        <p14:creationId xmlns:p14="http://schemas.microsoft.com/office/powerpoint/2010/main" val="2633024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6674309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151777" y="69269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+mj-lt"/>
              </a:rPr>
              <a:t>EU 27 FDI with Mexico – Million €</a:t>
            </a:r>
          </a:p>
          <a:p>
            <a:pPr algn="ctr"/>
            <a:r>
              <a:rPr lang="en-GB" sz="2400" b="1" dirty="0">
                <a:latin typeface="+mj-lt"/>
              </a:rPr>
              <a:t>Share of Services in EU Inward FDI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F64D56-8F49-EBC8-FED2-6733FADBBC3F}"/>
              </a:ext>
            </a:extLst>
          </p:cNvPr>
          <p:cNvSpPr txBox="1"/>
          <p:nvPr/>
        </p:nvSpPr>
        <p:spPr>
          <a:xfrm>
            <a:off x="1475656" y="4637872"/>
            <a:ext cx="4248472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 lower &amp; decreasing rate of Mexico FDI to EU in services sectors (45.8.4%) in 2022, compared to world average (81%).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9B55DB-6F24-1BD6-1774-22CDBCC95D1B}"/>
              </a:ext>
            </a:extLst>
          </p:cNvPr>
          <p:cNvSpPr txBox="1"/>
          <p:nvPr/>
        </p:nvSpPr>
        <p:spPr>
          <a:xfrm>
            <a:off x="7740352" y="5238036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45.8%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6D3274-0B08-9F06-4593-156FF7FD74B8}"/>
              </a:ext>
            </a:extLst>
          </p:cNvPr>
          <p:cNvSpPr txBox="1"/>
          <p:nvPr/>
        </p:nvSpPr>
        <p:spPr>
          <a:xfrm>
            <a:off x="1475656" y="4195952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90.5%</a:t>
            </a:r>
          </a:p>
        </p:txBody>
      </p:sp>
    </p:spTree>
    <p:extLst>
      <p:ext uri="{BB962C8B-B14F-4D97-AF65-F5344CB8AC3E}">
        <p14:creationId xmlns:p14="http://schemas.microsoft.com/office/powerpoint/2010/main" val="122338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2495-9231-4591-BFE9-E914AFABE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18" y="764704"/>
            <a:ext cx="7886700" cy="508474"/>
          </a:xfrm>
        </p:spPr>
        <p:txBody>
          <a:bodyPr>
            <a:normAutofit/>
          </a:bodyPr>
          <a:lstStyle/>
          <a:p>
            <a:pPr algn="ctr"/>
            <a:r>
              <a:rPr lang="en-GB" sz="2700" u="sng" dirty="0">
                <a:latin typeface="Calibri Light" panose="020F0302020204030204" pitchFamily="34" charset="0"/>
                <a:cs typeface="Times New Roman" pitchFamily="18" charset="0"/>
              </a:rPr>
              <a:t>EU Economy per sectors – GDP – (est. 2017)</a:t>
            </a:r>
            <a:endParaRPr lang="en-GB" sz="2700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CC58090-92BF-41FE-BE73-809D98653D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3107661"/>
              </p:ext>
            </p:extLst>
          </p:nvPr>
        </p:nvGraphicFramePr>
        <p:xfrm>
          <a:off x="323528" y="1397000"/>
          <a:ext cx="8640960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FCBE1D-92D3-4D45-AC17-E4426EAA3F86}"/>
              </a:ext>
            </a:extLst>
          </p:cNvPr>
          <p:cNvSpPr txBox="1"/>
          <p:nvPr/>
        </p:nvSpPr>
        <p:spPr>
          <a:xfrm>
            <a:off x="827584" y="1781652"/>
            <a:ext cx="4320480" cy="830997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Services = 73.3% of EU GDP</a:t>
            </a:r>
          </a:p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	      64.5% of Mexico GDP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E343B-01B6-4075-9970-90CE4C2E8A53}"/>
              </a:ext>
            </a:extLst>
          </p:cNvPr>
          <p:cNvSpPr txBox="1"/>
          <p:nvPr/>
        </p:nvSpPr>
        <p:spPr>
          <a:xfrm>
            <a:off x="6984776" y="6597352"/>
            <a:ext cx="197971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3"/>
              </a:rPr>
              <a:t>CIA </a:t>
            </a:r>
            <a:r>
              <a:rPr lang="en-GB" sz="1100" dirty="0" err="1">
                <a:latin typeface="Calibri Light" panose="020F0302020204030204" pitchFamily="34" charset="0"/>
                <a:hlinkClick r:id="rId3"/>
              </a:rPr>
              <a:t>FactBook</a:t>
            </a:r>
            <a:r>
              <a:rPr lang="en-GB" sz="1100" dirty="0">
                <a:latin typeface="Calibri Light" panose="020F0302020204030204" pitchFamily="34" charset="0"/>
                <a:hlinkClick r:id="rId3"/>
              </a:rPr>
              <a:t> </a:t>
            </a:r>
            <a:r>
              <a:rPr lang="en-GB" sz="1100" dirty="0">
                <a:latin typeface="Calibri Light" panose="020F0302020204030204" pitchFamily="34" charset="0"/>
              </a:rPr>
              <a:t>- 2022</a:t>
            </a:r>
          </a:p>
        </p:txBody>
      </p:sp>
    </p:spTree>
    <p:extLst>
      <p:ext uri="{BB962C8B-B14F-4D97-AF65-F5344CB8AC3E}">
        <p14:creationId xmlns:p14="http://schemas.microsoft.com/office/powerpoint/2010/main" val="98486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high-income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</a:t>
            </a:r>
            <a:r>
              <a:rPr lang="en-GB" dirty="0">
                <a:solidFill>
                  <a:srgbClr val="FF0000"/>
                </a:solidFill>
              </a:rPr>
              <a:t>29.8% (7.4% in Mexico)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E86A424-8B02-4459-BE24-B6DC9484B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1975131"/>
              </p:ext>
            </p:extLst>
          </p:nvPr>
        </p:nvGraphicFramePr>
        <p:xfrm>
          <a:off x="35496" y="1483043"/>
          <a:ext cx="9001000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9518A2-EE58-4771-97DC-3B60909D7A30}"/>
              </a:ext>
            </a:extLst>
          </p:cNvPr>
          <p:cNvSpPr txBox="1"/>
          <p:nvPr/>
        </p:nvSpPr>
        <p:spPr>
          <a:xfrm>
            <a:off x="7164352" y="6627796"/>
            <a:ext cx="185367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World Bank</a:t>
            </a:r>
          </a:p>
        </p:txBody>
      </p:sp>
    </p:spTree>
    <p:extLst>
      <p:ext uri="{BB962C8B-B14F-4D97-AF65-F5344CB8AC3E}">
        <p14:creationId xmlns:p14="http://schemas.microsoft.com/office/powerpoint/2010/main" val="418096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8693606"/>
              </p:ext>
            </p:extLst>
          </p:nvPr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1328"/>
            <a:ext cx="918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2023 (</a:t>
            </a:r>
            <a:r>
              <a:rPr lang="fr-BE" sz="1400" dirty="0" err="1"/>
              <a:t>excl</a:t>
            </a:r>
            <a:r>
              <a:rPr lang="fr-BE" sz="1400" dirty="0"/>
              <a:t>. Intra EU) = 6416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&amp; Global </a:t>
            </a:r>
            <a:r>
              <a:rPr lang="fr-BE" sz="1400" dirty="0" err="1"/>
              <a:t>trade</a:t>
            </a:r>
            <a:r>
              <a:rPr lang="fr-BE" sz="1400" dirty="0"/>
              <a:t> </a:t>
            </a:r>
            <a:r>
              <a:rPr lang="fr-BE" sz="1400" dirty="0" err="1"/>
              <a:t>outlook</a:t>
            </a:r>
            <a:r>
              <a:rPr lang="fr-BE" sz="1400" dirty="0"/>
              <a:t> 2024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20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>
            <a:off x="971600" y="-23629"/>
            <a:ext cx="0" cy="5900901"/>
          </a:xfrm>
          <a:prstGeom prst="line">
            <a:avLst/>
          </a:prstGeom>
          <a:ln w="952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1645256"/>
            <a:ext cx="3024336" cy="675462"/>
          </a:xfrm>
          <a:prstGeom prst="wedgeRectCallout">
            <a:avLst>
              <a:gd name="adj1" fmla="val -82912"/>
              <a:gd name="adj2" fmla="val 138032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B3D6EBE0-B3B6-057C-DE5E-52D1CEA24A2B}"/>
              </a:ext>
            </a:extLst>
          </p:cNvPr>
          <p:cNvSpPr/>
          <p:nvPr/>
        </p:nvSpPr>
        <p:spPr>
          <a:xfrm>
            <a:off x="4200352" y="2573162"/>
            <a:ext cx="3024336" cy="954107"/>
          </a:xfrm>
          <a:prstGeom prst="wedgeRectCallout">
            <a:avLst>
              <a:gd name="adj1" fmla="val 98046"/>
              <a:gd name="adj2" fmla="val 236283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Mexico is the 19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largest global exporter of services</a:t>
            </a:r>
          </a:p>
        </p:txBody>
      </p:sp>
    </p:spTree>
    <p:extLst>
      <p:ext uri="{BB962C8B-B14F-4D97-AF65-F5344CB8AC3E}">
        <p14:creationId xmlns:p14="http://schemas.microsoft.com/office/powerpoint/2010/main" val="315942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3" y="873099"/>
            <a:ext cx="7053378" cy="30613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600" b="1" cap="all" dirty="0">
                <a:latin typeface="Calibri Light" panose="020F0302020204030204" pitchFamily="34" charset="0"/>
              </a:rPr>
              <a:t>Top 25 EU Trading partners in Services -  (Extra-EU27) – 2023  - €Bio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8BE5D6B-CD86-A9E7-CD4F-E6F892325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6074817"/>
              </p:ext>
            </p:extLst>
          </p:nvPr>
        </p:nvGraphicFramePr>
        <p:xfrm>
          <a:off x="101545" y="1228299"/>
          <a:ext cx="2598247" cy="5556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148641" y="2711419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458.7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451360" y="3821516"/>
            <a:ext cx="100811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244.9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844732" y="4529226"/>
            <a:ext cx="792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101.6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174872" y="486921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80.5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894F8C56-F79B-C647-DA40-24F00CB6327E}"/>
              </a:ext>
            </a:extLst>
          </p:cNvPr>
          <p:cNvSpPr txBox="1"/>
          <p:nvPr/>
        </p:nvSpPr>
        <p:spPr>
          <a:xfrm>
            <a:off x="694372" y="1332182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745.8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25089B2-823F-74C6-735C-C91A060193C4}"/>
              </a:ext>
            </a:extLst>
          </p:cNvPr>
          <p:cNvSpPr txBox="1"/>
          <p:nvPr/>
        </p:nvSpPr>
        <p:spPr>
          <a:xfrm>
            <a:off x="7553013" y="192026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7EDDDC27-D74B-9994-D811-785A112BBD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0809376"/>
              </p:ext>
            </p:extLst>
          </p:nvPr>
        </p:nvGraphicFramePr>
        <p:xfrm>
          <a:off x="2712376" y="1289991"/>
          <a:ext cx="6326909" cy="549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3149842" y="145215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59.7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9DA67AD-4D53-C47B-B56F-0A15831BFA9D}"/>
              </a:ext>
            </a:extLst>
          </p:cNvPr>
          <p:cNvSpPr txBox="1"/>
          <p:nvPr/>
        </p:nvSpPr>
        <p:spPr>
          <a:xfrm>
            <a:off x="3659064" y="147768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58.2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936C770B-F0A2-FBC2-F3E0-4B3DBA33A167}"/>
              </a:ext>
            </a:extLst>
          </p:cNvPr>
          <p:cNvSpPr txBox="1"/>
          <p:nvPr/>
        </p:nvSpPr>
        <p:spPr>
          <a:xfrm>
            <a:off x="3797914" y="1941177"/>
            <a:ext cx="564397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53.5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E1BC823-C31F-FA8F-D4B1-411A084EAA3B}"/>
              </a:ext>
            </a:extLst>
          </p:cNvPr>
          <p:cNvSpPr txBox="1"/>
          <p:nvPr/>
        </p:nvSpPr>
        <p:spPr>
          <a:xfrm>
            <a:off x="4070087" y="233997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46.8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20849C67-8EC6-C24E-3E88-868E3B2A6D8B}"/>
              </a:ext>
            </a:extLst>
          </p:cNvPr>
          <p:cNvSpPr txBox="1"/>
          <p:nvPr/>
        </p:nvSpPr>
        <p:spPr>
          <a:xfrm>
            <a:off x="5738314" y="3563063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30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.1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8C62E18-3CFD-915A-9BB8-BF4D32B67D1E}"/>
              </a:ext>
            </a:extLst>
          </p:cNvPr>
          <p:cNvSpPr txBox="1"/>
          <p:nvPr/>
        </p:nvSpPr>
        <p:spPr>
          <a:xfrm>
            <a:off x="5990579" y="379672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25.7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BA9D33B-B9EE-4003-DBC2-7AC85497398C}"/>
              </a:ext>
            </a:extLst>
          </p:cNvPr>
          <p:cNvSpPr txBox="1"/>
          <p:nvPr/>
        </p:nvSpPr>
        <p:spPr>
          <a:xfrm>
            <a:off x="6574233" y="401429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19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.1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25110FB-8823-03DE-FA5E-B2095B78593B}"/>
              </a:ext>
            </a:extLst>
          </p:cNvPr>
          <p:cNvSpPr txBox="1"/>
          <p:nvPr/>
        </p:nvSpPr>
        <p:spPr>
          <a:xfrm>
            <a:off x="4351326" y="278651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39</a:t>
            </a: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1CDD9926-E807-997D-A2D3-BC7891AA4FBA}"/>
              </a:ext>
            </a:extLst>
          </p:cNvPr>
          <p:cNvSpPr txBox="1"/>
          <p:nvPr/>
        </p:nvSpPr>
        <p:spPr>
          <a:xfrm>
            <a:off x="4549969" y="291201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38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.4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DED66883-31F7-BCCD-1972-73B2A5AA8D34}"/>
              </a:ext>
            </a:extLst>
          </p:cNvPr>
          <p:cNvSpPr txBox="1"/>
          <p:nvPr/>
        </p:nvSpPr>
        <p:spPr>
          <a:xfrm>
            <a:off x="4994398" y="284462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38.2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358FF0F0-95F0-75CC-BB79-B9E8D58618B0}"/>
              </a:ext>
            </a:extLst>
          </p:cNvPr>
          <p:cNvSpPr txBox="1"/>
          <p:nvPr/>
        </p:nvSpPr>
        <p:spPr>
          <a:xfrm>
            <a:off x="5240701" y="303043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37.7</a:t>
            </a: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3C64CB7D-0DB8-8045-A466-21D1482A5658}"/>
              </a:ext>
            </a:extLst>
          </p:cNvPr>
          <p:cNvSpPr txBox="1"/>
          <p:nvPr/>
        </p:nvSpPr>
        <p:spPr>
          <a:xfrm>
            <a:off x="5490885" y="340207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16A37EE7-7B57-4A8A-C862-E7B505981DD3}"/>
              </a:ext>
            </a:extLst>
          </p:cNvPr>
          <p:cNvSpPr txBox="1"/>
          <p:nvPr/>
        </p:nvSpPr>
        <p:spPr>
          <a:xfrm>
            <a:off x="6409069" y="381860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25.6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15FBFC4E-DF1E-BE8F-9CD2-6D6D46359426}"/>
              </a:ext>
            </a:extLst>
          </p:cNvPr>
          <p:cNvSpPr txBox="1"/>
          <p:nvPr/>
        </p:nvSpPr>
        <p:spPr>
          <a:xfrm>
            <a:off x="7137263" y="432881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17.1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TextBox 1">
            <a:extLst>
              <a:ext uri="{FF2B5EF4-FFF2-40B4-BE49-F238E27FC236}">
                <a16:creationId xmlns:a16="http://schemas.microsoft.com/office/drawing/2014/main" id="{B9BEACDE-B1D5-D990-91D0-28D45695E766}"/>
              </a:ext>
            </a:extLst>
          </p:cNvPr>
          <p:cNvSpPr txBox="1"/>
          <p:nvPr/>
        </p:nvSpPr>
        <p:spPr>
          <a:xfrm>
            <a:off x="7615096" y="438521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16.3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C7565600-2C80-431B-A241-F7E75D5BAA93}"/>
              </a:ext>
            </a:extLst>
          </p:cNvPr>
          <p:cNvSpPr txBox="1"/>
          <p:nvPr/>
        </p:nvSpPr>
        <p:spPr>
          <a:xfrm>
            <a:off x="7994256" y="449800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15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  <a:p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2DD56BC6-ACB5-32E4-468F-036EF2B521B5}"/>
              </a:ext>
            </a:extLst>
          </p:cNvPr>
          <p:cNvSpPr txBox="1"/>
          <p:nvPr/>
        </p:nvSpPr>
        <p:spPr>
          <a:xfrm>
            <a:off x="8514282" y="4333813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13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.8</a:t>
            </a:r>
          </a:p>
        </p:txBody>
      </p:sp>
      <p:sp>
        <p:nvSpPr>
          <p:cNvPr id="42" name="TextBox 1">
            <a:extLst>
              <a:ext uri="{FF2B5EF4-FFF2-40B4-BE49-F238E27FC236}">
                <a16:creationId xmlns:a16="http://schemas.microsoft.com/office/drawing/2014/main" id="{A131B429-EDF2-C75D-053B-89E8EA1EA4F5}"/>
              </a:ext>
            </a:extLst>
          </p:cNvPr>
          <p:cNvSpPr txBox="1"/>
          <p:nvPr/>
        </p:nvSpPr>
        <p:spPr>
          <a:xfrm>
            <a:off x="8245370" y="458117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13.9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6C867E-CEFA-88C2-2E9E-F93C010BADC9}"/>
              </a:ext>
            </a:extLst>
          </p:cNvPr>
          <p:cNvSpPr txBox="1"/>
          <p:nvPr/>
        </p:nvSpPr>
        <p:spPr>
          <a:xfrm>
            <a:off x="5884288" y="1441126"/>
            <a:ext cx="2936184" cy="830997"/>
          </a:xfrm>
          <a:prstGeom prst="rect">
            <a:avLst/>
          </a:prstGeom>
          <a:solidFill>
            <a:schemeClr val="bg1"/>
          </a:solidFill>
          <a:ln w="158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cap="all" dirty="0">
                <a:solidFill>
                  <a:srgbClr val="7030A0"/>
                </a:solidFill>
                <a:latin typeface="+mj-lt"/>
              </a:rPr>
              <a:t>Mexico is 16</a:t>
            </a:r>
            <a:r>
              <a:rPr lang="en-GB" sz="2400" cap="all" baseline="30000" dirty="0">
                <a:solidFill>
                  <a:srgbClr val="7030A0"/>
                </a:solidFill>
                <a:latin typeface="+mj-lt"/>
              </a:rPr>
              <a:t>th</a:t>
            </a:r>
            <a:r>
              <a:rPr lang="en-GB" sz="2400" cap="all" dirty="0">
                <a:solidFill>
                  <a:srgbClr val="7030A0"/>
                </a:solidFill>
                <a:latin typeface="+mj-lt"/>
              </a:rPr>
              <a:t> EU Trading Partner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3DA7254-C14F-E151-4384-636B75E4FC22}"/>
              </a:ext>
            </a:extLst>
          </p:cNvPr>
          <p:cNvCxnSpPr>
            <a:cxnSpLocks/>
          </p:cNvCxnSpPr>
          <p:nvPr/>
        </p:nvCxnSpPr>
        <p:spPr>
          <a:xfrm>
            <a:off x="6277209" y="2272123"/>
            <a:ext cx="32873" cy="1586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1">
            <a:extLst>
              <a:ext uri="{FF2B5EF4-FFF2-40B4-BE49-F238E27FC236}">
                <a16:creationId xmlns:a16="http://schemas.microsoft.com/office/drawing/2014/main" id="{E189AF18-9230-E1DD-38FA-FB14BB69AEDA}"/>
              </a:ext>
            </a:extLst>
          </p:cNvPr>
          <p:cNvSpPr txBox="1"/>
          <p:nvPr/>
        </p:nvSpPr>
        <p:spPr>
          <a:xfrm>
            <a:off x="6806935" y="4159613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18.2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21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08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Balance of Payment (</a:t>
            </a:r>
            <a:r>
              <a:rPr lang="en-GB" altLang="en-US" b="1" dirty="0" err="1"/>
              <a:t>BoP</a:t>
            </a:r>
            <a:r>
              <a:rPr lang="en-GB" altLang="en-US" b="1" dirty="0"/>
              <a:t>) &amp; Trade in Value Added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42C980-DBE3-45CF-D0A0-3885AC293EA6}"/>
              </a:ext>
            </a:extLst>
          </p:cNvPr>
          <p:cNvGraphicFramePr/>
          <p:nvPr/>
        </p:nvGraphicFramePr>
        <p:xfrm>
          <a:off x="206146" y="149242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34.2%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65.8%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1192948" y="6093296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EU27= 4,199 $Bio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AEC40F5-598F-9C0F-1DE0-75D3FD3A7E01}"/>
              </a:ext>
            </a:extLst>
          </p:cNvPr>
          <p:cNvGraphicFramePr/>
          <p:nvPr/>
        </p:nvGraphicFramePr>
        <p:xfrm>
          <a:off x="4725316" y="1514168"/>
          <a:ext cx="4418683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400600" y="6597352"/>
            <a:ext cx="37079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5"/>
              </a:rPr>
              <a:t>WTO WTS2020 </a:t>
            </a:r>
            <a:r>
              <a:rPr lang="en-GB" sz="1100" dirty="0">
                <a:latin typeface="Calibri Light" panose="020F0302020204030204" pitchFamily="34" charset="0"/>
              </a:rPr>
              <a:t>&amp; </a:t>
            </a:r>
            <a:r>
              <a:rPr lang="en-GB" sz="1100" dirty="0">
                <a:latin typeface="Calibri Light" panose="020F0302020204030204" pitchFamily="34" charset="0"/>
                <a:hlinkClick r:id="rId6"/>
              </a:rPr>
              <a:t>OECD/WTO </a:t>
            </a:r>
            <a:r>
              <a:rPr lang="en-GB" sz="1100" dirty="0" err="1">
                <a:latin typeface="Calibri Light" panose="020F0302020204030204" pitchFamily="34" charset="0"/>
                <a:hlinkClick r:id="rId6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798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Mexico</a:t>
            </a:r>
            <a:br>
              <a:rPr lang="en-GB" altLang="en-US" b="1" dirty="0"/>
            </a:br>
            <a:r>
              <a:rPr lang="en-GB" altLang="en-US" b="1" dirty="0"/>
              <a:t>Comparison between </a:t>
            </a:r>
            <a:r>
              <a:rPr lang="en-GB" altLang="en-US" b="1" dirty="0" err="1"/>
              <a:t>BoP</a:t>
            </a:r>
            <a:r>
              <a:rPr lang="en-GB" altLang="en-US" b="1" dirty="0"/>
              <a:t>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1436889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0234610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7" y="623731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= 645 €Bio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968166" y="6387232"/>
            <a:ext cx="302056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GTO 2024 &amp; </a:t>
            </a:r>
            <a:r>
              <a:rPr lang="en-GB" sz="1000" dirty="0">
                <a:latin typeface="Calibri Light" panose="020F0302020204030204" pitchFamily="34" charset="0"/>
                <a:hlinkClick r:id="rId5"/>
              </a:rPr>
              <a:t>OECD </a:t>
            </a:r>
            <a:r>
              <a:rPr lang="en-GB" sz="1000" dirty="0" err="1">
                <a:latin typeface="Calibri Light" panose="020F0302020204030204" pitchFamily="34" charset="0"/>
                <a:hlinkClick r:id="rId5"/>
              </a:rPr>
              <a:t>TiVA</a:t>
            </a:r>
            <a:r>
              <a:rPr lang="en-GB" sz="1000" dirty="0">
                <a:latin typeface="Calibri Light" panose="020F0302020204030204" pitchFamily="34" charset="0"/>
                <a:hlinkClick r:id="rId5"/>
              </a:rPr>
              <a:t> 2023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8%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92%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r>
              <a:rPr lang="en-GB" sz="2400" b="1" u="sng" dirty="0"/>
              <a:t>EU</a:t>
            </a:r>
            <a:r>
              <a:rPr lang="en-GB" sz="2400" b="1" u="sng" dirty="0">
                <a:solidFill>
                  <a:srgbClr val="FF0000"/>
                </a:solidFill>
              </a:rPr>
              <a:t>27</a:t>
            </a:r>
            <a:r>
              <a:rPr lang="en-GB" sz="2400" b="1" u="sng" dirty="0"/>
              <a:t>-Mexico Trade</a:t>
            </a:r>
            <a:br>
              <a:rPr lang="en-GB" sz="3200" b="1" u="sng" dirty="0"/>
            </a:br>
            <a:r>
              <a:rPr lang="en-GB" sz="2000" dirty="0"/>
              <a:t>(Imports and exports of goods &amp; services)</a:t>
            </a:r>
            <a:endParaRPr lang="en-GB" sz="20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793952172"/>
              </p:ext>
            </p:extLst>
          </p:nvPr>
        </p:nvGraphicFramePr>
        <p:xfrm>
          <a:off x="155847" y="1508520"/>
          <a:ext cx="4272137" cy="508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E221A65-00BA-43C7-AB7D-AB618CAE3B6F}"/>
              </a:ext>
            </a:extLst>
          </p:cNvPr>
          <p:cNvSpPr/>
          <p:nvPr/>
        </p:nvSpPr>
        <p:spPr>
          <a:xfrm>
            <a:off x="4572000" y="6550223"/>
            <a:ext cx="4416152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Source: Eurostat - </a:t>
            </a:r>
            <a:r>
              <a:rPr lang="en-GB" sz="1400" dirty="0" err="1">
                <a:latin typeface="Calibri Light" panose="020F0302020204030204" pitchFamily="34" charset="0"/>
              </a:rPr>
              <a:t>ext_lt_maineu</a:t>
            </a:r>
            <a:r>
              <a:rPr lang="en-GB" sz="1400" dirty="0">
                <a:latin typeface="Calibri Light" panose="020F0302020204030204" pitchFamily="34" charset="0"/>
              </a:rPr>
              <a:t> </a:t>
            </a:r>
            <a:r>
              <a:rPr lang="en-GB" sz="1400" dirty="0"/>
              <a:t>+ </a:t>
            </a:r>
            <a:r>
              <a:rPr lang="en-GB" sz="1400" dirty="0">
                <a:latin typeface="Calibri Light" panose="020F0302020204030204" pitchFamily="34" charset="0"/>
              </a:rPr>
              <a:t>bop_its6_det.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7C51455-A05E-AA97-E810-C2DC7AFE77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267143"/>
              </p:ext>
            </p:extLst>
          </p:nvPr>
        </p:nvGraphicFramePr>
        <p:xfrm>
          <a:off x="4544868" y="1508519"/>
          <a:ext cx="4443284" cy="508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908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6FF2C2F-74EA-4ABC-86B0-AF23265005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3110806"/>
              </p:ext>
            </p:extLst>
          </p:nvPr>
        </p:nvGraphicFramePr>
        <p:xfrm>
          <a:off x="174536" y="2204864"/>
          <a:ext cx="292691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139F45A-ACD6-42CE-BA72-125D59E56B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775844"/>
              </p:ext>
            </p:extLst>
          </p:nvPr>
        </p:nvGraphicFramePr>
        <p:xfrm>
          <a:off x="3162236" y="2204864"/>
          <a:ext cx="28803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65A4273-E9FE-474F-A14C-DD366CC3CF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6613242"/>
              </p:ext>
            </p:extLst>
          </p:nvPr>
        </p:nvGraphicFramePr>
        <p:xfrm>
          <a:off x="6138961" y="2204864"/>
          <a:ext cx="28803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5328F16-7DDB-4466-8E0F-0EBF6BAF5B2D}"/>
              </a:ext>
            </a:extLst>
          </p:cNvPr>
          <p:cNvSpPr txBox="1"/>
          <p:nvPr/>
        </p:nvSpPr>
        <p:spPr>
          <a:xfrm>
            <a:off x="251520" y="956381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EU-Mexico trade relationship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5240EAB-849E-4E91-959E-6DE01F1E9651}"/>
              </a:ext>
            </a:extLst>
          </p:cNvPr>
          <p:cNvSpPr txBox="1"/>
          <p:nvPr/>
        </p:nvSpPr>
        <p:spPr>
          <a:xfrm>
            <a:off x="4219795" y="6191977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b="1" dirty="0">
                <a:solidFill>
                  <a:schemeClr val="tx1"/>
                </a:solidFill>
                <a:latin typeface="+mj-lt"/>
              </a:rPr>
              <a:t>Total: </a:t>
            </a:r>
            <a:r>
              <a:rPr lang="en-GB" sz="1400" b="1" dirty="0">
                <a:latin typeface="+mj-lt"/>
              </a:rPr>
              <a:t>35</a:t>
            </a:r>
            <a:r>
              <a:rPr lang="en-GB" sz="1400" b="1" dirty="0">
                <a:solidFill>
                  <a:schemeClr val="tx1"/>
                </a:solidFill>
                <a:latin typeface="+mj-lt"/>
              </a:rPr>
              <a:t> 357 Mio€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85240EAB-849E-4E91-959E-6DE01F1E9651}"/>
              </a:ext>
            </a:extLst>
          </p:cNvPr>
          <p:cNvSpPr txBox="1"/>
          <p:nvPr/>
        </p:nvSpPr>
        <p:spPr>
          <a:xfrm>
            <a:off x="7169264" y="619197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b="1" dirty="0">
                <a:solidFill>
                  <a:schemeClr val="tx1"/>
                </a:solidFill>
                <a:latin typeface="+mj-lt"/>
              </a:rPr>
              <a:t>Total: </a:t>
            </a:r>
            <a:r>
              <a:rPr lang="en-GB" sz="1400" b="1" dirty="0">
                <a:latin typeface="+mj-lt"/>
              </a:rPr>
              <a:t>101</a:t>
            </a:r>
            <a:r>
              <a:rPr lang="en-GB" sz="1400" b="1" dirty="0">
                <a:solidFill>
                  <a:schemeClr val="tx1"/>
                </a:solidFill>
                <a:latin typeface="+mj-lt"/>
              </a:rPr>
              <a:t> 072 Mio€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3347864" y="2996952"/>
            <a:ext cx="720080" cy="314217"/>
          </a:xfrm>
          <a:prstGeom prst="wedgeRectCallout">
            <a:avLst>
              <a:gd name="adj1" fmla="val 32170"/>
              <a:gd name="adj2" fmla="val 139188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24 %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6228470" y="2996951"/>
            <a:ext cx="720080" cy="314217"/>
          </a:xfrm>
          <a:prstGeom prst="wedgeRectCallout">
            <a:avLst>
              <a:gd name="adj1" fmla="val 32170"/>
              <a:gd name="adj2" fmla="val 139188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25.5%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5152860" y="2996951"/>
            <a:ext cx="720080" cy="314217"/>
          </a:xfrm>
          <a:prstGeom prst="wedgeRectCallout">
            <a:avLst>
              <a:gd name="adj1" fmla="val 6227"/>
              <a:gd name="adj2" fmla="val 21115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76%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1FC79850-E208-4A5C-8980-53813C6D003B}"/>
              </a:ext>
            </a:extLst>
          </p:cNvPr>
          <p:cNvSpPr/>
          <p:nvPr/>
        </p:nvSpPr>
        <p:spPr>
          <a:xfrm>
            <a:off x="2262948" y="2996951"/>
            <a:ext cx="729672" cy="314216"/>
          </a:xfrm>
          <a:prstGeom prst="wedgeRectCallout">
            <a:avLst>
              <a:gd name="adj1" fmla="val 6227"/>
              <a:gd name="adj2" fmla="val 21115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73.8 %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F8434FEB-26D2-450D-BEB9-ACC58AD239A3}"/>
              </a:ext>
            </a:extLst>
          </p:cNvPr>
          <p:cNvSpPr/>
          <p:nvPr/>
        </p:nvSpPr>
        <p:spPr>
          <a:xfrm>
            <a:off x="8241060" y="2996950"/>
            <a:ext cx="720080" cy="314217"/>
          </a:xfrm>
          <a:prstGeom prst="wedgeRectCallout">
            <a:avLst>
              <a:gd name="adj1" fmla="val 8958"/>
              <a:gd name="adj2" fmla="val 173609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74.5%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093BB3-AF8A-450B-9FC9-AEE80CF65309}"/>
              </a:ext>
            </a:extLst>
          </p:cNvPr>
          <p:cNvSpPr txBox="1"/>
          <p:nvPr/>
        </p:nvSpPr>
        <p:spPr>
          <a:xfrm>
            <a:off x="755576" y="1386101"/>
            <a:ext cx="6912768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2022 - Services represents 22.5% of the total trade between EU &amp; Mexico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(23.6 % of EU exports to Mexico = Services)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80C65E-DE31-417B-A6F1-DC20FC209A59}"/>
              </a:ext>
            </a:extLst>
          </p:cNvPr>
          <p:cNvSpPr/>
          <p:nvPr/>
        </p:nvSpPr>
        <p:spPr>
          <a:xfrm>
            <a:off x="5152860" y="6525345"/>
            <a:ext cx="3866421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Source: Eurostat - ext_lt_maineu </a:t>
            </a:r>
            <a:r>
              <a:rPr lang="en-GB" sz="1400" dirty="0"/>
              <a:t>+ </a:t>
            </a:r>
            <a:r>
              <a:rPr lang="en-GB" sz="1400" dirty="0">
                <a:latin typeface="Calibri Light" panose="020F0302020204030204" pitchFamily="34" charset="0"/>
              </a:rPr>
              <a:t>bop_its6_det. </a:t>
            </a:r>
          </a:p>
        </p:txBody>
      </p:sp>
    </p:spTree>
    <p:extLst>
      <p:ext uri="{BB962C8B-B14F-4D97-AF65-F5344CB8AC3E}">
        <p14:creationId xmlns:p14="http://schemas.microsoft.com/office/powerpoint/2010/main" val="8045822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4654</TotalTime>
  <Words>946</Words>
  <Application>Microsoft Office PowerPoint</Application>
  <PresentationFormat>On-screen Show (4:3)</PresentationFormat>
  <Paragraphs>260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ESF Strategy for 2020 - Oct 2013 - 60th PC Meeting</vt:lpstr>
      <vt:lpstr>PowerPoint Presentation</vt:lpstr>
      <vt:lpstr>EU Economy per sectors – GDP – (est. 2017)</vt:lpstr>
      <vt:lpstr>PowerPoint Presentation</vt:lpstr>
      <vt:lpstr>PowerPoint Presentation</vt:lpstr>
      <vt:lpstr>Top 25 EU Trading partners in Services -  (Extra-EU27) – 2023  - €Bio</vt:lpstr>
      <vt:lpstr>PowerPoint Presentation</vt:lpstr>
      <vt:lpstr>PowerPoint Presentation</vt:lpstr>
      <vt:lpstr>EU27-Mexico Trade (Imports and exports of goods &amp; services)</vt:lpstr>
      <vt:lpstr>PowerPoint Presentation</vt:lpstr>
      <vt:lpstr>PowerPoint Presentation</vt:lpstr>
      <vt:lpstr>PowerPoint Presentation</vt:lpstr>
      <vt:lpstr>EU27 Exports of services to Mexico per countries (Extra EU) - €Mio – 2023</vt:lpstr>
      <vt:lpstr>PowerPoint Presentation</vt:lpstr>
      <vt:lpstr>Top 10 EU Investment partners  FDI Stock (Extra-EU27) – 2023 - €Bio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 - ESF </cp:lastModifiedBy>
  <cp:revision>307</cp:revision>
  <cp:lastPrinted>2022-05-11T14:46:16Z</cp:lastPrinted>
  <dcterms:created xsi:type="dcterms:W3CDTF">2014-06-16T08:31:04Z</dcterms:created>
  <dcterms:modified xsi:type="dcterms:W3CDTF">2025-03-27T09:06:26Z</dcterms:modified>
</cp:coreProperties>
</file>