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4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5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5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6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12" r:id="rId2"/>
    <p:sldId id="411" r:id="rId3"/>
    <p:sldId id="366" r:id="rId4"/>
    <p:sldId id="464" r:id="rId5"/>
    <p:sldId id="461" r:id="rId6"/>
    <p:sldId id="346" r:id="rId7"/>
    <p:sldId id="436" r:id="rId8"/>
    <p:sldId id="437" r:id="rId9"/>
    <p:sldId id="438" r:id="rId10"/>
    <p:sldId id="344" r:id="rId11"/>
    <p:sldId id="335" r:id="rId12"/>
    <p:sldId id="364" r:id="rId13"/>
    <p:sldId id="462" r:id="rId14"/>
    <p:sldId id="360" r:id="rId15"/>
    <p:sldId id="463" r:id="rId16"/>
  </p:sldIdLst>
  <p:sldSz cx="9144000" cy="6858000" type="screen4x3"/>
  <p:notesSz cx="6810375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732D"/>
    <a:srgbClr val="142F50"/>
    <a:srgbClr val="205A23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494" autoAdjust="0"/>
    <p:restoredTop sz="94675" autoAdjust="0"/>
  </p:normalViewPr>
  <p:slideViewPr>
    <p:cSldViewPr>
      <p:cViewPr varScale="1">
        <p:scale>
          <a:sx n="54" d="100"/>
          <a:sy n="54" d="100"/>
        </p:scale>
        <p:origin x="44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824146981627292E-2"/>
          <c:y val="0.14796210964743503"/>
          <c:w val="0.90526546178064693"/>
          <c:h val="0.688797125808854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6.9444444444444441E-3"/>
                  <c:y val="-3.70370424375986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0FB-4923-9187-26E399D05EE6}"/>
                </c:ext>
              </c:extLst>
            </c:dLbl>
            <c:dLbl>
              <c:idx val="4"/>
              <c:layout>
                <c:manualLayout>
                  <c:x val="-1.2500000000000001E-2"/>
                  <c:y val="1.29629648531589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0FB-4923-9187-26E399D05EE6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0FB-4923-9187-26E399D05EE6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0FB-4923-9187-26E399D05EE6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0FB-4923-9187-26E399D05EE6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0FB-4923-9187-26E399D05EE6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0FB-4923-9187-26E399D05EE6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0FB-4923-9187-26E399D05EE6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0FB-4923-9187-26E399D05EE6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0FB-4923-9187-26E399D05E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  <c:pt idx="5">
                  <c:v>Japan</c:v>
                </c:pt>
                <c:pt idx="6">
                  <c:v>India</c:v>
                </c:pt>
                <c:pt idx="7">
                  <c:v>Norway</c:v>
                </c:pt>
                <c:pt idx="8">
                  <c:v>Canada</c:v>
                </c:pt>
                <c:pt idx="9">
                  <c:v>Mercosur 4</c:v>
                </c:pt>
                <c:pt idx="10">
                  <c:v>Hong Kong</c:v>
                </c:pt>
                <c:pt idx="11">
                  <c:v>UAE</c:v>
                </c:pt>
                <c:pt idx="12">
                  <c:v>Turkey</c:v>
                </c:pt>
                <c:pt idx="13">
                  <c:v>Australia</c:v>
                </c:pt>
                <c:pt idx="14">
                  <c:v>Korea</c:v>
                </c:pt>
                <c:pt idx="15">
                  <c:v>Brazil</c:v>
                </c:pt>
              </c:strCache>
            </c:strRef>
          </c:cat>
          <c:val>
            <c:numRef>
              <c:f>Sheet1!$B$2:$B$17</c:f>
              <c:numCache>
                <c:formatCode>#,##0</c:formatCode>
                <c:ptCount val="16"/>
                <c:pt idx="0">
                  <c:v>292428</c:v>
                </c:pt>
                <c:pt idx="1">
                  <c:v>264908</c:v>
                </c:pt>
                <c:pt idx="2">
                  <c:v>141934</c:v>
                </c:pt>
                <c:pt idx="3">
                  <c:v>57338</c:v>
                </c:pt>
                <c:pt idx="4">
                  <c:v>36445</c:v>
                </c:pt>
                <c:pt idx="5">
                  <c:v>36254</c:v>
                </c:pt>
                <c:pt idx="6">
                  <c:v>22278</c:v>
                </c:pt>
                <c:pt idx="7">
                  <c:v>31860</c:v>
                </c:pt>
                <c:pt idx="8">
                  <c:v>25205</c:v>
                </c:pt>
                <c:pt idx="9">
                  <c:v>29223</c:v>
                </c:pt>
                <c:pt idx="10">
                  <c:v>23664</c:v>
                </c:pt>
                <c:pt idx="11">
                  <c:v>20051</c:v>
                </c:pt>
                <c:pt idx="12">
                  <c:v>17414</c:v>
                </c:pt>
                <c:pt idx="13">
                  <c:v>25443</c:v>
                </c:pt>
                <c:pt idx="14">
                  <c:v>19634</c:v>
                </c:pt>
                <c:pt idx="15">
                  <c:v>20804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F3-4AD3-AE7E-5B65668C12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Imports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9704615048118986E-2"/>
                  <c:y val="5.55555636563959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F3-4AD3-AE7E-5B65668C12A6}"/>
                </c:ext>
              </c:extLst>
            </c:dLbl>
            <c:dLbl>
              <c:idx val="1"/>
              <c:layout>
                <c:manualLayout>
                  <c:x val="2.6236754226573514E-2"/>
                  <c:y val="-6.97057648314108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F3-4AD3-AE7E-5B65668C12A6}"/>
                </c:ext>
              </c:extLst>
            </c:dLbl>
            <c:dLbl>
              <c:idx val="2"/>
              <c:layout>
                <c:manualLayout>
                  <c:x val="1.2966207349081365E-2"/>
                  <c:y val="-2.852814647537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2F3-4AD3-AE7E-5B65668C12A6}"/>
                </c:ext>
              </c:extLst>
            </c:dLbl>
            <c:dLbl>
              <c:idx val="3"/>
              <c:layout>
                <c:manualLayout>
                  <c:x val="1.3049759405074367E-2"/>
                  <c:y val="-4.16493207420998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305555555555556E-2"/>
                      <c:h val="6.02407495247520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12F3-4AD3-AE7E-5B65668C12A6}"/>
                </c:ext>
              </c:extLst>
            </c:dLbl>
            <c:dLbl>
              <c:idx val="4"/>
              <c:layout>
                <c:manualLayout>
                  <c:x val="1.7422462817147908E-2"/>
                  <c:y val="-3.1481486071957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2F3-4AD3-AE7E-5B65668C12A6}"/>
                </c:ext>
              </c:extLst>
            </c:dLbl>
            <c:dLbl>
              <c:idx val="5"/>
              <c:layout>
                <c:manualLayout>
                  <c:x val="1.8742672790901138E-2"/>
                  <c:y val="-3.027544915069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2F3-4AD3-AE7E-5B65668C12A6}"/>
                </c:ext>
              </c:extLst>
            </c:dLbl>
            <c:dLbl>
              <c:idx val="6"/>
              <c:layout>
                <c:manualLayout>
                  <c:x val="1.1660761154855643E-2"/>
                  <c:y val="-1.5723391035781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2F3-4AD3-AE7E-5B65668C12A6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2F3-4AD3-AE7E-5B65668C12A6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2F3-4AD3-AE7E-5B65668C12A6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2F3-4AD3-AE7E-5B65668C12A6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2F3-4AD3-AE7E-5B65668C12A6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2F3-4AD3-AE7E-5B65668C12A6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2F3-4AD3-AE7E-5B65668C12A6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0FB-4923-9187-26E399D05EE6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0FB-4923-9187-26E399D05E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  <c:pt idx="5">
                  <c:v>Japan</c:v>
                </c:pt>
                <c:pt idx="6">
                  <c:v>India</c:v>
                </c:pt>
                <c:pt idx="7">
                  <c:v>Norway</c:v>
                </c:pt>
                <c:pt idx="8">
                  <c:v>Canada</c:v>
                </c:pt>
                <c:pt idx="9">
                  <c:v>Mercosur 4</c:v>
                </c:pt>
                <c:pt idx="10">
                  <c:v>Hong Kong</c:v>
                </c:pt>
                <c:pt idx="11">
                  <c:v>UAE</c:v>
                </c:pt>
                <c:pt idx="12">
                  <c:v>Turkey</c:v>
                </c:pt>
                <c:pt idx="13">
                  <c:v>Australia</c:v>
                </c:pt>
                <c:pt idx="14">
                  <c:v>Korea</c:v>
                </c:pt>
                <c:pt idx="15">
                  <c:v>Brazil</c:v>
                </c:pt>
              </c:strCache>
            </c:strRef>
          </c:cat>
          <c:val>
            <c:numRef>
              <c:f>Sheet1!$C$2:$C$17</c:f>
              <c:numCache>
                <c:formatCode>#,##0</c:formatCode>
                <c:ptCount val="16"/>
                <c:pt idx="0">
                  <c:v>396449</c:v>
                </c:pt>
                <c:pt idx="1">
                  <c:v>211310</c:v>
                </c:pt>
                <c:pt idx="2">
                  <c:v>84518</c:v>
                </c:pt>
                <c:pt idx="3">
                  <c:v>43268</c:v>
                </c:pt>
                <c:pt idx="4">
                  <c:v>41109</c:v>
                </c:pt>
                <c:pt idx="5">
                  <c:v>17954</c:v>
                </c:pt>
                <c:pt idx="6">
                  <c:v>28538</c:v>
                </c:pt>
                <c:pt idx="7">
                  <c:v>18953</c:v>
                </c:pt>
                <c:pt idx="8">
                  <c:v>19232</c:v>
                </c:pt>
                <c:pt idx="9">
                  <c:v>13445</c:v>
                </c:pt>
                <c:pt idx="10">
                  <c:v>13796</c:v>
                </c:pt>
                <c:pt idx="11">
                  <c:v>15412</c:v>
                </c:pt>
                <c:pt idx="12">
                  <c:v>17873</c:v>
                </c:pt>
                <c:pt idx="13">
                  <c:v>8942</c:v>
                </c:pt>
                <c:pt idx="14">
                  <c:v>11255</c:v>
                </c:pt>
                <c:pt idx="15">
                  <c:v>8600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F3-4AD3-AE7E-5B65668C1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54508760"/>
        <c:axId val="254509088"/>
      </c:barChart>
      <c:catAx>
        <c:axId val="254508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509088"/>
        <c:crosses val="autoZero"/>
        <c:auto val="1"/>
        <c:lblAlgn val="ctr"/>
        <c:lblOffset val="100"/>
        <c:noMultiLvlLbl val="0"/>
      </c:catAx>
      <c:valAx>
        <c:axId val="254509088"/>
        <c:scaling>
          <c:orientation val="minMax"/>
          <c:max val="53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508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008136482939638"/>
          <c:y val="0.15008401138582844"/>
          <c:w val="0.34991863517060368"/>
          <c:h val="4.69160173397517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1">
        <a:lumMod val="20000"/>
        <a:lumOff val="80000"/>
      </a:schemeClr>
    </a:solidFill>
    <a:ln w="66675"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b="1" u="sng" dirty="0">
                <a:solidFill>
                  <a:srgbClr val="FF0000"/>
                </a:solidFill>
              </a:rPr>
              <a:t>Brazil</a:t>
            </a:r>
            <a:r>
              <a:rPr lang="pt-BR" dirty="0"/>
              <a:t> Exports to EU - 2023 - €Bio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25056275147954"/>
          <c:y val="0.26107689423397401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Brazil Exports to EU - 2023 -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C3-4803-A6C6-0B72B71CAD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C3-4803-A6C6-0B72B71CAD7B}"/>
              </c:ext>
            </c:extLst>
          </c:dPt>
          <c:dLbls>
            <c:dLbl>
              <c:idx val="0"/>
              <c:layout>
                <c:manualLayout>
                  <c:x val="-0.23904242216842486"/>
                  <c:y val="-0.1411211994591112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C3-4803-A6C6-0B72B71CAD7B}"/>
                </c:ext>
              </c:extLst>
            </c:dLbl>
            <c:dLbl>
              <c:idx val="1"/>
              <c:layout>
                <c:manualLayout>
                  <c:x val="0.13658952261719418"/>
                  <c:y val="0.1231274951133699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6C3-4803-A6C6-0B72B71CAD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44.6</c:v>
                </c:pt>
                <c:pt idx="1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C3-4803-A6C6-0B72B71CAD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u="sng" dirty="0">
                <a:solidFill>
                  <a:srgbClr val="FF0000"/>
                </a:solidFill>
              </a:rPr>
              <a:t>EU &amp; </a:t>
            </a:r>
            <a:r>
              <a:rPr lang="en-US" sz="1800" b="1" u="sng" dirty="0" err="1">
                <a:solidFill>
                  <a:srgbClr val="FF0000"/>
                </a:solidFill>
              </a:rPr>
              <a:t>Brazil</a:t>
            </a:r>
            <a:r>
              <a:rPr lang="en-US" sz="1800" b="0" dirty="0" err="1">
                <a:solidFill>
                  <a:schemeClr val="tx1"/>
                </a:solidFill>
              </a:rPr>
              <a:t>Total</a:t>
            </a:r>
            <a:r>
              <a:rPr lang="en-US" sz="1800" b="0" dirty="0">
                <a:solidFill>
                  <a:schemeClr val="tx1"/>
                </a:solidFill>
              </a:rPr>
              <a:t> volume of trade – 2023 – €Bio 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Brazil Exports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21931701592091266"/>
                  <c:y val="-0.147227047720936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2519846665736504"/>
                  <c:y val="0.126433908844381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87.7</c:v>
                </c:pt>
                <c:pt idx="1">
                  <c:v>30.2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4665192617463025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269006999125108"/>
          <c:y val="1.9711190693922361E-2"/>
          <c:w val="0.8533589238383944"/>
          <c:h val="0.59052670025716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38.700000000000003</c:v>
                </c:pt>
                <c:pt idx="1">
                  <c:v>318.2</c:v>
                </c:pt>
                <c:pt idx="2">
                  <c:v>6831.5</c:v>
                </c:pt>
                <c:pt idx="3">
                  <c:v>3733</c:v>
                </c:pt>
                <c:pt idx="4">
                  <c:v>80.2</c:v>
                </c:pt>
                <c:pt idx="5">
                  <c:v>477.6</c:v>
                </c:pt>
                <c:pt idx="6">
                  <c:v>410.3</c:v>
                </c:pt>
                <c:pt idx="7">
                  <c:v>2594.1</c:v>
                </c:pt>
                <c:pt idx="8">
                  <c:v>1923.1</c:v>
                </c:pt>
                <c:pt idx="9">
                  <c:v>3924.3</c:v>
                </c:pt>
                <c:pt idx="10">
                  <c:v>399.3</c:v>
                </c:pt>
                <c:pt idx="11">
                  <c:v>31.2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87-4746-8D20-B17480591A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205.9</c:v>
                </c:pt>
                <c:pt idx="1">
                  <c:v>208.4</c:v>
                </c:pt>
                <c:pt idx="2">
                  <c:v>2442.6999999999998</c:v>
                </c:pt>
                <c:pt idx="3">
                  <c:v>1635.6</c:v>
                </c:pt>
                <c:pt idx="4">
                  <c:v>81.2</c:v>
                </c:pt>
                <c:pt idx="5">
                  <c:v>660.7</c:v>
                </c:pt>
                <c:pt idx="6">
                  <c:v>243.1</c:v>
                </c:pt>
                <c:pt idx="7">
                  <c:v>163.1</c:v>
                </c:pt>
                <c:pt idx="8">
                  <c:v>897</c:v>
                </c:pt>
                <c:pt idx="9">
                  <c:v>2643</c:v>
                </c:pt>
                <c:pt idx="10">
                  <c:v>46.4</c:v>
                </c:pt>
                <c:pt idx="11">
                  <c:v>34.5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87-4746-8D20-B17480591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717128"/>
        <c:axId val="430716472"/>
      </c:barChart>
      <c:catAx>
        <c:axId val="430717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6472"/>
        <c:crosses val="autoZero"/>
        <c:auto val="1"/>
        <c:lblAlgn val="ctr"/>
        <c:lblOffset val="100"/>
        <c:noMultiLvlLbl val="0"/>
      </c:catAx>
      <c:valAx>
        <c:axId val="430716472"/>
        <c:scaling>
          <c:orientation val="minMax"/>
          <c:max val="7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7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688598624852231E-2"/>
          <c:y val="2.4551937249137561E-2"/>
          <c:w val="0.90622640519121578"/>
          <c:h val="0.811297758349512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EB0-41E6-A2CF-F87E3FD142E5}"/>
              </c:ext>
            </c:extLst>
          </c:dPt>
          <c:dLbls>
            <c:dLbl>
              <c:idx val="0"/>
              <c:layout>
                <c:manualLayout>
                  <c:x val="5.7712490459829813E-3"/>
                  <c:y val="-0.405820676033673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B0-41E6-A2CF-F87E3FD142E5}"/>
                </c:ext>
              </c:extLst>
            </c:dLbl>
            <c:dLbl>
              <c:idx val="1"/>
              <c:layout>
                <c:manualLayout>
                  <c:x val="2.1642183922436217E-2"/>
                  <c:y val="-0.380927938206296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B0-41E6-A2CF-F87E3FD142E5}"/>
                </c:ext>
              </c:extLst>
            </c:dLbl>
            <c:dLbl>
              <c:idx val="2"/>
              <c:layout>
                <c:manualLayout>
                  <c:x val="-2.8856245229914976E-3"/>
                  <c:y val="-0.28230766382082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B0-41E6-A2CF-F87E3FD142E5}"/>
                </c:ext>
              </c:extLst>
            </c:dLbl>
            <c:dLbl>
              <c:idx val="3"/>
              <c:layout>
                <c:manualLayout>
                  <c:x val="1.154249809196599E-2"/>
                  <c:y val="-0.264963259068080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B0-41E6-A2CF-F87E3FD142E5}"/>
                </c:ext>
              </c:extLst>
            </c:dLbl>
            <c:dLbl>
              <c:idx val="4"/>
              <c:layout>
                <c:manualLayout>
                  <c:x val="2.0199371660940456E-2"/>
                  <c:y val="-0.252648744156632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B0-41E6-A2CF-F87E3FD142E5}"/>
                </c:ext>
              </c:extLst>
            </c:dLbl>
            <c:dLbl>
              <c:idx val="5"/>
              <c:layout>
                <c:manualLayout>
                  <c:x val="2.7413432968419225E-2"/>
                  <c:y val="-0.245608215896239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B0-41E6-A2CF-F87E3FD142E5}"/>
                </c:ext>
              </c:extLst>
            </c:dLbl>
            <c:dLbl>
              <c:idx val="6"/>
              <c:layout>
                <c:manualLayout>
                  <c:x val="5.7712490459829952E-3"/>
                  <c:y val="-0.177015588011588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EB0-41E6-A2CF-F87E3FD142E5}"/>
                </c:ext>
              </c:extLst>
            </c:dLbl>
            <c:dLbl>
              <c:idx val="7"/>
              <c:layout>
                <c:manualLayout>
                  <c:x val="4.3284367844872457E-3"/>
                  <c:y val="-0.155531507895134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B0-41E6-A2CF-F87E3FD142E5}"/>
                </c:ext>
              </c:extLst>
            </c:dLbl>
            <c:dLbl>
              <c:idx val="8"/>
              <c:layout>
                <c:manualLayout>
                  <c:x val="2.8856245229914976E-3"/>
                  <c:y val="-0.113578370209577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EB0-41E6-A2CF-F87E3FD142E5}"/>
                </c:ext>
              </c:extLst>
            </c:dLbl>
            <c:dLbl>
              <c:idx val="9"/>
              <c:layout>
                <c:manualLayout>
                  <c:x val="2.8856245229914976E-3"/>
                  <c:y val="-0.110558940744475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B0-41E6-A2CF-F87E3FD142E5}"/>
                </c:ext>
              </c:extLst>
            </c:dLbl>
            <c:dLbl>
              <c:idx val="10"/>
              <c:layout>
                <c:manualLayout>
                  <c:x val="1.4428122614956959E-3"/>
                  <c:y val="-9.7249344089972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EB0-41E6-A2CF-F87E3FD142E5}"/>
                </c:ext>
              </c:extLst>
            </c:dLbl>
            <c:dLbl>
              <c:idx val="11"/>
              <c:layout>
                <c:manualLayout>
                  <c:x val="4.3284367844872457E-3"/>
                  <c:y val="-7.9028236911820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B0-41E6-A2CF-F87E3FD142E5}"/>
                </c:ext>
              </c:extLst>
            </c:dLbl>
            <c:dLbl>
              <c:idx val="12"/>
              <c:layout>
                <c:manualLayout>
                  <c:x val="2.8856245229914447E-3"/>
                  <c:y val="-4.6989762488109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EB0-41E6-A2CF-F87E3FD142E5}"/>
                </c:ext>
              </c:extLst>
            </c:dLbl>
            <c:dLbl>
              <c:idx val="13"/>
              <c:layout>
                <c:manualLayout>
                  <c:x val="-1.0580501024118124E-16"/>
                  <c:y val="-9.1711675910653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EB0-41E6-A2CF-F87E3FD142E5}"/>
                </c:ext>
              </c:extLst>
            </c:dLbl>
            <c:dLbl>
              <c:idx val="14"/>
              <c:layout>
                <c:manualLayout>
                  <c:x val="1.009968583047024E-2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EB0-41E6-A2CF-F87E3FD142E5}"/>
                </c:ext>
              </c:extLst>
            </c:dLbl>
            <c:dLbl>
              <c:idx val="15"/>
              <c:layout>
                <c:manualLayout>
                  <c:x val="1.154249809196599E-2"/>
                  <c:y val="-2.7766677833882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EB0-41E6-A2CF-F87E3FD142E5}"/>
                </c:ext>
              </c:extLst>
            </c:dLbl>
            <c:dLbl>
              <c:idx val="16"/>
              <c:layout>
                <c:manualLayout>
                  <c:x val="1.442812261495643E-3"/>
                  <c:y val="-7.6892338616906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EB0-41E6-A2CF-F87E3FD142E5}"/>
                </c:ext>
              </c:extLst>
            </c:dLbl>
            <c:dLbl>
              <c:idx val="17"/>
              <c:layout>
                <c:manualLayout>
                  <c:x val="7.2140613074786379E-3"/>
                  <c:y val="-4.271796589828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EB0-41E6-A2CF-F87E3FD142E5}"/>
                </c:ext>
              </c:extLst>
            </c:dLbl>
            <c:dLbl>
              <c:idx val="18"/>
              <c:layout>
                <c:manualLayout>
                  <c:x val="1.4428122614957488E-3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EB0-41E6-A2CF-F87E3FD142E5}"/>
                </c:ext>
              </c:extLst>
            </c:dLbl>
            <c:dLbl>
              <c:idx val="19"/>
              <c:layout>
                <c:manualLayout>
                  <c:x val="2.8856245229913918E-3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EB0-41E6-A2CF-F87E3FD142E5}"/>
                </c:ext>
              </c:extLst>
            </c:dLbl>
            <c:dLbl>
              <c:idx val="20"/>
              <c:layout>
                <c:manualLayout>
                  <c:x val="-1.0580501024118124E-16"/>
                  <c:y val="-6.19410505525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EB0-41E6-A2CF-F87E3FD142E5}"/>
                </c:ext>
              </c:extLst>
            </c:dLbl>
            <c:dLbl>
              <c:idx val="21"/>
              <c:layout>
                <c:manualLayout>
                  <c:x val="4.3284367844872457E-3"/>
                  <c:y val="-2.7766677833882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EB0-41E6-A2CF-F87E3FD142E5}"/>
                </c:ext>
              </c:extLst>
            </c:dLbl>
            <c:dLbl>
              <c:idx val="22"/>
              <c:layout>
                <c:manualLayout>
                  <c:x val="5.7712490459829952E-3"/>
                  <c:y val="-6.19410505525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EB0-41E6-A2CF-F87E3FD142E5}"/>
                </c:ext>
              </c:extLst>
            </c:dLbl>
            <c:dLbl>
              <c:idx val="23"/>
              <c:layout>
                <c:manualLayout>
                  <c:x val="5.7712490459828894E-3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EB0-41E6-A2CF-F87E3FD142E5}"/>
                </c:ext>
              </c:extLst>
            </c:dLbl>
            <c:dLbl>
              <c:idx val="24"/>
              <c:layout>
                <c:manualLayout>
                  <c:x val="-1.0580501024118124E-16"/>
                  <c:y val="-7.9028236911820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EB0-41E6-A2CF-F87E3FD142E5}"/>
                </c:ext>
              </c:extLst>
            </c:dLbl>
            <c:dLbl>
              <c:idx val="25"/>
              <c:layout>
                <c:manualLayout>
                  <c:x val="4.3284367844872457E-3"/>
                  <c:y val="-5.12615590779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EB0-41E6-A2CF-F87E3FD142E5}"/>
                </c:ext>
              </c:extLst>
            </c:dLbl>
            <c:dLbl>
              <c:idx val="26"/>
              <c:layout>
                <c:manualLayout>
                  <c:x val="2.8856245229914976E-3"/>
                  <c:y val="-2.3494881244054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6EB0-41E6-A2CF-F87E3FD142E5}"/>
                </c:ext>
              </c:extLst>
            </c:dLbl>
            <c:dLbl>
              <c:idx val="27"/>
              <c:layout>
                <c:manualLayout>
                  <c:x val="-4.3284367844873516E-3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6EB0-41E6-A2CF-F87E3FD142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Sheet1!$A$2:$A$28</c:f>
              <c:strCache>
                <c:ptCount val="27"/>
                <c:pt idx="0">
                  <c:v>Germany</c:v>
                </c:pt>
                <c:pt idx="1">
                  <c:v>France</c:v>
                </c:pt>
                <c:pt idx="2">
                  <c:v>Greece</c:v>
                </c:pt>
                <c:pt idx="3">
                  <c:v>Netherlands</c:v>
                </c:pt>
                <c:pt idx="4">
                  <c:v>Denmark</c:v>
                </c:pt>
                <c:pt idx="5">
                  <c:v>Spain</c:v>
                </c:pt>
                <c:pt idx="6">
                  <c:v>Ireland</c:v>
                </c:pt>
                <c:pt idx="7">
                  <c:v>Sweden</c:v>
                </c:pt>
                <c:pt idx="8">
                  <c:v>Italy</c:v>
                </c:pt>
                <c:pt idx="9">
                  <c:v>Portugal</c:v>
                </c:pt>
                <c:pt idx="10">
                  <c:v>Belgium</c:v>
                </c:pt>
                <c:pt idx="11">
                  <c:v>Luxembourg</c:v>
                </c:pt>
                <c:pt idx="12">
                  <c:v>Finland</c:v>
                </c:pt>
                <c:pt idx="13">
                  <c:v>Austria</c:v>
                </c:pt>
                <c:pt idx="14">
                  <c:v>Hungary</c:v>
                </c:pt>
                <c:pt idx="15">
                  <c:v>Poland</c:v>
                </c:pt>
                <c:pt idx="16">
                  <c:v>Czech Republic</c:v>
                </c:pt>
                <c:pt idx="17">
                  <c:v>Estonia</c:v>
                </c:pt>
                <c:pt idx="18">
                  <c:v>Romania</c:v>
                </c:pt>
                <c:pt idx="19">
                  <c:v>Cyprus</c:v>
                </c:pt>
                <c:pt idx="20">
                  <c:v>Slovakia</c:v>
                </c:pt>
                <c:pt idx="21">
                  <c:v>Bulgaria</c:v>
                </c:pt>
                <c:pt idx="22">
                  <c:v>Slovenia</c:v>
                </c:pt>
                <c:pt idx="23">
                  <c:v>Croatia</c:v>
                </c:pt>
                <c:pt idx="24">
                  <c:v>Lithuania</c:v>
                </c:pt>
                <c:pt idx="25">
                  <c:v>Malta</c:v>
                </c:pt>
                <c:pt idx="26">
                  <c:v>Latvia</c:v>
                </c:pt>
              </c:strCache>
            </c:strRef>
          </c:cat>
          <c:val>
            <c:numRef>
              <c:f>Sheet1!$B$2:$B$28</c:f>
              <c:numCache>
                <c:formatCode>General</c:formatCode>
                <c:ptCount val="27"/>
                <c:pt idx="0">
                  <c:v>3840</c:v>
                </c:pt>
                <c:pt idx="1">
                  <c:v>3043</c:v>
                </c:pt>
                <c:pt idx="2">
                  <c:v>2579</c:v>
                </c:pt>
                <c:pt idx="3">
                  <c:v>2313</c:v>
                </c:pt>
                <c:pt idx="4">
                  <c:v>1719</c:v>
                </c:pt>
                <c:pt idx="5">
                  <c:v>1638</c:v>
                </c:pt>
                <c:pt idx="6">
                  <c:v>1412</c:v>
                </c:pt>
                <c:pt idx="7">
                  <c:v>1269</c:v>
                </c:pt>
                <c:pt idx="8">
                  <c:v>1076</c:v>
                </c:pt>
                <c:pt idx="9">
                  <c:v>840</c:v>
                </c:pt>
                <c:pt idx="10">
                  <c:v>297</c:v>
                </c:pt>
                <c:pt idx="11">
                  <c:v>266</c:v>
                </c:pt>
                <c:pt idx="12">
                  <c:v>186</c:v>
                </c:pt>
                <c:pt idx="13">
                  <c:v>104</c:v>
                </c:pt>
                <c:pt idx="14">
                  <c:v>59</c:v>
                </c:pt>
                <c:pt idx="15">
                  <c:v>52</c:v>
                </c:pt>
                <c:pt idx="16">
                  <c:v>48</c:v>
                </c:pt>
                <c:pt idx="17">
                  <c:v>39</c:v>
                </c:pt>
                <c:pt idx="18">
                  <c:v>38</c:v>
                </c:pt>
                <c:pt idx="19">
                  <c:v>26</c:v>
                </c:pt>
                <c:pt idx="20">
                  <c:v>26</c:v>
                </c:pt>
                <c:pt idx="21">
                  <c:v>24</c:v>
                </c:pt>
                <c:pt idx="22">
                  <c:v>15</c:v>
                </c:pt>
                <c:pt idx="23">
                  <c:v>8</c:v>
                </c:pt>
                <c:pt idx="24">
                  <c:v>8</c:v>
                </c:pt>
                <c:pt idx="25">
                  <c:v>5</c:v>
                </c:pt>
                <c:pt idx="2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15-44E3-9EA7-79C612AF83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7749944"/>
        <c:axId val="367748304"/>
      </c:barChart>
      <c:catAx>
        <c:axId val="367749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748304"/>
        <c:crossesAt val="0"/>
        <c:auto val="1"/>
        <c:lblAlgn val="ctr"/>
        <c:lblOffset val="100"/>
        <c:noMultiLvlLbl val="0"/>
      </c:catAx>
      <c:valAx>
        <c:axId val="367748304"/>
        <c:scaling>
          <c:orientation val="minMax"/>
          <c:max val="4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7499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1616141732283459E-2"/>
          <c:y val="0.14771305740931137"/>
          <c:w val="0.90526546178064693"/>
          <c:h val="0.729537872490211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Outward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7499999999999992E-2"/>
                  <c:y val="-7.40740848751946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18-4D1B-ABEA-C0A0AC36FC0E}"/>
                </c:ext>
              </c:extLst>
            </c:dLbl>
            <c:dLbl>
              <c:idx val="3"/>
              <c:layout>
                <c:manualLayout>
                  <c:x val="2.9166666666666615E-2"/>
                  <c:y val="-7.0370380631434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76-45F9-97AE-BB1290DF6C47}"/>
                </c:ext>
              </c:extLst>
            </c:dLbl>
            <c:dLbl>
              <c:idx val="4"/>
              <c:layout>
                <c:manualLayout>
                  <c:x val="1.3888888888888788E-2"/>
                  <c:y val="-4.44444509251167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76-45F9-97AE-BB1290DF6C47}"/>
                </c:ext>
              </c:extLst>
            </c:dLbl>
            <c:dLbl>
              <c:idx val="5"/>
              <c:layout>
                <c:manualLayout>
                  <c:x val="3.1944444444444345E-2"/>
                  <c:y val="-8.5185197606473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76-45F9-97AE-BB1290DF6C47}"/>
                </c:ext>
              </c:extLst>
            </c:dLbl>
            <c:dLbl>
              <c:idx val="6"/>
              <c:layout>
                <c:manualLayout>
                  <c:x val="-4.1666666666666666E-3"/>
                  <c:y val="-2.03703733406785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76-45F9-97AE-BB1290DF6C47}"/>
                </c:ext>
              </c:extLst>
            </c:dLbl>
            <c:dLbl>
              <c:idx val="7"/>
              <c:layout>
                <c:manualLayout>
                  <c:x val="-1.0185067526415994E-16"/>
                  <c:y val="-6.6666676387675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76-45F9-97AE-BB1290DF6C47}"/>
                </c:ext>
              </c:extLst>
            </c:dLbl>
            <c:dLbl>
              <c:idx val="10"/>
              <c:layout>
                <c:manualLayout>
                  <c:x val="-9.7222222222222224E-3"/>
                  <c:y val="-8.51851976064738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18-4D1B-ABEA-C0A0AC36FC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United States</c:v>
                </c:pt>
                <c:pt idx="1">
                  <c:v>United Kingdom</c:v>
                </c:pt>
                <c:pt idx="2">
                  <c:v>Switzerland</c:v>
                </c:pt>
                <c:pt idx="3">
                  <c:v>Singapore</c:v>
                </c:pt>
                <c:pt idx="4">
                  <c:v>Cayman Islands</c:v>
                </c:pt>
                <c:pt idx="5">
                  <c:v>Canada</c:v>
                </c:pt>
                <c:pt idx="6">
                  <c:v>Mercosur 4</c:v>
                </c:pt>
                <c:pt idx="7">
                  <c:v>Russia</c:v>
                </c:pt>
                <c:pt idx="8">
                  <c:v>United Arab Emirates</c:v>
                </c:pt>
                <c:pt idx="9">
                  <c:v>Brazil</c:v>
                </c:pt>
              </c:strCache>
            </c:strRef>
          </c:cat>
          <c:val>
            <c:numRef>
              <c:f>Sheet1!$B$2:$B$11</c:f>
              <c:numCache>
                <c:formatCode>#,##0</c:formatCode>
                <c:ptCount val="10"/>
                <c:pt idx="0">
                  <c:v>2437223</c:v>
                </c:pt>
                <c:pt idx="1">
                  <c:v>1764667</c:v>
                </c:pt>
                <c:pt idx="2">
                  <c:v>754769</c:v>
                </c:pt>
                <c:pt idx="3">
                  <c:v>234944</c:v>
                </c:pt>
                <c:pt idx="4">
                  <c:v>153750</c:v>
                </c:pt>
                <c:pt idx="5">
                  <c:v>249463</c:v>
                </c:pt>
                <c:pt idx="6">
                  <c:v>384868</c:v>
                </c:pt>
                <c:pt idx="7">
                  <c:v>215617</c:v>
                </c:pt>
                <c:pt idx="8">
                  <c:v>186060</c:v>
                </c:pt>
                <c:pt idx="9">
                  <c:v>312060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F3-4AD3-AE7E-5B65668C12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Inward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4149059492563429E-2"/>
                  <c:y val="1.8518521218798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F3-4AD3-AE7E-5B65668C12A6}"/>
                </c:ext>
              </c:extLst>
            </c:dLbl>
            <c:dLbl>
              <c:idx val="1"/>
              <c:layout>
                <c:manualLayout>
                  <c:x val="3.873676727909011E-2"/>
                  <c:y val="-8.82239848678899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F3-4AD3-AE7E-5B65668C12A6}"/>
                </c:ext>
              </c:extLst>
            </c:dLbl>
            <c:dLbl>
              <c:idx val="2"/>
              <c:layout>
                <c:manualLayout>
                  <c:x val="2.8243985126859144E-2"/>
                  <c:y val="-2.6022167690605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2F3-4AD3-AE7E-5B65668C12A6}"/>
                </c:ext>
              </c:extLst>
            </c:dLbl>
            <c:dLbl>
              <c:idx val="3"/>
              <c:layout>
                <c:manualLayout>
                  <c:x val="3.3274278215222586E-3"/>
                  <c:y val="-1.0167834670142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2F3-4AD3-AE7E-5B65668C12A6}"/>
                </c:ext>
              </c:extLst>
            </c:dLbl>
            <c:dLbl>
              <c:idx val="4"/>
              <c:layout>
                <c:manualLayout>
                  <c:x val="1.6033573928258969E-2"/>
                  <c:y val="-3.33333381938376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2F3-4AD3-AE7E-5B65668C12A6}"/>
                </c:ext>
              </c:extLst>
            </c:dLbl>
            <c:dLbl>
              <c:idx val="5"/>
              <c:layout>
                <c:manualLayout>
                  <c:x val="1.8742672790901138E-2"/>
                  <c:y val="-1.7312338482405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2F3-4AD3-AE7E-5B65668C12A6}"/>
                </c:ext>
              </c:extLst>
            </c:dLbl>
            <c:dLbl>
              <c:idx val="6"/>
              <c:layout>
                <c:manualLayout>
                  <c:x val="1.1660779656254906E-2"/>
                  <c:y val="4.6470509887607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2F3-4AD3-AE7E-5B65668C12A6}"/>
                </c:ext>
              </c:extLst>
            </c:dLbl>
            <c:dLbl>
              <c:idx val="7"/>
              <c:layout>
                <c:manualLayout>
                  <c:x val="1.3118377113286769E-2"/>
                  <c:y val="-6.27351883482698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2F3-4AD3-AE7E-5B65668C12A6}"/>
                </c:ext>
              </c:extLst>
            </c:dLbl>
            <c:dLbl>
              <c:idx val="8"/>
              <c:layout>
                <c:manualLayout>
                  <c:x val="6.8678915135506202E-5"/>
                  <c:y val="-8.8154576867100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2F3-4AD3-AE7E-5B65668C12A6}"/>
                </c:ext>
              </c:extLst>
            </c:dLbl>
            <c:dLbl>
              <c:idx val="9"/>
              <c:layout>
                <c:manualLayout>
                  <c:x val="1.7491169484382358E-2"/>
                  <c:y val="1.3941152966282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2F3-4AD3-AE7E-5B65668C12A6}"/>
                </c:ext>
              </c:extLst>
            </c:dLbl>
            <c:dLbl>
              <c:idx val="10"/>
              <c:layout>
                <c:manualLayout>
                  <c:x val="-3.479549431320983E-3"/>
                  <c:y val="-2.03703733406785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2F3-4AD3-AE7E-5B65668C12A6}"/>
                </c:ext>
              </c:extLst>
            </c:dLbl>
            <c:dLbl>
              <c:idx val="11"/>
              <c:layout>
                <c:manualLayout>
                  <c:x val="0"/>
                  <c:y val="-5.4716689226697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2F3-4AD3-AE7E-5B65668C12A6}"/>
                </c:ext>
              </c:extLst>
            </c:dLbl>
            <c:dLbl>
              <c:idx val="12"/>
              <c:layout>
                <c:manualLayout>
                  <c:x val="1.4575974570318632E-3"/>
                  <c:y val="-3.4852882415705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2F3-4AD3-AE7E-5B65668C12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United States</c:v>
                </c:pt>
                <c:pt idx="1">
                  <c:v>United Kingdom</c:v>
                </c:pt>
                <c:pt idx="2">
                  <c:v>Switzerland</c:v>
                </c:pt>
                <c:pt idx="3">
                  <c:v>Singapore</c:v>
                </c:pt>
                <c:pt idx="4">
                  <c:v>Cayman Islands</c:v>
                </c:pt>
                <c:pt idx="5">
                  <c:v>Canada</c:v>
                </c:pt>
                <c:pt idx="6">
                  <c:v>Mercosur 4</c:v>
                </c:pt>
                <c:pt idx="7">
                  <c:v>Russia</c:v>
                </c:pt>
                <c:pt idx="8">
                  <c:v>United Arab Emirates</c:v>
                </c:pt>
                <c:pt idx="9">
                  <c:v>Brazil</c:v>
                </c:pt>
              </c:strCache>
            </c:strRef>
          </c:cat>
          <c:val>
            <c:numRef>
              <c:f>Sheet1!$C$2:$C$11</c:f>
              <c:numCache>
                <c:formatCode>#,##0</c:formatCode>
                <c:ptCount val="10"/>
                <c:pt idx="0">
                  <c:v>2298501</c:v>
                </c:pt>
                <c:pt idx="1">
                  <c:v>1314163</c:v>
                </c:pt>
                <c:pt idx="2">
                  <c:v>620070</c:v>
                </c:pt>
                <c:pt idx="3">
                  <c:v>313509</c:v>
                </c:pt>
                <c:pt idx="4">
                  <c:v>352753</c:v>
                </c:pt>
                <c:pt idx="5">
                  <c:v>242856</c:v>
                </c:pt>
                <c:pt idx="6">
                  <c:v>7211</c:v>
                </c:pt>
                <c:pt idx="7">
                  <c:v>156290</c:v>
                </c:pt>
                <c:pt idx="8">
                  <c:v>141439</c:v>
                </c:pt>
                <c:pt idx="9">
                  <c:v>-5366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F3-4AD3-AE7E-5B65668C1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4508760"/>
        <c:axId val="254509088"/>
      </c:barChart>
      <c:catAx>
        <c:axId val="254508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509088"/>
        <c:crosses val="autoZero"/>
        <c:auto val="1"/>
        <c:lblAlgn val="ctr"/>
        <c:lblOffset val="100"/>
        <c:noMultiLvlLbl val="0"/>
      </c:catAx>
      <c:valAx>
        <c:axId val="254509088"/>
        <c:scaling>
          <c:orientation val="minMax"/>
          <c:max val="2600000"/>
          <c:min val="-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508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008136482939638"/>
          <c:y val="0.15008401138582844"/>
          <c:w val="0.34991863517060368"/>
          <c:h val="4.69160173397517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1">
        <a:lumMod val="20000"/>
        <a:lumOff val="80000"/>
      </a:schemeClr>
    </a:solidFill>
    <a:ln w="66675"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Evolution of EU27 FDI with Mercosur – Stocks - </a:t>
            </a:r>
          </a:p>
          <a:p>
            <a:pPr>
              <a:defRPr/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Mio € - 2013-2023</a:t>
            </a:r>
          </a:p>
        </c:rich>
      </c:tx>
      <c:layout>
        <c:manualLayout>
          <c:xMode val="edge"/>
          <c:yMode val="edge"/>
          <c:x val="0.19880307575005576"/>
          <c:y val="1.35024927785801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012115316834679E-2"/>
          <c:y val="0.13924025802688592"/>
          <c:w val="0.91854109364305514"/>
          <c:h val="0.744737373354180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5990735345949824E-3"/>
                  <c:y val="-1.8552799688923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7.2415245070129516E-3"/>
                  <c:y val="-2.3236827852460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5.1166741087113977E-2"/>
                  <c:y val="-2.1123694589490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4.3234794021354619E-2"/>
                  <c:y val="-9.82599155649372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6.6225898426326727E-3"/>
                  <c:y val="-3.3893456282635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3949672965015854E-2"/>
                  <c:y val="-3.0125472169758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1.6662212506065789E-2"/>
                  <c:y val="-6.82292457003422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96082939236949"/>
                      <c:h val="6.29982085323852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8.5754487774296409E-3"/>
                  <c:y val="3.5070967724453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9"/>
              <c:layout>
                <c:manualLayout>
                  <c:x val="-2.5297418966092496E-2"/>
                  <c:y val="-2.2046161537606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B30-4311-9061-41FFDC40C26D}"/>
                </c:ext>
              </c:extLst>
            </c:dLbl>
            <c:dLbl>
              <c:idx val="10"/>
              <c:layout>
                <c:manualLayout>
                  <c:x val="-1.030623681654755E-16"/>
                  <c:y val="-8.5980029996667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30-4311-9061-41FFDC40C2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cat>
          <c:val>
            <c:numRef>
              <c:f>Sheet1!$B$2:$B$12</c:f>
              <c:numCache>
                <c:formatCode>#,##0</c:formatCode>
                <c:ptCount val="11"/>
                <c:pt idx="0">
                  <c:v>312657</c:v>
                </c:pt>
                <c:pt idx="1">
                  <c:v>377205</c:v>
                </c:pt>
                <c:pt idx="2">
                  <c:v>307677</c:v>
                </c:pt>
                <c:pt idx="3">
                  <c:v>363332</c:v>
                </c:pt>
                <c:pt idx="4">
                  <c:v>344393</c:v>
                </c:pt>
                <c:pt idx="5">
                  <c:v>320820</c:v>
                </c:pt>
                <c:pt idx="6">
                  <c:v>362789</c:v>
                </c:pt>
                <c:pt idx="7">
                  <c:v>315526</c:v>
                </c:pt>
                <c:pt idx="8">
                  <c:v>342113</c:v>
                </c:pt>
                <c:pt idx="9">
                  <c:v>385755</c:v>
                </c:pt>
                <c:pt idx="10">
                  <c:v>384868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FDI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1256582336403661E-2"/>
                  <c:y val="-1.3410836295967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2.0795230894279253E-2"/>
                  <c:y val="-1.7362133374069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1.8603341229093802E-2"/>
                  <c:y val="-2.8522525274969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1.68365057469738E-2"/>
                  <c:y val="-1.9841545383846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8.4894641119151251E-3"/>
                  <c:y val="-1.1023080768803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1.5459478481424491E-2"/>
                  <c:y val="-3.66084323964004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63490545836631E-2"/>
                      <c:h val="5.751843545161648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1.8127935665321566E-2"/>
                  <c:y val="-3.41447304466171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402582527849576E-2"/>
                      <c:h val="7.11714323408510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1.2648709483046248E-2"/>
                  <c:y val="-4.59246906170317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36236505414986"/>
                      <c:h val="6.32140128061651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0"/>
                  <c:y val="-3.306924230641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cat>
          <c:val>
            <c:numRef>
              <c:f>Sheet1!$C$2:$C$12</c:f>
              <c:numCache>
                <c:formatCode>#,##0</c:formatCode>
                <c:ptCount val="11"/>
                <c:pt idx="0">
                  <c:v>95493</c:v>
                </c:pt>
                <c:pt idx="1">
                  <c:v>94533</c:v>
                </c:pt>
                <c:pt idx="2">
                  <c:v>51110</c:v>
                </c:pt>
                <c:pt idx="3">
                  <c:v>48785</c:v>
                </c:pt>
                <c:pt idx="4">
                  <c:v>46343</c:v>
                </c:pt>
                <c:pt idx="5">
                  <c:v>7973</c:v>
                </c:pt>
                <c:pt idx="6">
                  <c:v>23912</c:v>
                </c:pt>
                <c:pt idx="7">
                  <c:v>-5065</c:v>
                </c:pt>
                <c:pt idx="8">
                  <c:v>-4135</c:v>
                </c:pt>
                <c:pt idx="9">
                  <c:v>-8428</c:v>
                </c:pt>
                <c:pt idx="10">
                  <c:v>7211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7.288556016464348E-3"/>
                  <c:y val="1.33457393622922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9.1943834418101271E-3"/>
                  <c:y val="-3.5325936007110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9.2659819985513783E-3"/>
                  <c:y val="-1.6485494667259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-7.3130124013790748E-3"/>
                  <c:y val="1.51771330963226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7.1700366126468285E-3"/>
                  <c:y val="5.65214976113765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7.5500512090141145E-3"/>
                  <c:y val="5.7438062437506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-9.5944279280952546E-5"/>
                  <c:y val="1.01394983890678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-2.9538129480506871E-3"/>
                  <c:y val="-3.1505729329282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2.3892006801309682E-2"/>
                  <c:y val="-6.3933868459060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97-48EA-874D-9C92A31DC1ED}"/>
                </c:ext>
              </c:extLst>
            </c:dLbl>
            <c:dLbl>
              <c:idx val="9"/>
              <c:layout>
                <c:manualLayout>
                  <c:x val="-1.264870948304635E-2"/>
                  <c:y val="-4.188770692145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30-4311-9061-41FFDC40C26D}"/>
                </c:ext>
              </c:extLst>
            </c:dLbl>
            <c:dLbl>
              <c:idx val="10"/>
              <c:layout>
                <c:manualLayout>
                  <c:x val="0"/>
                  <c:y val="-2.4250777691367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78-4417-96F2-099EE30DE7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cat>
          <c:val>
            <c:numRef>
              <c:f>Sheet1!$D$2:$D$12</c:f>
              <c:numCache>
                <c:formatCode>#,##0</c:formatCode>
                <c:ptCount val="11"/>
                <c:pt idx="0">
                  <c:v>217164</c:v>
                </c:pt>
                <c:pt idx="1">
                  <c:v>282672</c:v>
                </c:pt>
                <c:pt idx="2">
                  <c:v>256567</c:v>
                </c:pt>
                <c:pt idx="3">
                  <c:v>314547</c:v>
                </c:pt>
                <c:pt idx="4">
                  <c:v>298050</c:v>
                </c:pt>
                <c:pt idx="5">
                  <c:v>312847</c:v>
                </c:pt>
                <c:pt idx="6">
                  <c:v>338877</c:v>
                </c:pt>
                <c:pt idx="7">
                  <c:v>320591</c:v>
                </c:pt>
                <c:pt idx="8">
                  <c:v>346248</c:v>
                </c:pt>
                <c:pt idx="9">
                  <c:v>394183</c:v>
                </c:pt>
                <c:pt idx="10">
                  <c:v>377657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420000"/>
          <c:min val="-28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4626218461914709"/>
          <c:y val="0.93881044467281416"/>
          <c:w val="0.50747563076170576"/>
          <c:h val="6.11895553271858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Share of Services in EU </a:t>
            </a:r>
            <a:r>
              <a:rPr lang="en-GB" b="1" dirty="0">
                <a:solidFill>
                  <a:srgbClr val="FF0000"/>
                </a:solidFill>
              </a:rPr>
              <a:t>Outward</a:t>
            </a:r>
            <a:r>
              <a:rPr lang="en-GB" dirty="0"/>
              <a:t> FDI in </a:t>
            </a:r>
            <a:r>
              <a:rPr lang="en-GB" dirty="0">
                <a:solidFill>
                  <a:srgbClr val="FF0000"/>
                </a:solidFill>
              </a:rPr>
              <a:t>Brazil </a:t>
            </a:r>
            <a:r>
              <a:rPr lang="en-GB" dirty="0"/>
              <a:t>– Stocks - € Mio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645712623267848"/>
          <c:y val="0.12474794467281414"/>
          <c:w val="0.80571391314336072"/>
          <c:h val="0.747617278635707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Outward Investment In China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9"/>
              <c:layout>
                <c:manualLayout>
                  <c:x val="1.1757952820057031E-2"/>
                  <c:y val="-1.32276969225641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D0-40AF-9F5F-BD2C701E0E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332673</c:v>
                </c:pt>
                <c:pt idx="1">
                  <c:v>250787</c:v>
                </c:pt>
                <c:pt idx="2">
                  <c:v>304501</c:v>
                </c:pt>
                <c:pt idx="3">
                  <c:v>278521</c:v>
                </c:pt>
                <c:pt idx="4">
                  <c:v>257354</c:v>
                </c:pt>
                <c:pt idx="5">
                  <c:v>287535</c:v>
                </c:pt>
                <c:pt idx="6">
                  <c:v>242545</c:v>
                </c:pt>
                <c:pt idx="7">
                  <c:v>251831</c:v>
                </c:pt>
                <c:pt idx="8">
                  <c:v>284769</c:v>
                </c:pt>
                <c:pt idx="9">
                  <c:v>312060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D0-40AF-9F5F-BD2C701E0E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172216"/>
        <c:axId val="37117156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Share of Services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8.9679301169926506E-3"/>
                  <c:y val="2.679027224823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D0-40AF-9F5F-BD2C701E0ECD}"/>
                </c:ext>
              </c:extLst>
            </c:dLbl>
            <c:dLbl>
              <c:idx val="1"/>
              <c:layout>
                <c:manualLayout>
                  <c:x val="2.6903790350977952E-2"/>
                  <c:y val="2.2325226873526009E-3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D0-40AF-9F5F-BD2C701E0EC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D0-40AF-9F5F-BD2C701E0EC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0.16837300563590865"/>
                      <c:h val="5.04773379610423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FD0-40AF-9F5F-BD2C701E0EC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FD0-40AF-9F5F-BD2C701E0EC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FD0-40AF-9F5F-BD2C701E0EC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FD0-40AF-9F5F-BD2C701E0EC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FD0-40AF-9F5F-BD2C701E0ECD}"/>
                </c:ext>
              </c:extLst>
            </c:dLbl>
            <c:dLbl>
              <c:idx val="9"/>
              <c:layout>
                <c:manualLayout>
                  <c:x val="-6.466874051031378E-2"/>
                  <c:y val="3.9683090767692476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FD0-40AF-9F5F-BD2C701E0E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111660</c:v>
                </c:pt>
                <c:pt idx="1">
                  <c:v>192111</c:v>
                </c:pt>
                <c:pt idx="2">
                  <c:v>235578</c:v>
                </c:pt>
                <c:pt idx="3">
                  <c:v>212350</c:v>
                </c:pt>
                <c:pt idx="4">
                  <c:v>185224</c:v>
                </c:pt>
                <c:pt idx="5">
                  <c:v>199691</c:v>
                </c:pt>
                <c:pt idx="6">
                  <c:v>164387</c:v>
                </c:pt>
                <c:pt idx="7">
                  <c:v>167126</c:v>
                </c:pt>
                <c:pt idx="8">
                  <c:v>187576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3FD0-40AF-9F5F-BD2C701E0EC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%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Sheet1!$D$2:$D$11</c:f>
              <c:numCache>
                <c:formatCode>0.0%</c:formatCode>
                <c:ptCount val="10"/>
                <c:pt idx="0">
                  <c:v>0.33564491257180473</c:v>
                </c:pt>
                <c:pt idx="1">
                  <c:v>0.76603252959682921</c:v>
                </c:pt>
                <c:pt idx="2">
                  <c:v>0.77365263168265452</c:v>
                </c:pt>
                <c:pt idx="3">
                  <c:v>0.76242006886374813</c:v>
                </c:pt>
                <c:pt idx="4">
                  <c:v>0.71972458170457809</c:v>
                </c:pt>
                <c:pt idx="5">
                  <c:v>0.69449284434938352</c:v>
                </c:pt>
                <c:pt idx="6">
                  <c:v>0.67775876641447974</c:v>
                </c:pt>
                <c:pt idx="7">
                  <c:v>0.66364347518772515</c:v>
                </c:pt>
                <c:pt idx="8">
                  <c:v>0.65869529337814159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3FD0-40AF-9F5F-BD2C701E0E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1172216"/>
        <c:axId val="371171560"/>
      </c:lineChart>
      <c:catAx>
        <c:axId val="371172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1560"/>
        <c:crosses val="autoZero"/>
        <c:auto val="1"/>
        <c:lblAlgn val="ctr"/>
        <c:lblOffset val="100"/>
        <c:noMultiLvlLbl val="0"/>
      </c:catAx>
      <c:valAx>
        <c:axId val="371171560"/>
        <c:scaling>
          <c:orientation val="minMax"/>
          <c:max val="35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2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8575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923578739185099E-2"/>
          <c:y val="8.4774833511322825E-2"/>
          <c:w val="0.90394739597786311"/>
          <c:h val="0.771053491934026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4935468839172102E-2"/>
                  <c:y val="-7.78163387351359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BF9-4DBE-AA0B-2AC116DA9C91}"/>
                </c:ext>
              </c:extLst>
            </c:dLbl>
            <c:dLbl>
              <c:idx val="1"/>
              <c:layout>
                <c:manualLayout>
                  <c:x val="1.8796120908511926E-3"/>
                  <c:y val="3.043075621477215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F9-4DBE-AA0B-2AC116DA9C91}"/>
                </c:ext>
              </c:extLst>
            </c:dLbl>
            <c:dLbl>
              <c:idx val="2"/>
              <c:layout>
                <c:manualLayout>
                  <c:x val="-1.1672486344492486E-2"/>
                  <c:y val="-2.0374524230121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F9-4DBE-AA0B-2AC116DA9C91}"/>
                </c:ext>
              </c:extLst>
            </c:dLbl>
            <c:dLbl>
              <c:idx val="3"/>
              <c:layout>
                <c:manualLayout>
                  <c:x val="-2.1731056512545439E-2"/>
                  <c:y val="-1.33880422128692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F9-4DBE-AA0B-2AC116DA9C91}"/>
                </c:ext>
              </c:extLst>
            </c:dLbl>
            <c:dLbl>
              <c:idx val="4"/>
              <c:layout>
                <c:manualLayout>
                  <c:x val="-2.3622490063087573E-2"/>
                  <c:y val="-7.27970059882516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F9-4DBE-AA0B-2AC116DA9C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Sheet1!$B$2:$B$8</c:f>
              <c:numCache>
                <c:formatCode>#,##0</c:formatCode>
                <c:ptCount val="7"/>
                <c:pt idx="0">
                  <c:v>21294</c:v>
                </c:pt>
                <c:pt idx="1">
                  <c:v>21135</c:v>
                </c:pt>
                <c:pt idx="2">
                  <c:v>21794</c:v>
                </c:pt>
                <c:pt idx="3">
                  <c:v>17229</c:v>
                </c:pt>
                <c:pt idx="4">
                  <c:v>18633</c:v>
                </c:pt>
                <c:pt idx="5">
                  <c:v>27807</c:v>
                </c:pt>
                <c:pt idx="6">
                  <c:v>29223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F9-4DBE-AA0B-2AC116DA9C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166077965625488E-2"/>
                  <c:y val="-3.1272860347263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88-4948-B647-D1A7250DA448}"/>
                </c:ext>
              </c:extLst>
            </c:dLbl>
            <c:dLbl>
              <c:idx val="1"/>
              <c:layout>
                <c:manualLayout>
                  <c:x val="2.0406364398446085E-2"/>
                  <c:y val="-5.29233021261378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88-4948-B647-D1A7250DA448}"/>
                </c:ext>
              </c:extLst>
            </c:dLbl>
            <c:dLbl>
              <c:idx val="2"/>
              <c:layout>
                <c:manualLayout>
                  <c:x val="2.186396185547795E-2"/>
                  <c:y val="-4.8112092841943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D88-4948-B647-D1A7250DA4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Sheet1!$C$2:$C$8</c:f>
              <c:numCache>
                <c:formatCode>#,##0</c:formatCode>
                <c:ptCount val="7"/>
                <c:pt idx="0">
                  <c:v>10555</c:v>
                </c:pt>
                <c:pt idx="1">
                  <c:v>10684</c:v>
                </c:pt>
                <c:pt idx="2">
                  <c:v>10915</c:v>
                </c:pt>
                <c:pt idx="3">
                  <c:v>7706</c:v>
                </c:pt>
                <c:pt idx="4">
                  <c:v>8462</c:v>
                </c:pt>
                <c:pt idx="5">
                  <c:v>12894</c:v>
                </c:pt>
                <c:pt idx="6">
                  <c:v>13445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BF9-4DBE-AA0B-2AC116DA9C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020280574885594E-2"/>
                  <c:y val="-8.84826847608553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BF9-4DBE-AA0B-2AC116DA9C91}"/>
                </c:ext>
              </c:extLst>
            </c:dLbl>
            <c:dLbl>
              <c:idx val="1"/>
              <c:layout>
                <c:manualLayout>
                  <c:x val="2.2754932647520341E-2"/>
                  <c:y val="-8.820448459783012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BF9-4DBE-AA0B-2AC116DA9C91}"/>
                </c:ext>
              </c:extLst>
            </c:dLbl>
            <c:dLbl>
              <c:idx val="2"/>
              <c:layout>
                <c:manualLayout>
                  <c:x val="2.7416949080956109E-2"/>
                  <c:y val="-1.18187166648545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BF9-4DBE-AA0B-2AC116DA9C91}"/>
                </c:ext>
              </c:extLst>
            </c:dLbl>
            <c:dLbl>
              <c:idx val="3"/>
              <c:layout>
                <c:manualLayout>
                  <c:x val="2.7706076487970036E-3"/>
                  <c:y val="-7.13308198208231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BF9-4DBE-AA0B-2AC116DA9C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Sheet1!$D$2:$D$8</c:f>
              <c:numCache>
                <c:formatCode>#,##0</c:formatCode>
                <c:ptCount val="7"/>
                <c:pt idx="0">
                  <c:v>10739</c:v>
                </c:pt>
                <c:pt idx="1">
                  <c:v>10451</c:v>
                </c:pt>
                <c:pt idx="2">
                  <c:v>10879</c:v>
                </c:pt>
                <c:pt idx="3">
                  <c:v>9523</c:v>
                </c:pt>
                <c:pt idx="4">
                  <c:v>10171</c:v>
                </c:pt>
                <c:pt idx="5">
                  <c:v>14913</c:v>
                </c:pt>
                <c:pt idx="6">
                  <c:v>15778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BF9-4DBE-AA0B-2AC116DA9C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474856"/>
        <c:axId val="527476824"/>
      </c:bar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  <c:max val="31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923578739185099E-2"/>
          <c:y val="8.4774833511322825E-2"/>
          <c:w val="0.90394739597786311"/>
          <c:h val="0.7710534919340266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020280574885594E-2"/>
                  <c:y val="-8.84826847608553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BF9-4DBE-AA0B-2AC116DA9C91}"/>
                </c:ext>
              </c:extLst>
            </c:dLbl>
            <c:dLbl>
              <c:idx val="1"/>
              <c:layout>
                <c:manualLayout>
                  <c:x val="2.2754932647520341E-2"/>
                  <c:y val="-8.820448459783012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BF9-4DBE-AA0B-2AC116DA9C91}"/>
                </c:ext>
              </c:extLst>
            </c:dLbl>
            <c:dLbl>
              <c:idx val="2"/>
              <c:layout>
                <c:manualLayout>
                  <c:x val="2.7416949080956109E-2"/>
                  <c:y val="-1.18187166648545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BF9-4DBE-AA0B-2AC116DA9C91}"/>
                </c:ext>
              </c:extLst>
            </c:dLbl>
            <c:dLbl>
              <c:idx val="3"/>
              <c:layout>
                <c:manualLayout>
                  <c:x val="2.7706076487970036E-3"/>
                  <c:y val="-7.13308198208231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BF9-4DBE-AA0B-2AC116DA9C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Sheet1!$D$2:$D$6</c:f>
              <c:numCache>
                <c:formatCode>#,##0</c:formatCode>
                <c:ptCount val="5"/>
                <c:pt idx="0">
                  <c:v>10879</c:v>
                </c:pt>
                <c:pt idx="1">
                  <c:v>9523</c:v>
                </c:pt>
                <c:pt idx="2">
                  <c:v>10171</c:v>
                </c:pt>
                <c:pt idx="3">
                  <c:v>14913</c:v>
                </c:pt>
                <c:pt idx="4">
                  <c:v>15778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BF9-4DBE-AA0B-2AC116DA9C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27474856"/>
        <c:axId val="52747682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368106023114055E-2"/>
                  <c:y val="-4.4081341773406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BF9-4DBE-AA0B-2AC116DA9C91}"/>
                </c:ext>
              </c:extLst>
            </c:dLbl>
            <c:dLbl>
              <c:idx val="1"/>
              <c:layout>
                <c:manualLayout>
                  <c:x val="-3.8933116706040924E-2"/>
                  <c:y val="-9.1654884355504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F9-4DBE-AA0B-2AC116DA9C91}"/>
                </c:ext>
              </c:extLst>
            </c:dLbl>
            <c:dLbl>
              <c:idx val="2"/>
              <c:layout>
                <c:manualLayout>
                  <c:x val="-8.0179566824990056E-2"/>
                  <c:y val="-7.8453995632605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F9-4DBE-AA0B-2AC116DA9C91}"/>
                </c:ext>
              </c:extLst>
            </c:dLbl>
            <c:dLbl>
              <c:idx val="3"/>
              <c:layout>
                <c:manualLayout>
                  <c:x val="-1.4443069227386121E-2"/>
                  <c:y val="6.4000625002381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F9-4DBE-AA0B-2AC116DA9C91}"/>
                </c:ext>
              </c:extLst>
            </c:dLbl>
            <c:dLbl>
              <c:idx val="4"/>
              <c:layout>
                <c:manualLayout>
                  <c:x val="-6.1520023945916019E-2"/>
                  <c:y val="4.5959778810132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F9-4DBE-AA0B-2AC116DA9C91}"/>
                </c:ext>
              </c:extLst>
            </c:dLbl>
            <c:dLbl>
              <c:idx val="5"/>
              <c:layout>
                <c:manualLayout>
                  <c:x val="-6.5591885566433958E-2"/>
                  <c:y val="-5.08195534281761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423-4B57-81C0-4BA92456AB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21794</c:v>
                </c:pt>
                <c:pt idx="1">
                  <c:v>17229</c:v>
                </c:pt>
                <c:pt idx="2">
                  <c:v>18633</c:v>
                </c:pt>
                <c:pt idx="3">
                  <c:v>27807</c:v>
                </c:pt>
                <c:pt idx="4">
                  <c:v>29223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BF9-4DBE-AA0B-2AC116DA9C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8100716082051499E-2"/>
                  <c:y val="-0.10145217779031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88-4948-B647-D1A7250DA448}"/>
                </c:ext>
              </c:extLst>
            </c:dLbl>
            <c:dLbl>
              <c:idx val="1"/>
              <c:layout>
                <c:manualLayout>
                  <c:x val="-3.2067144054700993E-2"/>
                  <c:y val="-6.9863071124508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88-4948-B647-D1A7250DA448}"/>
                </c:ext>
              </c:extLst>
            </c:dLbl>
            <c:dLbl>
              <c:idx val="2"/>
              <c:layout>
                <c:manualLayout>
                  <c:x val="-4.2270326253924038E-2"/>
                  <c:y val="-6.5051886630665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D88-4948-B647-D1A7250DA448}"/>
                </c:ext>
              </c:extLst>
            </c:dLbl>
            <c:dLbl>
              <c:idx val="3"/>
              <c:layout>
                <c:manualLayout>
                  <c:x val="1.0203182199223042E-2"/>
                  <c:y val="2.66197660814255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423-4B57-81C0-4BA92456AB9A}"/>
                </c:ext>
              </c:extLst>
            </c:dLbl>
            <c:dLbl>
              <c:idx val="4"/>
              <c:layout>
                <c:manualLayout>
                  <c:x val="1.3118377113286664E-2"/>
                  <c:y val="1.20998936733753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423-4B57-81C0-4BA92456AB9A}"/>
                </c:ext>
              </c:extLst>
            </c:dLbl>
            <c:dLbl>
              <c:idx val="5"/>
              <c:layout>
                <c:manualLayout>
                  <c:x val="4.3727923710954828E-3"/>
                  <c:y val="3.6299681020125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423-4B57-81C0-4BA92456AB9A}"/>
                </c:ext>
              </c:extLst>
            </c:dLbl>
            <c:dLbl>
              <c:idx val="6"/>
              <c:layout>
                <c:manualLayout>
                  <c:x val="0"/>
                  <c:y val="9.6799149387002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423-4B57-81C0-4BA92456AB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Sheet1!$C$2:$C$6</c:f>
              <c:numCache>
                <c:formatCode>#,##0</c:formatCode>
                <c:ptCount val="5"/>
                <c:pt idx="0">
                  <c:v>10915</c:v>
                </c:pt>
                <c:pt idx="1">
                  <c:v>7706</c:v>
                </c:pt>
                <c:pt idx="2">
                  <c:v>8462</c:v>
                </c:pt>
                <c:pt idx="3">
                  <c:v>12894</c:v>
                </c:pt>
                <c:pt idx="4">
                  <c:v>13445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BF9-4DBE-AA0B-2AC116DA9C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7474856"/>
        <c:axId val="527476824"/>
      </c:line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  <c:max val="31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923578739185099E-2"/>
          <c:y val="8.4774833511322825E-2"/>
          <c:w val="0.90394739597786311"/>
          <c:h val="0.771053491934026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4935468839172102E-2"/>
                  <c:y val="-7.78163387351359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BF9-4DBE-AA0B-2AC116DA9C91}"/>
                </c:ext>
              </c:extLst>
            </c:dLbl>
            <c:dLbl>
              <c:idx val="1"/>
              <c:layout>
                <c:manualLayout>
                  <c:x val="1.8796120908511926E-3"/>
                  <c:y val="3.043075621477215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F9-4DBE-AA0B-2AC116DA9C91}"/>
                </c:ext>
              </c:extLst>
            </c:dLbl>
            <c:dLbl>
              <c:idx val="2"/>
              <c:layout>
                <c:manualLayout>
                  <c:x val="-1.1672486344492486E-2"/>
                  <c:y val="-2.0374524230121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F9-4DBE-AA0B-2AC116DA9C91}"/>
                </c:ext>
              </c:extLst>
            </c:dLbl>
            <c:dLbl>
              <c:idx val="3"/>
              <c:layout>
                <c:manualLayout>
                  <c:x val="-2.1731056512545439E-2"/>
                  <c:y val="-1.33880422128692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F9-4DBE-AA0B-2AC116DA9C91}"/>
                </c:ext>
              </c:extLst>
            </c:dLbl>
            <c:dLbl>
              <c:idx val="4"/>
              <c:layout>
                <c:manualLayout>
                  <c:x val="-2.3622490063087573E-2"/>
                  <c:y val="-7.27970059882516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F9-4DBE-AA0B-2AC116DA9C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Sheet1!$B$2:$B$8</c:f>
              <c:numCache>
                <c:formatCode>#,##0</c:formatCode>
                <c:ptCount val="7"/>
                <c:pt idx="0">
                  <c:v>41653</c:v>
                </c:pt>
                <c:pt idx="1">
                  <c:v>42253</c:v>
                </c:pt>
                <c:pt idx="2">
                  <c:v>41226</c:v>
                </c:pt>
                <c:pt idx="3">
                  <c:v>35494</c:v>
                </c:pt>
                <c:pt idx="4">
                  <c:v>44499</c:v>
                </c:pt>
                <c:pt idx="5">
                  <c:v>55547</c:v>
                </c:pt>
                <c:pt idx="6">
                  <c:v>55927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F9-4DBE-AA0B-2AC116DA9C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166077965625488E-2"/>
                  <c:y val="-3.1272860347263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88-4948-B647-D1A7250DA448}"/>
                </c:ext>
              </c:extLst>
            </c:dLbl>
            <c:dLbl>
              <c:idx val="1"/>
              <c:layout>
                <c:manualLayout>
                  <c:x val="2.0406364398446085E-2"/>
                  <c:y val="-5.29233021261378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88-4948-B647-D1A7250DA448}"/>
                </c:ext>
              </c:extLst>
            </c:dLbl>
            <c:dLbl>
              <c:idx val="2"/>
              <c:layout>
                <c:manualLayout>
                  <c:x val="2.186396185547795E-2"/>
                  <c:y val="-4.8112092841943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D88-4948-B647-D1A7250DA4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Sheet1!$C$2:$C$8</c:f>
              <c:numCache>
                <c:formatCode>#,##0</c:formatCode>
                <c:ptCount val="7"/>
                <c:pt idx="0">
                  <c:v>38262</c:v>
                </c:pt>
                <c:pt idx="1">
                  <c:v>39061</c:v>
                </c:pt>
                <c:pt idx="2">
                  <c:v>36229</c:v>
                </c:pt>
                <c:pt idx="3">
                  <c:v>33149</c:v>
                </c:pt>
                <c:pt idx="4">
                  <c:v>43513</c:v>
                </c:pt>
                <c:pt idx="5">
                  <c:v>63039</c:v>
                </c:pt>
                <c:pt idx="6">
                  <c:v>53765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BF9-4DBE-AA0B-2AC116DA9C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020280574885594E-2"/>
                  <c:y val="-8.84826847608553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BF9-4DBE-AA0B-2AC116DA9C91}"/>
                </c:ext>
              </c:extLst>
            </c:dLbl>
            <c:dLbl>
              <c:idx val="1"/>
              <c:layout>
                <c:manualLayout>
                  <c:x val="2.2754932647520341E-2"/>
                  <c:y val="-8.820448459783012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BF9-4DBE-AA0B-2AC116DA9C91}"/>
                </c:ext>
              </c:extLst>
            </c:dLbl>
            <c:dLbl>
              <c:idx val="2"/>
              <c:layout>
                <c:manualLayout>
                  <c:x val="2.7416949080956109E-2"/>
                  <c:y val="-1.18187166648545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BF9-4DBE-AA0B-2AC116DA9C91}"/>
                </c:ext>
              </c:extLst>
            </c:dLbl>
            <c:dLbl>
              <c:idx val="3"/>
              <c:layout>
                <c:manualLayout>
                  <c:x val="2.7706076487970036E-3"/>
                  <c:y val="-7.13308198208231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BF9-4DBE-AA0B-2AC116DA9C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Sheet1!$D$2:$D$8</c:f>
              <c:numCache>
                <c:formatCode>#,##0</c:formatCode>
                <c:ptCount val="7"/>
                <c:pt idx="0">
                  <c:v>3391</c:v>
                </c:pt>
                <c:pt idx="1">
                  <c:v>3192</c:v>
                </c:pt>
                <c:pt idx="2">
                  <c:v>4997</c:v>
                </c:pt>
                <c:pt idx="3">
                  <c:v>2345</c:v>
                </c:pt>
                <c:pt idx="4">
                  <c:v>986</c:v>
                </c:pt>
                <c:pt idx="5">
                  <c:v>-7492</c:v>
                </c:pt>
                <c:pt idx="6">
                  <c:v>2162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BF9-4DBE-AA0B-2AC116DA9C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474856"/>
        <c:axId val="527476824"/>
      </c:bar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  <c:max val="6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- 2012-2023)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5.6216486591316658E-3"/>
                  <c:y val="-4.7318590617302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Sheet1!$D$2:$D$13</c:f>
              <c:numCache>
                <c:formatCode>#,##0</c:formatCode>
                <c:ptCount val="12"/>
                <c:pt idx="0">
                  <c:v>1515</c:v>
                </c:pt>
                <c:pt idx="1">
                  <c:v>1523</c:v>
                </c:pt>
                <c:pt idx="2">
                  <c:v>1819</c:v>
                </c:pt>
                <c:pt idx="3">
                  <c:v>2045</c:v>
                </c:pt>
                <c:pt idx="4">
                  <c:v>2071</c:v>
                </c:pt>
                <c:pt idx="5">
                  <c:v>2900</c:v>
                </c:pt>
                <c:pt idx="6">
                  <c:v>3037</c:v>
                </c:pt>
                <c:pt idx="7">
                  <c:v>2869</c:v>
                </c:pt>
                <c:pt idx="8">
                  <c:v>1922</c:v>
                </c:pt>
                <c:pt idx="9">
                  <c:v>2092</c:v>
                </c:pt>
                <c:pt idx="10">
                  <c:v>3253</c:v>
                </c:pt>
                <c:pt idx="11">
                  <c:v>3346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5883503504400821E-2"/>
                  <c:y val="-4.3056530304220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581201561003464E-2"/>
                  <c:y val="-4.4809045607398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1214110127E-2"/>
                  <c:y val="-2.684542503407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8.1709777961477322E-3"/>
                  <c:y val="-1.71468075362900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4034982590041824E-2"/>
                  <c:y val="-2.300184803314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4054121647830195E-3"/>
                  <c:y val="-3.8715210505065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Sheet1!$B$2:$B$13</c:f>
              <c:numCache>
                <c:formatCode>#,##0</c:formatCode>
                <c:ptCount val="12"/>
                <c:pt idx="0">
                  <c:v>3683</c:v>
                </c:pt>
                <c:pt idx="1">
                  <c:v>3600</c:v>
                </c:pt>
                <c:pt idx="2">
                  <c:v>3665</c:v>
                </c:pt>
                <c:pt idx="3">
                  <c:v>4248</c:v>
                </c:pt>
                <c:pt idx="4">
                  <c:v>4324</c:v>
                </c:pt>
                <c:pt idx="5">
                  <c:v>5251</c:v>
                </c:pt>
                <c:pt idx="6">
                  <c:v>5368</c:v>
                </c:pt>
                <c:pt idx="7">
                  <c:v>5252</c:v>
                </c:pt>
                <c:pt idx="8">
                  <c:v>3484</c:v>
                </c:pt>
                <c:pt idx="9">
                  <c:v>3626</c:v>
                </c:pt>
                <c:pt idx="10">
                  <c:v>5956</c:v>
                </c:pt>
                <c:pt idx="11">
                  <c:v>6267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5421200365849816E-2"/>
                  <c:y val="-2.90840821209568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0748199384827856E-2"/>
                  <c:y val="-4.191150170306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26E-2"/>
                  <c:y val="-7.850584352416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2267488666789503E-2"/>
                  <c:y val="-7.0278776612896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9656077937297593E-2"/>
                  <c:y val="-7.0332632417536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2486594636526663E-2"/>
                  <c:y val="-6.31314508415054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2.5810140336710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Sheet1!$C$2:$C$13</c:f>
              <c:numCache>
                <c:formatCode>#,##0</c:formatCode>
                <c:ptCount val="12"/>
                <c:pt idx="0">
                  <c:v>2168</c:v>
                </c:pt>
                <c:pt idx="1">
                  <c:v>2077</c:v>
                </c:pt>
                <c:pt idx="2">
                  <c:v>1846</c:v>
                </c:pt>
                <c:pt idx="3">
                  <c:v>2203</c:v>
                </c:pt>
                <c:pt idx="4">
                  <c:v>2253</c:v>
                </c:pt>
                <c:pt idx="5">
                  <c:v>2351</c:v>
                </c:pt>
                <c:pt idx="6">
                  <c:v>2331</c:v>
                </c:pt>
                <c:pt idx="7">
                  <c:v>2383</c:v>
                </c:pt>
                <c:pt idx="8">
                  <c:v>1562</c:v>
                </c:pt>
                <c:pt idx="9">
                  <c:v>1534</c:v>
                </c:pt>
                <c:pt idx="10">
                  <c:v>2703</c:v>
                </c:pt>
                <c:pt idx="11">
                  <c:v>2921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- 2012-2023)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77783288764061731"/>
          <c:y val="1.3126082196829083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0.10303917614074926"/>
          <c:y val="7.3048116604930075E-2"/>
          <c:w val="0.88150129004663869"/>
          <c:h val="0.7844975219555551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2.15084502805921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5.6216486591316658E-3"/>
                  <c:y val="-4.7318590617302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Sheet1!$D$2:$D$13</c:f>
              <c:numCache>
                <c:formatCode>#,##0</c:formatCode>
                <c:ptCount val="12"/>
                <c:pt idx="0">
                  <c:v>7459</c:v>
                </c:pt>
                <c:pt idx="1">
                  <c:v>7700</c:v>
                </c:pt>
                <c:pt idx="2">
                  <c:v>6699</c:v>
                </c:pt>
                <c:pt idx="3">
                  <c:v>5996</c:v>
                </c:pt>
                <c:pt idx="4">
                  <c:v>6250</c:v>
                </c:pt>
                <c:pt idx="5">
                  <c:v>7340</c:v>
                </c:pt>
                <c:pt idx="6">
                  <c:v>6929</c:v>
                </c:pt>
                <c:pt idx="7">
                  <c:v>7446</c:v>
                </c:pt>
                <c:pt idx="8">
                  <c:v>6983</c:v>
                </c:pt>
                <c:pt idx="9">
                  <c:v>7175</c:v>
                </c:pt>
                <c:pt idx="10">
                  <c:v>10750</c:v>
                </c:pt>
                <c:pt idx="11">
                  <c:v>11681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5883503504400821E-2"/>
                  <c:y val="-4.3056530304220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581201561003464E-2"/>
                  <c:y val="-4.4809045607398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1214110127E-2"/>
                  <c:y val="-2.684542503407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7684633256588974E-2"/>
                  <c:y val="-3.435356776076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4034982590041824E-2"/>
                  <c:y val="-2.300184803314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4.0866055533125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dLbl>
              <c:idx val="11"/>
              <c:layout>
                <c:manualLayout>
                  <c:x val="0"/>
                  <c:y val="-3.2262675420888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9B-4FA8-B4D6-3F77BA20CA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Sheet1!$B$2:$B$13</c:f>
              <c:numCache>
                <c:formatCode>#,##0</c:formatCode>
                <c:ptCount val="12"/>
                <c:pt idx="0">
                  <c:v>13416</c:v>
                </c:pt>
                <c:pt idx="1">
                  <c:v>13555</c:v>
                </c:pt>
                <c:pt idx="2">
                  <c:v>13415</c:v>
                </c:pt>
                <c:pt idx="3">
                  <c:v>13993</c:v>
                </c:pt>
                <c:pt idx="4">
                  <c:v>13162</c:v>
                </c:pt>
                <c:pt idx="5">
                  <c:v>14983</c:v>
                </c:pt>
                <c:pt idx="6">
                  <c:v>14540</c:v>
                </c:pt>
                <c:pt idx="7">
                  <c:v>15387</c:v>
                </c:pt>
                <c:pt idx="8">
                  <c:v>12473</c:v>
                </c:pt>
                <c:pt idx="9">
                  <c:v>13415</c:v>
                </c:pt>
                <c:pt idx="10">
                  <c:v>19939</c:v>
                </c:pt>
                <c:pt idx="11">
                  <c:v>20939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5421200365849816E-2"/>
                  <c:y val="-2.90840821209568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0748199384827856E-2"/>
                  <c:y val="-4.191150170306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26E-2"/>
                  <c:y val="-7.850584352416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2267488666789503E-2"/>
                  <c:y val="-7.0278776612896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9656077937297593E-2"/>
                  <c:y val="-7.0332632417536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2486594636526663E-2"/>
                  <c:y val="-6.31314508415054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2.5810140336710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Sheet1!$C$2:$C$13</c:f>
              <c:numCache>
                <c:formatCode>#,##0</c:formatCode>
                <c:ptCount val="12"/>
                <c:pt idx="0">
                  <c:v>5957</c:v>
                </c:pt>
                <c:pt idx="1">
                  <c:v>5855</c:v>
                </c:pt>
                <c:pt idx="2">
                  <c:v>6716</c:v>
                </c:pt>
                <c:pt idx="3">
                  <c:v>7997</c:v>
                </c:pt>
                <c:pt idx="4">
                  <c:v>6912</c:v>
                </c:pt>
                <c:pt idx="5">
                  <c:v>7643</c:v>
                </c:pt>
                <c:pt idx="6">
                  <c:v>7611</c:v>
                </c:pt>
                <c:pt idx="7">
                  <c:v>7941</c:v>
                </c:pt>
                <c:pt idx="8">
                  <c:v>5490</c:v>
                </c:pt>
                <c:pt idx="9">
                  <c:v>6240</c:v>
                </c:pt>
                <c:pt idx="10">
                  <c:v>9189</c:v>
                </c:pt>
                <c:pt idx="11">
                  <c:v>9258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- 2012-2023)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-1.4054121647829679E-3"/>
                  <c:y val="-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6462E-3"/>
                  <c:y val="6.4525350841776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4.2162364943487494E-3"/>
                  <c:y val="1.7206760224473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Sheet1!$D$2:$D$13</c:f>
              <c:numCache>
                <c:formatCode>#,##0</c:formatCode>
                <c:ptCount val="12"/>
                <c:pt idx="0">
                  <c:v>649</c:v>
                </c:pt>
                <c:pt idx="1">
                  <c:v>723</c:v>
                </c:pt>
                <c:pt idx="2">
                  <c:v>980</c:v>
                </c:pt>
                <c:pt idx="3">
                  <c:v>402</c:v>
                </c:pt>
                <c:pt idx="4">
                  <c:v>421</c:v>
                </c:pt>
                <c:pt idx="5">
                  <c:v>387</c:v>
                </c:pt>
                <c:pt idx="6">
                  <c:v>373</c:v>
                </c:pt>
                <c:pt idx="7">
                  <c:v>432</c:v>
                </c:pt>
                <c:pt idx="8">
                  <c:v>455</c:v>
                </c:pt>
                <c:pt idx="9">
                  <c:v>824</c:v>
                </c:pt>
                <c:pt idx="10">
                  <c:v>909</c:v>
                </c:pt>
                <c:pt idx="11">
                  <c:v>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5883503504400821E-2"/>
                  <c:y val="-4.3056530304220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581201561003464E-2"/>
                  <c:y val="-4.4809045607398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1214110127E-2"/>
                  <c:y val="-2.684542503407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7684633256588974E-2"/>
                  <c:y val="-3.435356776076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4034982590041824E-2"/>
                  <c:y val="-2.300184803314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4.0866055533125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Sheet1!$B$2:$B$13</c:f>
              <c:numCache>
                <c:formatCode>#,##0</c:formatCode>
                <c:ptCount val="12"/>
                <c:pt idx="0">
                  <c:v>972</c:v>
                </c:pt>
                <c:pt idx="1">
                  <c:v>1085</c:v>
                </c:pt>
                <c:pt idx="2">
                  <c:v>1361</c:v>
                </c:pt>
                <c:pt idx="3">
                  <c:v>944</c:v>
                </c:pt>
                <c:pt idx="4">
                  <c:v>925</c:v>
                </c:pt>
                <c:pt idx="5">
                  <c:v>838</c:v>
                </c:pt>
                <c:pt idx="6">
                  <c:v>988</c:v>
                </c:pt>
                <c:pt idx="7">
                  <c:v>905</c:v>
                </c:pt>
                <c:pt idx="8">
                  <c:v>981</c:v>
                </c:pt>
                <c:pt idx="9">
                  <c:v>1314</c:v>
                </c:pt>
                <c:pt idx="10">
                  <c:v>1599</c:v>
                </c:pt>
                <c:pt idx="11">
                  <c:v>1692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5421200365849816E-2"/>
                  <c:y val="-2.90840821209568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0748199384827856E-2"/>
                  <c:y val="-4.191150170306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26E-2"/>
                  <c:y val="-7.850584352416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2267488666789503E-2"/>
                  <c:y val="-7.0278776612896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9656077937297593E-2"/>
                  <c:y val="-7.0332632417536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2486594636526663E-2"/>
                  <c:y val="-6.31314508415054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2.5810140336710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Sheet1!$C$2:$C$13</c:f>
              <c:numCache>
                <c:formatCode>#,##0</c:formatCode>
                <c:ptCount val="12"/>
                <c:pt idx="0">
                  <c:v>323</c:v>
                </c:pt>
                <c:pt idx="1">
                  <c:v>362</c:v>
                </c:pt>
                <c:pt idx="2">
                  <c:v>381</c:v>
                </c:pt>
                <c:pt idx="3">
                  <c:v>542</c:v>
                </c:pt>
                <c:pt idx="4">
                  <c:v>504</c:v>
                </c:pt>
                <c:pt idx="5">
                  <c:v>451</c:v>
                </c:pt>
                <c:pt idx="6">
                  <c:v>615</c:v>
                </c:pt>
                <c:pt idx="7">
                  <c:v>473</c:v>
                </c:pt>
                <c:pt idx="8">
                  <c:v>526</c:v>
                </c:pt>
                <c:pt idx="9">
                  <c:v>490</c:v>
                </c:pt>
                <c:pt idx="10">
                  <c:v>690</c:v>
                </c:pt>
                <c:pt idx="11">
                  <c:v>1018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- 2012-2021)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-1.4054121647829679E-3"/>
                  <c:y val="-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6462E-3"/>
                  <c:y val="6.4525350841776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4.2162364943487494E-3"/>
                  <c:y val="1.7206760224473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Sheet1!$D$2:$D$13</c:f>
              <c:numCache>
                <c:formatCode>#,##0</c:formatCode>
                <c:ptCount val="12"/>
                <c:pt idx="0">
                  <c:v>92</c:v>
                </c:pt>
                <c:pt idx="1">
                  <c:v>44</c:v>
                </c:pt>
                <c:pt idx="2">
                  <c:v>83</c:v>
                </c:pt>
                <c:pt idx="3">
                  <c:v>73</c:v>
                </c:pt>
                <c:pt idx="4">
                  <c:v>-4</c:v>
                </c:pt>
                <c:pt idx="5">
                  <c:v>112</c:v>
                </c:pt>
                <c:pt idx="6">
                  <c:v>112</c:v>
                </c:pt>
                <c:pt idx="7">
                  <c:v>132</c:v>
                </c:pt>
                <c:pt idx="8">
                  <c:v>163</c:v>
                </c:pt>
                <c:pt idx="9">
                  <c:v>80</c:v>
                </c:pt>
                <c:pt idx="10">
                  <c:v>1</c:v>
                </c:pt>
                <c:pt idx="11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5883503504400821E-2"/>
                  <c:y val="-4.3056530304220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581201561003464E-2"/>
                  <c:y val="-4.4809045607398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1214110127E-2"/>
                  <c:y val="-2.684542503407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7684633256588974E-2"/>
                  <c:y val="-3.435356776076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4034982590041824E-2"/>
                  <c:y val="-2.300184803314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4.0866055533125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1.4054121647829165E-3"/>
                  <c:y val="6.4525350841776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Sheet1!$B$2:$B$13</c:f>
              <c:numCache>
                <c:formatCode>#,##0</c:formatCode>
                <c:ptCount val="12"/>
                <c:pt idx="0">
                  <c:v>195</c:v>
                </c:pt>
                <c:pt idx="1">
                  <c:v>153</c:v>
                </c:pt>
                <c:pt idx="2">
                  <c:v>166</c:v>
                </c:pt>
                <c:pt idx="3">
                  <c:v>177</c:v>
                </c:pt>
                <c:pt idx="4">
                  <c:v>161</c:v>
                </c:pt>
                <c:pt idx="5">
                  <c:v>222</c:v>
                </c:pt>
                <c:pt idx="6">
                  <c:v>239</c:v>
                </c:pt>
                <c:pt idx="7">
                  <c:v>250</c:v>
                </c:pt>
                <c:pt idx="8">
                  <c:v>291</c:v>
                </c:pt>
                <c:pt idx="9">
                  <c:v>278</c:v>
                </c:pt>
                <c:pt idx="10">
                  <c:v>313</c:v>
                </c:pt>
                <c:pt idx="11">
                  <c:v>325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5421200365849816E-2"/>
                  <c:y val="-2.90840821209568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0748199384827856E-2"/>
                  <c:y val="-4.191150170306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26E-2"/>
                  <c:y val="-7.850584352416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2267488666789503E-2"/>
                  <c:y val="-7.0278776612896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9656077937297593E-2"/>
                  <c:y val="-7.0332632417536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2486594636526663E-2"/>
                  <c:y val="-6.31314508415054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2.5810140336710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Sheet1!$C$2:$C$13</c:f>
              <c:numCache>
                <c:formatCode>#,##0</c:formatCode>
                <c:ptCount val="12"/>
                <c:pt idx="0">
                  <c:v>103</c:v>
                </c:pt>
                <c:pt idx="1">
                  <c:v>109</c:v>
                </c:pt>
                <c:pt idx="2">
                  <c:v>83</c:v>
                </c:pt>
                <c:pt idx="3">
                  <c:v>104</c:v>
                </c:pt>
                <c:pt idx="4">
                  <c:v>165</c:v>
                </c:pt>
                <c:pt idx="5">
                  <c:v>110</c:v>
                </c:pt>
                <c:pt idx="6">
                  <c:v>127</c:v>
                </c:pt>
                <c:pt idx="7">
                  <c:v>118</c:v>
                </c:pt>
                <c:pt idx="8">
                  <c:v>128</c:v>
                </c:pt>
                <c:pt idx="9">
                  <c:v>198</c:v>
                </c:pt>
                <c:pt idx="10">
                  <c:v>312</c:v>
                </c:pt>
                <c:pt idx="11">
                  <c:v>248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-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 u="sng" dirty="0">
                <a:solidFill>
                  <a:srgbClr val="FF0000"/>
                </a:solidFill>
              </a:rPr>
              <a:t>EU27</a:t>
            </a:r>
            <a:r>
              <a:rPr lang="en-US" dirty="0"/>
              <a:t> Exports to Brazil 2023 - €Bio</a:t>
            </a:r>
          </a:p>
        </c:rich>
      </c:tx>
      <c:layout>
        <c:manualLayout>
          <c:xMode val="edge"/>
          <c:yMode val="edge"/>
          <c:x val="0.11552998759427806"/>
          <c:y val="3.0229700280203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517963673460336"/>
          <c:y val="0.23938221732099901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to Brazil- 2023 -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309212531699535"/>
                  <c:y val="-7.767799548307266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22225887649420056"/>
                  <c:y val="6.021266991594909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43.1</c:v>
                </c:pt>
                <c:pt idx="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0.07476</cdr:x>
      <cdr:y>0.08867</cdr:y>
    </cdr:from>
    <cdr:to>
      <cdr:x>0.17289</cdr:x>
      <cdr:y>0.12671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7F1BC8A-B39F-E8B1-62FC-B7AE4DE469E0}"/>
            </a:ext>
          </a:extLst>
        </cdr:cNvPr>
        <cdr:cNvSpPr txBox="1"/>
      </cdr:nvSpPr>
      <cdr:spPr>
        <a:xfrm xmlns:a="http://schemas.openxmlformats.org/drawingml/2006/main">
          <a:off x="683568" y="608110"/>
          <a:ext cx="897301" cy="2608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b="1" dirty="0">
              <a:solidFill>
                <a:schemeClr val="tx1"/>
              </a:solidFill>
              <a:latin typeface="+mj-lt"/>
            </a:rPr>
            <a:t>688,877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Argentina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Brazil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Uruguay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Paraguay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181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430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964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722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761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19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3/25/2025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25/03/2025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BC2-627A-426E-89C6-E7B2BA95E36A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5808-6BC3-413F-A891-25E28D5AD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56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0F2-DBB2-4090-9C77-DF84859A8C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567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3/25/2025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8" r:id="rId3"/>
    <p:sldLayoutId id="2147483679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CAF1E9-1250-4D0C-8CE4-75AEA080335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20437" y="3212976"/>
            <a:ext cx="8423563" cy="3527971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2708919"/>
            <a:ext cx="8715436" cy="1656185"/>
          </a:xfrm>
        </p:spPr>
        <p:txBody>
          <a:bodyPr/>
          <a:lstStyle/>
          <a:p>
            <a:pPr algn="ctr"/>
            <a:r>
              <a:rPr lang="en-GB" dirty="0"/>
              <a:t>“The importance of Trade in Services </a:t>
            </a:r>
          </a:p>
          <a:p>
            <a:pPr algn="ctr"/>
            <a:r>
              <a:rPr lang="en-GB" dirty="0"/>
              <a:t>between EU &amp; Mercosur”</a:t>
            </a:r>
          </a:p>
          <a:p>
            <a:pPr algn="ctr"/>
            <a:r>
              <a:rPr lang="en-GB" dirty="0"/>
              <a:t>March 2025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BEA835-A59E-431F-9F3A-E0155A0A0B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363" y="1251614"/>
            <a:ext cx="1876946" cy="1275307"/>
          </a:xfrm>
          <a:prstGeom prst="rect">
            <a:avLst/>
          </a:prstGeom>
        </p:spPr>
      </p:pic>
      <p:pic>
        <p:nvPicPr>
          <p:cNvPr id="6" name="Picture 5" descr="A logo with blue stars and green lines&#10;&#10;AI-generated content may be incorrect.">
            <a:extLst>
              <a:ext uri="{FF2B5EF4-FFF2-40B4-BE49-F238E27FC236}">
                <a16:creationId xmlns:a16="http://schemas.microsoft.com/office/drawing/2014/main" id="{0CDF2CE6-EF50-686D-ED2F-AC8BA45891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905" y="1340768"/>
            <a:ext cx="1876946" cy="1186153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425869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5120420"/>
              </p:ext>
            </p:extLst>
          </p:nvPr>
        </p:nvGraphicFramePr>
        <p:xfrm>
          <a:off x="108427" y="1988839"/>
          <a:ext cx="2864001" cy="4621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306896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32.8%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20580" y="310089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63.2%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CB471C7-5914-4CB5-9102-4CA98A8542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2738197"/>
              </p:ext>
            </p:extLst>
          </p:nvPr>
        </p:nvGraphicFramePr>
        <p:xfrm>
          <a:off x="3042033" y="1988837"/>
          <a:ext cx="2951405" cy="4621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311253" y="310089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17.1%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5139400" y="310089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82.9%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973185" y="6148457"/>
            <a:ext cx="1944216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64.1 Bio€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4026848" y="6247456"/>
            <a:ext cx="1872208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53.8 Bio€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BC5F53-F808-4784-A44E-229F1B687745}"/>
              </a:ext>
            </a:extLst>
          </p:cNvPr>
          <p:cNvSpPr txBox="1"/>
          <p:nvPr/>
        </p:nvSpPr>
        <p:spPr>
          <a:xfrm>
            <a:off x="7724023" y="6614069"/>
            <a:ext cx="1487998" cy="276999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</a:rPr>
              <a:t>Source: Eurostat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71306"/>
              </p:ext>
            </p:extLst>
          </p:nvPr>
        </p:nvGraphicFramePr>
        <p:xfrm>
          <a:off x="6042847" y="1988837"/>
          <a:ext cx="2960069" cy="4621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787085" y="868647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</a:t>
            </a:r>
            <a:r>
              <a:rPr lang="en-GB" sz="2000" b="1" cap="all" dirty="0">
                <a:solidFill>
                  <a:srgbClr val="FF0000"/>
                </a:solidFill>
                <a:latin typeface="Calibri Light" panose="020F0302020204030204" pitchFamily="34" charset="0"/>
              </a:rPr>
              <a:t>EU-</a:t>
            </a:r>
            <a:r>
              <a:rPr lang="en-GB" sz="2000" b="1" cap="all" dirty="0" err="1">
                <a:solidFill>
                  <a:srgbClr val="FF0000"/>
                </a:solidFill>
                <a:latin typeface="Calibri Light" panose="020F0302020204030204" pitchFamily="34" charset="0"/>
              </a:rPr>
              <a:t>brazil</a:t>
            </a:r>
            <a:r>
              <a:rPr lang="en-GB" sz="2000" b="1" cap="all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GB" sz="2000" b="1" cap="all" dirty="0">
                <a:latin typeface="Calibri Light" panose="020F0302020204030204" pitchFamily="34" charset="0"/>
              </a:rPr>
              <a:t>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25.7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74.3%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883871" y="6247454"/>
            <a:ext cx="20607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117.6 Bio€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1259632" y="1342509"/>
            <a:ext cx="6408712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Services represents 25.7 % of the total trade between EU &amp; Brazil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(32.8% of EU total exports to Brazil = Services)</a:t>
            </a:r>
          </a:p>
        </p:txBody>
      </p:sp>
    </p:spTree>
    <p:extLst>
      <p:ext uri="{BB962C8B-B14F-4D97-AF65-F5344CB8AC3E}">
        <p14:creationId xmlns:p14="http://schemas.microsoft.com/office/powerpoint/2010/main" val="811614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932532729"/>
              </p:ext>
            </p:extLst>
          </p:nvPr>
        </p:nvGraphicFramePr>
        <p:xfrm>
          <a:off x="0" y="1397000"/>
          <a:ext cx="9144000" cy="5399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827584" y="750669"/>
            <a:ext cx="734481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EU27 Services Exports and Imports </a:t>
            </a:r>
            <a:r>
              <a:rPr lang="en-GB" altLang="en-US" b="1" u="sng" dirty="0">
                <a:solidFill>
                  <a:srgbClr val="FF0000"/>
                </a:solidFill>
              </a:rPr>
              <a:t>to Brazil </a:t>
            </a:r>
            <a:r>
              <a:rPr lang="en-GB" altLang="en-US" b="1" u="sng" dirty="0"/>
              <a:t>per sectors</a:t>
            </a:r>
            <a:br>
              <a:rPr lang="en-GB" altLang="en-US" b="1" u="sng" dirty="0"/>
            </a:br>
            <a:r>
              <a:rPr lang="en-GB" altLang="en-US" sz="2000" b="1" dirty="0">
                <a:solidFill>
                  <a:srgbClr val="FF0000"/>
                </a:solidFill>
              </a:rPr>
              <a:t>(2023 </a:t>
            </a:r>
            <a:r>
              <a:rPr lang="en-GB" altLang="en-US" dirty="0"/>
              <a:t>- € Million)</a:t>
            </a:r>
            <a:endParaRPr lang="en-GB" alt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43508" y="6381328"/>
            <a:ext cx="87129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2021 – Note: Other business services comprise mainly: research and development, professional and management consulting services, technical, trade-related services.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9992" y="1331838"/>
            <a:ext cx="44644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      Exports - Total 20 939  –         Imports - Total: 9 258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3203848" y="2588577"/>
            <a:ext cx="23984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FF0000"/>
                </a:solidFill>
              </a:rPr>
              <a:t>17.8% of EU28 Exports</a:t>
            </a:r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2593683" y="1196151"/>
            <a:ext cx="7920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FF0000"/>
                </a:solidFill>
              </a:rPr>
              <a:t>32.6%</a:t>
            </a:r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5743410" y="3111242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FF0000"/>
                </a:solidFill>
              </a:rPr>
              <a:t>12.4%</a:t>
            </a:r>
          </a:p>
        </p:txBody>
      </p:sp>
      <p:sp>
        <p:nvSpPr>
          <p:cNvPr id="16" name="TextBox 5"/>
          <p:cNvSpPr txBox="1">
            <a:spLocks noChangeArrowheads="1"/>
          </p:cNvSpPr>
          <p:nvPr/>
        </p:nvSpPr>
        <p:spPr bwMode="auto">
          <a:xfrm>
            <a:off x="7092280" y="2582994"/>
            <a:ext cx="9361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FF0000"/>
                </a:solidFill>
              </a:rPr>
              <a:t>18.7%</a:t>
            </a:r>
          </a:p>
        </p:txBody>
      </p:sp>
      <p:sp>
        <p:nvSpPr>
          <p:cNvPr id="17" name="TextBox 5"/>
          <p:cNvSpPr txBox="1">
            <a:spLocks noChangeArrowheads="1"/>
          </p:cNvSpPr>
          <p:nvPr/>
        </p:nvSpPr>
        <p:spPr bwMode="auto">
          <a:xfrm>
            <a:off x="6532078" y="3519169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FF0000"/>
                </a:solidFill>
              </a:rPr>
              <a:t>9.1%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0" y="1413902"/>
            <a:ext cx="199996" cy="1654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6676260" y="1385629"/>
            <a:ext cx="199996" cy="1997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556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5C64C-4097-4949-9095-D079520D3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3785"/>
            <a:ext cx="8247494" cy="432967"/>
          </a:xfrm>
        </p:spPr>
        <p:txBody>
          <a:bodyPr>
            <a:normAutofit/>
          </a:bodyPr>
          <a:lstStyle/>
          <a:p>
            <a:pPr algn="ctr"/>
            <a:r>
              <a:rPr lang="en-GB" altLang="en-US" sz="2000" b="1" u="sng" dirty="0"/>
              <a:t>EU27 Services Exports to </a:t>
            </a:r>
            <a:r>
              <a:rPr lang="en-GB" altLang="en-US" sz="2000" b="1" u="sng" dirty="0">
                <a:solidFill>
                  <a:srgbClr val="00B050"/>
                </a:solidFill>
              </a:rPr>
              <a:t>Brazil</a:t>
            </a:r>
            <a:r>
              <a:rPr lang="en-GB" altLang="en-US" sz="2000" b="1" u="sng" dirty="0"/>
              <a:t> </a:t>
            </a:r>
            <a:r>
              <a:rPr lang="en-US" sz="2000" b="1" u="sng" dirty="0"/>
              <a:t>per countries (Extra EU) - €Mio – 2023</a:t>
            </a:r>
            <a:endParaRPr lang="en-GB" sz="20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56662F5-BE86-4512-93EA-EB62C73F0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413862"/>
              </p:ext>
            </p:extLst>
          </p:nvPr>
        </p:nvGraphicFramePr>
        <p:xfrm>
          <a:off x="147783" y="1196752"/>
          <a:ext cx="880225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7CB972D-2386-4E21-A5B7-0AE53B8400E3}"/>
              </a:ext>
            </a:extLst>
          </p:cNvPr>
          <p:cNvSpPr txBox="1"/>
          <p:nvPr/>
        </p:nvSpPr>
        <p:spPr>
          <a:xfrm>
            <a:off x="7228701" y="6532918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0915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C8932E8-8088-436C-A76B-508FBAAD9B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9258111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C435B02-2AE9-43C5-8D9C-D42610B0A1B5}"/>
              </a:ext>
            </a:extLst>
          </p:cNvPr>
          <p:cNvSpPr txBox="1"/>
          <p:nvPr/>
        </p:nvSpPr>
        <p:spPr>
          <a:xfrm>
            <a:off x="7061544" y="6487452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0B3BC4-E625-4754-8F38-4194B70F2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3054" y="116632"/>
            <a:ext cx="6326909" cy="906999"/>
          </a:xfrm>
        </p:spPr>
        <p:txBody>
          <a:bodyPr>
            <a:noAutofit/>
          </a:bodyPr>
          <a:lstStyle/>
          <a:p>
            <a:r>
              <a:rPr lang="en-GB" sz="2800" b="1" cap="all" dirty="0">
                <a:latin typeface="Calibri Light" panose="020F0302020204030204" pitchFamily="34" charset="0"/>
              </a:rPr>
              <a:t>Top 10 EU Investment partners</a:t>
            </a:r>
            <a:br>
              <a:rPr lang="en-GB" sz="2800" b="1" cap="all" dirty="0">
                <a:latin typeface="Calibri Light" panose="020F0302020204030204" pitchFamily="34" charset="0"/>
              </a:rPr>
            </a:br>
            <a:r>
              <a:rPr lang="en-GB" sz="2800" b="1" cap="all" dirty="0">
                <a:latin typeface="Calibri Light" panose="020F0302020204030204" pitchFamily="34" charset="0"/>
              </a:rPr>
              <a:t> FDI Stocks (Extra-EU27) – 2022 - €Bio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BE0B01-2A98-9537-3155-1957B2F82EEE}"/>
              </a:ext>
            </a:extLst>
          </p:cNvPr>
          <p:cNvSpPr txBox="1"/>
          <p:nvPr/>
        </p:nvSpPr>
        <p:spPr>
          <a:xfrm>
            <a:off x="4211960" y="1457640"/>
            <a:ext cx="4464496" cy="120032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tx2"/>
                </a:solidFill>
                <a:latin typeface="+mj-lt"/>
              </a:rPr>
              <a:t>Mercosur 4 = </a:t>
            </a:r>
          </a:p>
          <a:p>
            <a:r>
              <a:rPr lang="en-GB" sz="2400" b="1" dirty="0">
                <a:solidFill>
                  <a:schemeClr val="tx2"/>
                </a:solidFill>
                <a:latin typeface="+mj-lt"/>
              </a:rPr>
              <a:t>4</a:t>
            </a:r>
            <a:r>
              <a:rPr lang="en-GB" sz="2400" b="1" baseline="30000" dirty="0">
                <a:solidFill>
                  <a:schemeClr val="tx2"/>
                </a:solidFill>
                <a:latin typeface="+mj-lt"/>
              </a:rPr>
              <a:t>th</a:t>
            </a:r>
            <a:r>
              <a:rPr lang="en-GB" sz="2400" b="1" dirty="0">
                <a:solidFill>
                  <a:schemeClr val="tx2"/>
                </a:solidFill>
                <a:latin typeface="+mj-lt"/>
              </a:rPr>
              <a:t> Recipient of EU Outward FDI</a:t>
            </a:r>
          </a:p>
          <a:p>
            <a:r>
              <a:rPr lang="en-GB" sz="2400" b="1" dirty="0">
                <a:solidFill>
                  <a:schemeClr val="tx2"/>
                </a:solidFill>
                <a:latin typeface="+mj-lt"/>
              </a:rPr>
              <a:t>6</a:t>
            </a:r>
            <a:r>
              <a:rPr lang="en-GB" sz="2400" b="1" baseline="30000" dirty="0">
                <a:solidFill>
                  <a:schemeClr val="tx2"/>
                </a:solidFill>
                <a:latin typeface="+mj-lt"/>
              </a:rPr>
              <a:t>th</a:t>
            </a:r>
            <a:r>
              <a:rPr lang="en-GB" sz="2400" b="1" dirty="0">
                <a:solidFill>
                  <a:schemeClr val="tx2"/>
                </a:solidFill>
                <a:latin typeface="+mj-lt"/>
              </a:rPr>
              <a:t> FDI Partner of the EU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0BED15E-B720-4B9C-CAAB-01B841DA2AB7}"/>
              </a:ext>
            </a:extLst>
          </p:cNvPr>
          <p:cNvSpPr/>
          <p:nvPr/>
        </p:nvSpPr>
        <p:spPr>
          <a:xfrm rot="2470655">
            <a:off x="5598530" y="5006887"/>
            <a:ext cx="524983" cy="1784324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06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9000">
        <p14:reveal/>
      </p:transition>
    </mc:Choice>
    <mc:Fallback xmlns="">
      <p:transition spd="slow" advClick="0" advTm="9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9746057"/>
              </p:ext>
            </p:extLst>
          </p:nvPr>
        </p:nvGraphicFramePr>
        <p:xfrm>
          <a:off x="107504" y="836712"/>
          <a:ext cx="9036495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6911750" y="6597352"/>
            <a:ext cx="2232249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– [bop_fdi6_pos].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134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CB949AD-40F5-4E87-80B8-874B37E3BA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3226977"/>
              </p:ext>
            </p:extLst>
          </p:nvPr>
        </p:nvGraphicFramePr>
        <p:xfrm>
          <a:off x="179512" y="908720"/>
          <a:ext cx="8496944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8BB470AF-29C1-04BD-D2AB-F5AD4C296B4B}"/>
              </a:ext>
            </a:extLst>
          </p:cNvPr>
          <p:cNvSpPr/>
          <p:nvPr/>
        </p:nvSpPr>
        <p:spPr>
          <a:xfrm>
            <a:off x="7092280" y="3808753"/>
            <a:ext cx="648072" cy="28803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65.9%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36D11D-E0E9-40B0-037E-10C801A66E05}"/>
              </a:ext>
            </a:extLst>
          </p:cNvPr>
          <p:cNvSpPr txBox="1"/>
          <p:nvPr/>
        </p:nvSpPr>
        <p:spPr>
          <a:xfrm>
            <a:off x="5868144" y="4869160"/>
            <a:ext cx="2160240" cy="3077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EU world average : 77.7%</a:t>
            </a:r>
          </a:p>
        </p:txBody>
      </p:sp>
    </p:spTree>
    <p:extLst>
      <p:ext uri="{BB962C8B-B14F-4D97-AF65-F5344CB8AC3E}">
        <p14:creationId xmlns:p14="http://schemas.microsoft.com/office/powerpoint/2010/main" val="2199678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C8932E8-8088-436C-A76B-508FBAAD9B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8999158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C435B02-2AE9-43C5-8D9C-D42610B0A1B5}"/>
              </a:ext>
            </a:extLst>
          </p:cNvPr>
          <p:cNvSpPr txBox="1"/>
          <p:nvPr/>
        </p:nvSpPr>
        <p:spPr>
          <a:xfrm>
            <a:off x="7061544" y="6487452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0B3BC4-E625-4754-8F38-4194B70F2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3054" y="116632"/>
            <a:ext cx="6326909" cy="906999"/>
          </a:xfrm>
        </p:spPr>
        <p:txBody>
          <a:bodyPr>
            <a:noAutofit/>
          </a:bodyPr>
          <a:lstStyle/>
          <a:p>
            <a:r>
              <a:rPr lang="en-GB" sz="2800" b="1" cap="all" dirty="0">
                <a:latin typeface="Calibri Light" panose="020F0302020204030204" pitchFamily="34" charset="0"/>
              </a:rPr>
              <a:t>Top 15 EU Trading partners in Services</a:t>
            </a:r>
            <a:br>
              <a:rPr lang="en-GB" sz="2800" b="1" cap="all" dirty="0">
                <a:latin typeface="Calibri Light" panose="020F0302020204030204" pitchFamily="34" charset="0"/>
              </a:rPr>
            </a:br>
            <a:r>
              <a:rPr lang="en-GB" sz="2800" b="1" cap="all" dirty="0">
                <a:latin typeface="Calibri Light" panose="020F0302020204030204" pitchFamily="34" charset="0"/>
              </a:rPr>
              <a:t> (Extra-EU27) – 2023 - €Bio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1337109" y="999493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476,218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1907704" y="3151386"/>
            <a:ext cx="100811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226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,452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2443226" y="4196954"/>
            <a:ext cx="945180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100,606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2980873" y="4466474"/>
            <a:ext cx="945180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77,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.554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B9DA67AD-4D53-C47B-B56F-0A15831BFA9D}"/>
              </a:ext>
            </a:extLst>
          </p:cNvPr>
          <p:cNvSpPr txBox="1"/>
          <p:nvPr/>
        </p:nvSpPr>
        <p:spPr>
          <a:xfrm>
            <a:off x="3571103" y="4240776"/>
            <a:ext cx="822560" cy="36971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54,208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0E1BC823-C31F-FA8F-D4B1-411A084EAA3B}"/>
              </a:ext>
            </a:extLst>
          </p:cNvPr>
          <p:cNvSpPr txBox="1"/>
          <p:nvPr/>
        </p:nvSpPr>
        <p:spPr>
          <a:xfrm>
            <a:off x="4121789" y="4713692"/>
            <a:ext cx="900422" cy="31525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50,816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625089B2-823F-74C6-735C-C91A060193C4}"/>
              </a:ext>
            </a:extLst>
          </p:cNvPr>
          <p:cNvSpPr txBox="1"/>
          <p:nvPr/>
        </p:nvSpPr>
        <p:spPr>
          <a:xfrm>
            <a:off x="4646900" y="4452800"/>
            <a:ext cx="802400" cy="31525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50,813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20849C67-8EC6-C24E-3E88-868E3B2A6D8B}"/>
              </a:ext>
            </a:extLst>
          </p:cNvPr>
          <p:cNvSpPr txBox="1"/>
          <p:nvPr/>
        </p:nvSpPr>
        <p:spPr>
          <a:xfrm>
            <a:off x="4910161" y="4892913"/>
            <a:ext cx="90042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44,437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88C62E18-3CFD-915A-9BB8-BF4D32B67D1E}"/>
              </a:ext>
            </a:extLst>
          </p:cNvPr>
          <p:cNvSpPr txBox="1"/>
          <p:nvPr/>
        </p:nvSpPr>
        <p:spPr>
          <a:xfrm>
            <a:off x="5883166" y="5131256"/>
            <a:ext cx="802400" cy="34773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37,460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3F1ED913-6DE2-3E26-2D3B-83816A35D5CE}"/>
              </a:ext>
            </a:extLst>
          </p:cNvPr>
          <p:cNvSpPr txBox="1"/>
          <p:nvPr/>
        </p:nvSpPr>
        <p:spPr>
          <a:xfrm>
            <a:off x="6284366" y="4875594"/>
            <a:ext cx="802400" cy="34773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35,463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DDC0A130-CC2D-8CBB-1099-423B347C5BD9}"/>
              </a:ext>
            </a:extLst>
          </p:cNvPr>
          <p:cNvSpPr txBox="1"/>
          <p:nvPr/>
        </p:nvSpPr>
        <p:spPr>
          <a:xfrm>
            <a:off x="6814481" y="5090205"/>
            <a:ext cx="802400" cy="34773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35,287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CEA27B29-3408-234E-B24C-2660BAC0BBDC}"/>
              </a:ext>
            </a:extLst>
          </p:cNvPr>
          <p:cNvSpPr txBox="1"/>
          <p:nvPr/>
        </p:nvSpPr>
        <p:spPr>
          <a:xfrm>
            <a:off x="7361220" y="4799707"/>
            <a:ext cx="802400" cy="34773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34,385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A677BE3A-C630-7187-64D2-C6C4BCE109F9}"/>
              </a:ext>
            </a:extLst>
          </p:cNvPr>
          <p:cNvSpPr txBox="1"/>
          <p:nvPr/>
        </p:nvSpPr>
        <p:spPr>
          <a:xfrm>
            <a:off x="7947721" y="5090205"/>
            <a:ext cx="802400" cy="34773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30,889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D0334C85-B2EA-2B41-53DC-52E0D8B89668}"/>
              </a:ext>
            </a:extLst>
          </p:cNvPr>
          <p:cNvSpPr txBox="1"/>
          <p:nvPr/>
        </p:nvSpPr>
        <p:spPr>
          <a:xfrm>
            <a:off x="8425424" y="4799707"/>
            <a:ext cx="802400" cy="34773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29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,404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5726D4-C440-951E-F27C-DF2D82033E20}"/>
              </a:ext>
            </a:extLst>
          </p:cNvPr>
          <p:cNvSpPr txBox="1"/>
          <p:nvPr/>
        </p:nvSpPr>
        <p:spPr>
          <a:xfrm>
            <a:off x="4067944" y="1700808"/>
            <a:ext cx="4285672" cy="2339102"/>
          </a:xfrm>
          <a:prstGeom prst="rect">
            <a:avLst/>
          </a:prstGeom>
          <a:noFill/>
          <a:ln w="635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cap="all" dirty="0" err="1">
                <a:solidFill>
                  <a:schemeClr val="accent1"/>
                </a:solidFill>
                <a:latin typeface="+mj-lt"/>
              </a:rPr>
              <a:t>mercosur</a:t>
            </a:r>
            <a:r>
              <a:rPr lang="en-GB" sz="3200" cap="all" dirty="0">
                <a:solidFill>
                  <a:schemeClr val="accent1"/>
                </a:solidFill>
                <a:latin typeface="+mj-lt"/>
              </a:rPr>
              <a:t> is the EU 10</a:t>
            </a:r>
            <a:r>
              <a:rPr lang="en-GB" sz="3200" cap="all" baseline="30000" dirty="0">
                <a:solidFill>
                  <a:schemeClr val="accent1"/>
                </a:solidFill>
                <a:latin typeface="+mj-lt"/>
              </a:rPr>
              <a:t>th</a:t>
            </a:r>
            <a:r>
              <a:rPr lang="en-GB" sz="3200" cap="all" dirty="0">
                <a:solidFill>
                  <a:schemeClr val="accent1"/>
                </a:solidFill>
                <a:latin typeface="+mj-lt"/>
              </a:rPr>
              <a:t> Trading partner in trade in services (€42.7 Bio)</a:t>
            </a:r>
          </a:p>
          <a:p>
            <a:endParaRPr lang="en-GB" dirty="0"/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8A4128F8-F870-17A6-D5EE-A86B5649D0D4}"/>
              </a:ext>
            </a:extLst>
          </p:cNvPr>
          <p:cNvSpPr txBox="1"/>
          <p:nvPr/>
        </p:nvSpPr>
        <p:spPr>
          <a:xfrm>
            <a:off x="6035566" y="5283656"/>
            <a:ext cx="802400" cy="34773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37,460</a:t>
            </a:r>
          </a:p>
        </p:txBody>
      </p:sp>
      <p:sp>
        <p:nvSpPr>
          <p:cNvPr id="18" name="Speech Bubble: Rectangle 17">
            <a:extLst>
              <a:ext uri="{FF2B5EF4-FFF2-40B4-BE49-F238E27FC236}">
                <a16:creationId xmlns:a16="http://schemas.microsoft.com/office/drawing/2014/main" id="{BA290E70-A377-5859-09CB-AC0EB1660FB7}"/>
              </a:ext>
            </a:extLst>
          </p:cNvPr>
          <p:cNvSpPr/>
          <p:nvPr/>
        </p:nvSpPr>
        <p:spPr>
          <a:xfrm>
            <a:off x="5640624" y="4293096"/>
            <a:ext cx="1019608" cy="419528"/>
          </a:xfrm>
          <a:prstGeom prst="wedgeRectCallout">
            <a:avLst>
              <a:gd name="adj1" fmla="val -34153"/>
              <a:gd name="adj2" fmla="val 18134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42,668</a:t>
            </a:r>
          </a:p>
        </p:txBody>
      </p:sp>
    </p:spTree>
    <p:extLst>
      <p:ext uri="{BB962C8B-B14F-4D97-AF65-F5344CB8AC3E}">
        <p14:creationId xmlns:p14="http://schemas.microsoft.com/office/powerpoint/2010/main" val="172319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9000">
        <p14:reveal/>
      </p:transition>
    </mc:Choice>
    <mc:Fallback xmlns="">
      <p:transition spd="slow" advClick="0" advTm="9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944BF-1DFC-EC4B-7BE4-5EA836CF5B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720079"/>
          </a:xfrm>
        </p:spPr>
        <p:txBody>
          <a:bodyPr/>
          <a:lstStyle/>
          <a:p>
            <a:r>
              <a:rPr lang="en-GB" sz="2000" b="1" u="sng" dirty="0"/>
              <a:t>EU27-Mercosur Trade in Services</a:t>
            </a:r>
            <a:br>
              <a:rPr lang="en-GB" sz="2000" dirty="0"/>
            </a:br>
            <a:r>
              <a:rPr lang="en-GB" sz="2000" dirty="0"/>
              <a:t>(Imports &amp; Exports of Services) (€ Mio) (2017-2023)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72E762C-DE08-7914-919B-70DB9DE73F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4797627"/>
              </p:ext>
            </p:extLst>
          </p:nvPr>
        </p:nvGraphicFramePr>
        <p:xfrm>
          <a:off x="179512" y="1516142"/>
          <a:ext cx="8712968" cy="5247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4655EB2-1A2B-EA47-CD36-EB1BF9BB146F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197168-17FE-19DA-6145-B25B5F681AFF}"/>
              </a:ext>
            </a:extLst>
          </p:cNvPr>
          <p:cNvSpPr txBox="1"/>
          <p:nvPr/>
        </p:nvSpPr>
        <p:spPr>
          <a:xfrm>
            <a:off x="1403648" y="1520831"/>
            <a:ext cx="2376264" cy="369332"/>
          </a:xfrm>
          <a:prstGeom prst="rect">
            <a:avLst/>
          </a:prstGeom>
          <a:solidFill>
            <a:schemeClr val="bg1"/>
          </a:solidFill>
          <a:ln w="22225">
            <a:solidFill>
              <a:schemeClr val="tx2">
                <a:lumMod val="60000"/>
                <a:lumOff val="40000"/>
                <a:alpha val="9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Exp: +37.2 % in 7 years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AB53B4-2FB6-CC1D-EED2-993A3E25FCC3}"/>
              </a:ext>
            </a:extLst>
          </p:cNvPr>
          <p:cNvSpPr txBox="1"/>
          <p:nvPr/>
        </p:nvSpPr>
        <p:spPr>
          <a:xfrm>
            <a:off x="4716016" y="1520022"/>
            <a:ext cx="2594520" cy="369332"/>
          </a:xfrm>
          <a:prstGeom prst="rect">
            <a:avLst/>
          </a:prstGeom>
          <a:solidFill>
            <a:schemeClr val="bg1"/>
          </a:solidFill>
          <a:ln w="22225">
            <a:solidFill>
              <a:srgbClr val="C00000">
                <a:alpha val="94000"/>
              </a:srgb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+mj-lt"/>
              </a:rPr>
              <a:t>Imp: +27.4 % in 7 years</a:t>
            </a:r>
          </a:p>
        </p:txBody>
      </p:sp>
    </p:spTree>
    <p:extLst>
      <p:ext uri="{BB962C8B-B14F-4D97-AF65-F5344CB8AC3E}">
        <p14:creationId xmlns:p14="http://schemas.microsoft.com/office/powerpoint/2010/main" val="2901151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D0FC9-5E0B-2F86-B235-15BE0FF30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9279505-8148-B678-4C80-A5CB64781B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6862657"/>
              </p:ext>
            </p:extLst>
          </p:nvPr>
        </p:nvGraphicFramePr>
        <p:xfrm>
          <a:off x="179512" y="1516142"/>
          <a:ext cx="8712968" cy="5247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DF15860-E6BC-CC18-A775-A6845DC6ADF6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A6F78F-F97D-8FE4-6A1A-F8A634190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576" y="1156102"/>
            <a:ext cx="7772400" cy="720079"/>
          </a:xfrm>
        </p:spPr>
        <p:txBody>
          <a:bodyPr/>
          <a:lstStyle/>
          <a:p>
            <a:r>
              <a:rPr lang="en-GB" sz="2000" b="1" u="sng" dirty="0"/>
              <a:t>EU27-Mercosur Trade in Services</a:t>
            </a:r>
            <a:br>
              <a:rPr lang="en-GB" sz="2000" dirty="0"/>
            </a:br>
            <a:r>
              <a:rPr lang="en-GB" sz="2000" dirty="0"/>
              <a:t>(Imports &amp; Exports of Services) (€ Mio) (2019-2023)</a:t>
            </a:r>
          </a:p>
        </p:txBody>
      </p:sp>
    </p:spTree>
    <p:extLst>
      <p:ext uri="{BB962C8B-B14F-4D97-AF65-F5344CB8AC3E}">
        <p14:creationId xmlns:p14="http://schemas.microsoft.com/office/powerpoint/2010/main" val="4238098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FAD42-793A-6028-C41B-35B0ECCF0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D6B18-C8F9-CB3F-8575-5C8B32005B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720079"/>
          </a:xfrm>
        </p:spPr>
        <p:txBody>
          <a:bodyPr/>
          <a:lstStyle/>
          <a:p>
            <a:r>
              <a:rPr lang="en-GB" sz="2000" b="1" u="sng" dirty="0"/>
              <a:t>EU27-Mercosur Trade in Goods</a:t>
            </a:r>
            <a:br>
              <a:rPr lang="en-GB" sz="2000" dirty="0"/>
            </a:br>
            <a:r>
              <a:rPr lang="en-GB" sz="2000" dirty="0"/>
              <a:t>(Imports &amp; Exports of Services) (€ Mio) (2017-2023)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F2A9CA5-5513-A050-9CBF-D76D7BE61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0015692"/>
              </p:ext>
            </p:extLst>
          </p:nvPr>
        </p:nvGraphicFramePr>
        <p:xfrm>
          <a:off x="179512" y="1516142"/>
          <a:ext cx="8712968" cy="5247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9CB6655-6667-4914-2A4B-A6DB2EB309DE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7243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8637001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DB1DA7-A949-6B50-3DD3-9DE5A00B8C0D}"/>
              </a:ext>
            </a:extLst>
          </p:cNvPr>
          <p:cNvSpPr txBox="1"/>
          <p:nvPr/>
        </p:nvSpPr>
        <p:spPr>
          <a:xfrm>
            <a:off x="899592" y="1844824"/>
            <a:ext cx="2592288" cy="369332"/>
          </a:xfrm>
          <a:prstGeom prst="rect">
            <a:avLst/>
          </a:prstGeom>
          <a:solidFill>
            <a:schemeClr val="bg1"/>
          </a:solidFill>
          <a:ln w="22225">
            <a:solidFill>
              <a:schemeClr val="tx2">
                <a:lumMod val="60000"/>
                <a:lumOff val="40000"/>
                <a:alpha val="9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Exp: +70 % in 12 years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94C64F-6303-4C2A-092C-9DE7D7DA5D86}"/>
              </a:ext>
            </a:extLst>
          </p:cNvPr>
          <p:cNvSpPr txBox="1"/>
          <p:nvPr/>
        </p:nvSpPr>
        <p:spPr>
          <a:xfrm>
            <a:off x="6372200" y="1196752"/>
            <a:ext cx="2520280" cy="369332"/>
          </a:xfrm>
          <a:prstGeom prst="rect">
            <a:avLst/>
          </a:prstGeom>
          <a:solidFill>
            <a:schemeClr val="bg1"/>
          </a:solidFill>
          <a:ln w="22225">
            <a:solidFill>
              <a:srgbClr val="C00000">
                <a:alpha val="94000"/>
              </a:srgb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+mj-lt"/>
              </a:rPr>
              <a:t>Imp: +34.7 % in 12 years</a:t>
            </a:r>
          </a:p>
        </p:txBody>
      </p:sp>
    </p:spTree>
    <p:extLst>
      <p:ext uri="{BB962C8B-B14F-4D97-AF65-F5344CB8AC3E}">
        <p14:creationId xmlns:p14="http://schemas.microsoft.com/office/powerpoint/2010/main" val="217599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6514100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87DD42-6ED4-C000-1C39-520A0A963F0A}"/>
              </a:ext>
            </a:extLst>
          </p:cNvPr>
          <p:cNvSpPr txBox="1"/>
          <p:nvPr/>
        </p:nvSpPr>
        <p:spPr>
          <a:xfrm>
            <a:off x="1043608" y="1340768"/>
            <a:ext cx="2664296" cy="369332"/>
          </a:xfrm>
          <a:prstGeom prst="rect">
            <a:avLst/>
          </a:prstGeom>
          <a:solidFill>
            <a:schemeClr val="bg1"/>
          </a:solidFill>
          <a:ln w="22225">
            <a:solidFill>
              <a:schemeClr val="tx2">
                <a:lumMod val="60000"/>
                <a:lumOff val="40000"/>
                <a:alpha val="9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Exp: +56 % in 12 years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82C80D-0562-9BAA-80DD-8B017DC5866F}"/>
              </a:ext>
            </a:extLst>
          </p:cNvPr>
          <p:cNvSpPr txBox="1"/>
          <p:nvPr/>
        </p:nvSpPr>
        <p:spPr>
          <a:xfrm>
            <a:off x="5364088" y="1340768"/>
            <a:ext cx="2664296" cy="369332"/>
          </a:xfrm>
          <a:prstGeom prst="rect">
            <a:avLst/>
          </a:prstGeom>
          <a:solidFill>
            <a:schemeClr val="bg1"/>
          </a:solidFill>
          <a:ln w="22225">
            <a:solidFill>
              <a:srgbClr val="C00000">
                <a:alpha val="94000"/>
              </a:srgb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+mj-lt"/>
              </a:rPr>
              <a:t>Imp: +44.3% in 12 years:</a:t>
            </a:r>
          </a:p>
        </p:txBody>
      </p:sp>
    </p:spTree>
    <p:extLst>
      <p:ext uri="{BB962C8B-B14F-4D97-AF65-F5344CB8AC3E}">
        <p14:creationId xmlns:p14="http://schemas.microsoft.com/office/powerpoint/2010/main" val="2577740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6238250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D74F7A-611B-4278-ABB6-BB2B8C710D0E}"/>
              </a:ext>
            </a:extLst>
          </p:cNvPr>
          <p:cNvSpPr txBox="1"/>
          <p:nvPr/>
        </p:nvSpPr>
        <p:spPr>
          <a:xfrm>
            <a:off x="971600" y="1763524"/>
            <a:ext cx="2592288" cy="369332"/>
          </a:xfrm>
          <a:prstGeom prst="rect">
            <a:avLst/>
          </a:prstGeom>
          <a:solidFill>
            <a:schemeClr val="bg1"/>
          </a:solidFill>
          <a:ln w="22225">
            <a:solidFill>
              <a:schemeClr val="tx2">
                <a:lumMod val="60000"/>
                <a:lumOff val="40000"/>
                <a:alpha val="9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Exp: +74 % in 12 years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0AAE72-0DF6-1E38-68AA-02E73B10A0F4}"/>
              </a:ext>
            </a:extLst>
          </p:cNvPr>
          <p:cNvSpPr txBox="1"/>
          <p:nvPr/>
        </p:nvSpPr>
        <p:spPr>
          <a:xfrm>
            <a:off x="5292080" y="1795644"/>
            <a:ext cx="2810692" cy="369332"/>
          </a:xfrm>
          <a:prstGeom prst="rect">
            <a:avLst/>
          </a:prstGeom>
          <a:solidFill>
            <a:schemeClr val="bg1"/>
          </a:solidFill>
          <a:ln w="22225">
            <a:solidFill>
              <a:srgbClr val="C00000">
                <a:alpha val="94000"/>
              </a:srgb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+mj-lt"/>
              </a:rPr>
              <a:t>Imp: +215 % in 12 years</a:t>
            </a:r>
          </a:p>
        </p:txBody>
      </p:sp>
    </p:spTree>
    <p:extLst>
      <p:ext uri="{BB962C8B-B14F-4D97-AF65-F5344CB8AC3E}">
        <p14:creationId xmlns:p14="http://schemas.microsoft.com/office/powerpoint/2010/main" val="1750229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7181201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55EB07-87F8-A918-54B9-E7036387479D}"/>
              </a:ext>
            </a:extLst>
          </p:cNvPr>
          <p:cNvSpPr txBox="1"/>
          <p:nvPr/>
        </p:nvSpPr>
        <p:spPr>
          <a:xfrm>
            <a:off x="899592" y="1844824"/>
            <a:ext cx="2592288" cy="369332"/>
          </a:xfrm>
          <a:prstGeom prst="rect">
            <a:avLst/>
          </a:prstGeom>
          <a:solidFill>
            <a:schemeClr val="bg1"/>
          </a:solidFill>
          <a:ln w="22225">
            <a:solidFill>
              <a:schemeClr val="tx2">
                <a:lumMod val="60000"/>
                <a:lumOff val="40000"/>
                <a:alpha val="9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Exp: +66 % in 12 years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D01FA9-9326-A09E-9EE3-56504C9ADC06}"/>
              </a:ext>
            </a:extLst>
          </p:cNvPr>
          <p:cNvSpPr txBox="1"/>
          <p:nvPr/>
        </p:nvSpPr>
        <p:spPr>
          <a:xfrm>
            <a:off x="5796136" y="1259468"/>
            <a:ext cx="2664296" cy="369332"/>
          </a:xfrm>
          <a:prstGeom prst="rect">
            <a:avLst/>
          </a:prstGeom>
          <a:solidFill>
            <a:schemeClr val="bg1"/>
          </a:solidFill>
          <a:ln w="22225">
            <a:solidFill>
              <a:srgbClr val="C00000">
                <a:alpha val="94000"/>
              </a:srgb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+mj-lt"/>
              </a:rPr>
              <a:t>Imp: +140 % in 12 years</a:t>
            </a:r>
          </a:p>
        </p:txBody>
      </p:sp>
    </p:spTree>
    <p:extLst>
      <p:ext uri="{BB962C8B-B14F-4D97-AF65-F5344CB8AC3E}">
        <p14:creationId xmlns:p14="http://schemas.microsoft.com/office/powerpoint/2010/main" val="1268660338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5809</TotalTime>
  <Words>771</Words>
  <Application>Microsoft Office PowerPoint</Application>
  <PresentationFormat>On-screen Show (4:3)</PresentationFormat>
  <Paragraphs>259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ESF Strategy for 2020 - Oct 2013 - 60th PC Meeting</vt:lpstr>
      <vt:lpstr>PowerPoint Presentation</vt:lpstr>
      <vt:lpstr>Top 15 EU Trading partners in Services  (Extra-EU27) – 2023 - €Bio</vt:lpstr>
      <vt:lpstr>EU27-Mercosur Trade in Services (Imports &amp; Exports of Services) (€ Mio) (2017-2023)</vt:lpstr>
      <vt:lpstr>EU27-Mercosur Trade in Services (Imports &amp; Exports of Services) (€ Mio) (2019-2023)</vt:lpstr>
      <vt:lpstr>EU27-Mercosur Trade in Goods (Imports &amp; Exports of Services) (€ Mio) (2017-2023)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EU27 Services Exports to Brazil per countries (Extra EU) - €Mio – 2023</vt:lpstr>
      <vt:lpstr>Top 10 EU Investment partners  FDI Stocks (Extra-EU27) – 2022 - €Bio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Pascal Kerneis - ESF </cp:lastModifiedBy>
  <cp:revision>330</cp:revision>
  <cp:lastPrinted>2019-01-09T16:41:59Z</cp:lastPrinted>
  <dcterms:created xsi:type="dcterms:W3CDTF">2014-06-16T08:31:04Z</dcterms:created>
  <dcterms:modified xsi:type="dcterms:W3CDTF">2025-03-25T12:19:25Z</dcterms:modified>
</cp:coreProperties>
</file>