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31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3716000" cy="10287000"/>
  <p:notesSz cx="6805613" cy="9944100"/>
  <p:embeddedFontLst>
    <p:embeddedFont>
      <p:font typeface="Alegreya" panose="020B0604020202020204" charset="0"/>
      <p:regular r:id="rId13"/>
      <p:bold r:id="rId14"/>
      <p:boldItalic r:id="rId15"/>
    </p:embeddedFont>
    <p:embeddedFont>
      <p:font typeface="Gill Sans MT" panose="020B0502020104020203" pitchFamily="34" charset="0"/>
      <p:regular r:id="rId16"/>
      <p:bold r:id="rId17"/>
      <p:italic r:id="rId18"/>
      <p:boldItalic r:id="rId19"/>
    </p:embeddedFont>
    <p:embeddedFont>
      <p:font typeface="Inter" panose="020B0604020202020204" charset="0"/>
      <p:bold r:id="rId20"/>
      <p:boldItalic r:id="rId21"/>
    </p:embeddedFont>
    <p:embeddedFont>
      <p:font typeface="PT Sans" panose="020B0503020203020204" pitchFamily="34" charset="0"/>
      <p:regular r:id="rId22"/>
      <p:bold r:id="rId23"/>
      <p:italic r:id="rId24"/>
      <p:boldItalic r:id="rId25"/>
    </p:embeddedFont>
    <p:embeddedFont>
      <p:font typeface="PT Serif" panose="020A0603040505020204" pitchFamily="18" charset="0"/>
      <p:regular r:id="rId26"/>
      <p:bold r:id="rId27"/>
      <p:italic r:id="rId28"/>
      <p:bold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jQx29021jy0q1+dOc9mbHxoGp4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594" y="62"/>
      </p:cViewPr>
      <p:guideLst>
        <p:guide orient="horz" pos="216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21" Type="http://schemas.openxmlformats.org/officeDocument/2006/relationships/font" Target="fonts/font9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987860892388452E-2"/>
          <c:y val="6.9729991900822519E-2"/>
          <c:w val="0.91973939195100607"/>
          <c:h val="0.744775636436402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EU (Intra&amp;Extra)</c:v>
                </c:pt>
                <c:pt idx="1">
                  <c:v>Extra EU</c:v>
                </c:pt>
                <c:pt idx="2">
                  <c:v>US</c:v>
                </c:pt>
                <c:pt idx="3">
                  <c:v>UK</c:v>
                </c:pt>
                <c:pt idx="4">
                  <c:v>China</c:v>
                </c:pt>
                <c:pt idx="5">
                  <c:v>Singapore</c:v>
                </c:pt>
                <c:pt idx="6">
                  <c:v>India</c:v>
                </c:pt>
                <c:pt idx="7">
                  <c:v>Japan</c:v>
                </c:pt>
                <c:pt idx="8">
                  <c:v>Switzerland</c:v>
                </c:pt>
                <c:pt idx="9">
                  <c:v>UAE</c:v>
                </c:pt>
                <c:pt idx="10">
                  <c:v>Canada</c:v>
                </c:pt>
                <c:pt idx="11">
                  <c:v>South Korea</c:v>
                </c:pt>
                <c:pt idx="12">
                  <c:v>Turkey</c:v>
                </c:pt>
                <c:pt idx="13">
                  <c:v>Hong-Kong</c:v>
                </c:pt>
                <c:pt idx="14">
                  <c:v>Israel</c:v>
                </c:pt>
                <c:pt idx="15">
                  <c:v>Australia</c:v>
                </c:pt>
                <c:pt idx="16">
                  <c:v>Thailand</c:v>
                </c:pt>
                <c:pt idx="17">
                  <c:v>Mexico</c:v>
                </c:pt>
                <c:pt idx="18">
                  <c:v>Taiwan</c:v>
                </c:pt>
                <c:pt idx="19">
                  <c:v>Norway</c:v>
                </c:pt>
                <c:pt idx="20">
                  <c:v>Malaysia</c:v>
                </c:pt>
              </c:strCache>
            </c:str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1920</c:v>
                </c:pt>
                <c:pt idx="1">
                  <c:v>983</c:v>
                </c:pt>
                <c:pt idx="2">
                  <c:v>684</c:v>
                </c:pt>
                <c:pt idx="3">
                  <c:v>339</c:v>
                </c:pt>
                <c:pt idx="4">
                  <c:v>278</c:v>
                </c:pt>
                <c:pt idx="5">
                  <c:v>187</c:v>
                </c:pt>
                <c:pt idx="6">
                  <c:v>203</c:v>
                </c:pt>
                <c:pt idx="7">
                  <c:v>156</c:v>
                </c:pt>
                <c:pt idx="8">
                  <c:v>113</c:v>
                </c:pt>
                <c:pt idx="9">
                  <c:v>61</c:v>
                </c:pt>
                <c:pt idx="10">
                  <c:v>84</c:v>
                </c:pt>
                <c:pt idx="11">
                  <c:v>86</c:v>
                </c:pt>
                <c:pt idx="12">
                  <c:v>35</c:v>
                </c:pt>
                <c:pt idx="13">
                  <c:v>64</c:v>
                </c:pt>
                <c:pt idx="14">
                  <c:v>53</c:v>
                </c:pt>
                <c:pt idx="15">
                  <c:v>48</c:v>
                </c:pt>
                <c:pt idx="16">
                  <c:v>31</c:v>
                </c:pt>
                <c:pt idx="17">
                  <c:v>17</c:v>
                </c:pt>
                <c:pt idx="18">
                  <c:v>41</c:v>
                </c:pt>
                <c:pt idx="19">
                  <c:v>35</c:v>
                </c:pt>
                <c:pt idx="2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E1-44DD-8E18-0D92A57292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EU (Intra&amp;Extra)</c:v>
                </c:pt>
                <c:pt idx="1">
                  <c:v>Extra EU</c:v>
                </c:pt>
                <c:pt idx="2">
                  <c:v>US</c:v>
                </c:pt>
                <c:pt idx="3">
                  <c:v>UK</c:v>
                </c:pt>
                <c:pt idx="4">
                  <c:v>China</c:v>
                </c:pt>
                <c:pt idx="5">
                  <c:v>Singapore</c:v>
                </c:pt>
                <c:pt idx="6">
                  <c:v>India</c:v>
                </c:pt>
                <c:pt idx="7">
                  <c:v>Japan</c:v>
                </c:pt>
                <c:pt idx="8">
                  <c:v>Switzerland</c:v>
                </c:pt>
                <c:pt idx="9">
                  <c:v>UAE</c:v>
                </c:pt>
                <c:pt idx="10">
                  <c:v>Canada</c:v>
                </c:pt>
                <c:pt idx="11">
                  <c:v>South Korea</c:v>
                </c:pt>
                <c:pt idx="12">
                  <c:v>Turkey</c:v>
                </c:pt>
                <c:pt idx="13">
                  <c:v>Hong-Kong</c:v>
                </c:pt>
                <c:pt idx="14">
                  <c:v>Israel</c:v>
                </c:pt>
                <c:pt idx="15">
                  <c:v>Australia</c:v>
                </c:pt>
                <c:pt idx="16">
                  <c:v>Thailand</c:v>
                </c:pt>
                <c:pt idx="17">
                  <c:v>Mexico</c:v>
                </c:pt>
                <c:pt idx="18">
                  <c:v>Taiwan</c:v>
                </c:pt>
                <c:pt idx="19">
                  <c:v>Norway</c:v>
                </c:pt>
                <c:pt idx="20">
                  <c:v>Malaysia</c:v>
                </c:pt>
              </c:strCache>
            </c:str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2370</c:v>
                </c:pt>
                <c:pt idx="1">
                  <c:v>1232</c:v>
                </c:pt>
                <c:pt idx="2">
                  <c:v>772</c:v>
                </c:pt>
                <c:pt idx="3">
                  <c:v>415</c:v>
                </c:pt>
                <c:pt idx="4">
                  <c:v>391</c:v>
                </c:pt>
                <c:pt idx="5">
                  <c:v>230</c:v>
                </c:pt>
                <c:pt idx="6">
                  <c:v>240</c:v>
                </c:pt>
                <c:pt idx="7">
                  <c:v>164</c:v>
                </c:pt>
                <c:pt idx="8">
                  <c:v>133</c:v>
                </c:pt>
                <c:pt idx="9">
                  <c:v>101</c:v>
                </c:pt>
                <c:pt idx="10">
                  <c:v>103</c:v>
                </c:pt>
                <c:pt idx="11">
                  <c:v>122</c:v>
                </c:pt>
                <c:pt idx="12">
                  <c:v>58</c:v>
                </c:pt>
                <c:pt idx="13">
                  <c:v>77</c:v>
                </c:pt>
                <c:pt idx="14">
                  <c:v>72</c:v>
                </c:pt>
                <c:pt idx="15">
                  <c:v>45</c:v>
                </c:pt>
                <c:pt idx="16">
                  <c:v>24</c:v>
                </c:pt>
                <c:pt idx="17">
                  <c:v>27</c:v>
                </c:pt>
                <c:pt idx="18">
                  <c:v>52</c:v>
                </c:pt>
                <c:pt idx="19">
                  <c:v>40</c:v>
                </c:pt>
                <c:pt idx="2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E1-44DD-8E18-0D92A57292E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EU (Intra&amp;Extra)</c:v>
                </c:pt>
                <c:pt idx="1">
                  <c:v>Extra EU</c:v>
                </c:pt>
                <c:pt idx="2">
                  <c:v>US</c:v>
                </c:pt>
                <c:pt idx="3">
                  <c:v>UK</c:v>
                </c:pt>
                <c:pt idx="4">
                  <c:v>China</c:v>
                </c:pt>
                <c:pt idx="5">
                  <c:v>Singapore</c:v>
                </c:pt>
                <c:pt idx="6">
                  <c:v>India</c:v>
                </c:pt>
                <c:pt idx="7">
                  <c:v>Japan</c:v>
                </c:pt>
                <c:pt idx="8">
                  <c:v>Switzerland</c:v>
                </c:pt>
                <c:pt idx="9">
                  <c:v>UAE</c:v>
                </c:pt>
                <c:pt idx="10">
                  <c:v>Canada</c:v>
                </c:pt>
                <c:pt idx="11">
                  <c:v>South Korea</c:v>
                </c:pt>
                <c:pt idx="12">
                  <c:v>Turkey</c:v>
                </c:pt>
                <c:pt idx="13">
                  <c:v>Hong-Kong</c:v>
                </c:pt>
                <c:pt idx="14">
                  <c:v>Israel</c:v>
                </c:pt>
                <c:pt idx="15">
                  <c:v>Australia</c:v>
                </c:pt>
                <c:pt idx="16">
                  <c:v>Thailand</c:v>
                </c:pt>
                <c:pt idx="17">
                  <c:v>Mexico</c:v>
                </c:pt>
                <c:pt idx="18">
                  <c:v>Taiwan</c:v>
                </c:pt>
                <c:pt idx="19">
                  <c:v>Norway</c:v>
                </c:pt>
                <c:pt idx="20">
                  <c:v>Malaysia</c:v>
                </c:pt>
              </c:strCache>
            </c:strRef>
          </c:cat>
          <c:val>
            <c:numRef>
              <c:f>Sheet1!$D$2:$D$22</c:f>
              <c:numCache>
                <c:formatCode>General</c:formatCode>
                <c:ptCount val="21"/>
                <c:pt idx="0">
                  <c:v>2568</c:v>
                </c:pt>
                <c:pt idx="1">
                  <c:v>1325</c:v>
                </c:pt>
                <c:pt idx="2">
                  <c:v>897</c:v>
                </c:pt>
                <c:pt idx="3">
                  <c:v>487</c:v>
                </c:pt>
                <c:pt idx="4">
                  <c:v>422</c:v>
                </c:pt>
                <c:pt idx="5">
                  <c:v>291</c:v>
                </c:pt>
                <c:pt idx="6">
                  <c:v>313</c:v>
                </c:pt>
                <c:pt idx="7">
                  <c:v>163</c:v>
                </c:pt>
                <c:pt idx="8">
                  <c:v>151</c:v>
                </c:pt>
                <c:pt idx="9">
                  <c:v>154</c:v>
                </c:pt>
                <c:pt idx="10">
                  <c:v>122</c:v>
                </c:pt>
                <c:pt idx="11">
                  <c:v>129</c:v>
                </c:pt>
                <c:pt idx="12">
                  <c:v>90</c:v>
                </c:pt>
                <c:pt idx="13">
                  <c:v>84</c:v>
                </c:pt>
                <c:pt idx="14">
                  <c:v>93</c:v>
                </c:pt>
                <c:pt idx="15">
                  <c:v>50</c:v>
                </c:pt>
                <c:pt idx="16">
                  <c:v>38</c:v>
                </c:pt>
                <c:pt idx="17">
                  <c:v>36</c:v>
                </c:pt>
                <c:pt idx="18">
                  <c:v>58</c:v>
                </c:pt>
                <c:pt idx="19">
                  <c:v>48</c:v>
                </c:pt>
                <c:pt idx="2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E1-44DD-8E18-0D92A57292E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EU (Intra&amp;Extra)</c:v>
                </c:pt>
                <c:pt idx="1">
                  <c:v>Extra EU</c:v>
                </c:pt>
                <c:pt idx="2">
                  <c:v>US</c:v>
                </c:pt>
                <c:pt idx="3">
                  <c:v>UK</c:v>
                </c:pt>
                <c:pt idx="4">
                  <c:v>China</c:v>
                </c:pt>
                <c:pt idx="5">
                  <c:v>Singapore</c:v>
                </c:pt>
                <c:pt idx="6">
                  <c:v>India</c:v>
                </c:pt>
                <c:pt idx="7">
                  <c:v>Japan</c:v>
                </c:pt>
                <c:pt idx="8">
                  <c:v>Switzerland</c:v>
                </c:pt>
                <c:pt idx="9">
                  <c:v>UAE</c:v>
                </c:pt>
                <c:pt idx="10">
                  <c:v>Canada</c:v>
                </c:pt>
                <c:pt idx="11">
                  <c:v>South Korea</c:v>
                </c:pt>
                <c:pt idx="12">
                  <c:v>Turkey</c:v>
                </c:pt>
                <c:pt idx="13">
                  <c:v>Hong-Kong</c:v>
                </c:pt>
                <c:pt idx="14">
                  <c:v>Israel</c:v>
                </c:pt>
                <c:pt idx="15">
                  <c:v>Australia</c:v>
                </c:pt>
                <c:pt idx="16">
                  <c:v>Thailand</c:v>
                </c:pt>
                <c:pt idx="17">
                  <c:v>Mexico</c:v>
                </c:pt>
                <c:pt idx="18">
                  <c:v>Taiwan</c:v>
                </c:pt>
                <c:pt idx="19">
                  <c:v>Norway</c:v>
                </c:pt>
                <c:pt idx="20">
                  <c:v>Malaysia</c:v>
                </c:pt>
              </c:strCache>
            </c:strRef>
          </c:cat>
          <c:val>
            <c:numRef>
              <c:f>Sheet1!$E$2:$E$22</c:f>
              <c:numCache>
                <c:formatCode>General</c:formatCode>
                <c:ptCount val="21"/>
                <c:pt idx="0">
                  <c:v>2862</c:v>
                </c:pt>
                <c:pt idx="1">
                  <c:v>1438</c:v>
                </c:pt>
                <c:pt idx="2">
                  <c:v>966</c:v>
                </c:pt>
                <c:pt idx="3">
                  <c:v>581</c:v>
                </c:pt>
                <c:pt idx="4">
                  <c:v>380</c:v>
                </c:pt>
                <c:pt idx="5">
                  <c:v>328</c:v>
                </c:pt>
                <c:pt idx="6">
                  <c:v>344</c:v>
                </c:pt>
                <c:pt idx="7">
                  <c:v>201</c:v>
                </c:pt>
                <c:pt idx="8">
                  <c:v>168</c:v>
                </c:pt>
                <c:pt idx="9">
                  <c:v>165</c:v>
                </c:pt>
                <c:pt idx="10">
                  <c:v>147</c:v>
                </c:pt>
                <c:pt idx="11">
                  <c:v>124</c:v>
                </c:pt>
                <c:pt idx="12">
                  <c:v>101</c:v>
                </c:pt>
                <c:pt idx="13">
                  <c:v>99</c:v>
                </c:pt>
                <c:pt idx="14">
                  <c:v>84</c:v>
                </c:pt>
                <c:pt idx="15">
                  <c:v>75</c:v>
                </c:pt>
                <c:pt idx="16">
                  <c:v>62</c:v>
                </c:pt>
                <c:pt idx="17">
                  <c:v>52</c:v>
                </c:pt>
                <c:pt idx="18">
                  <c:v>54</c:v>
                </c:pt>
                <c:pt idx="19">
                  <c:v>52</c:v>
                </c:pt>
                <c:pt idx="2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5E1-44DD-8E18-0D92A57292E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EU (Intra&amp;Extra)</c:v>
                </c:pt>
                <c:pt idx="1">
                  <c:v>Extra EU</c:v>
                </c:pt>
                <c:pt idx="2">
                  <c:v>US</c:v>
                </c:pt>
                <c:pt idx="3">
                  <c:v>UK</c:v>
                </c:pt>
                <c:pt idx="4">
                  <c:v>China</c:v>
                </c:pt>
                <c:pt idx="5">
                  <c:v>Singapore</c:v>
                </c:pt>
                <c:pt idx="6">
                  <c:v>India</c:v>
                </c:pt>
                <c:pt idx="7">
                  <c:v>Japan</c:v>
                </c:pt>
                <c:pt idx="8">
                  <c:v>Switzerland</c:v>
                </c:pt>
                <c:pt idx="9">
                  <c:v>UAE</c:v>
                </c:pt>
                <c:pt idx="10">
                  <c:v>Canada</c:v>
                </c:pt>
                <c:pt idx="11">
                  <c:v>South Korea</c:v>
                </c:pt>
                <c:pt idx="12">
                  <c:v>Turkey</c:v>
                </c:pt>
                <c:pt idx="13">
                  <c:v>Hong-Kong</c:v>
                </c:pt>
                <c:pt idx="14">
                  <c:v>Israel</c:v>
                </c:pt>
                <c:pt idx="15">
                  <c:v>Australia</c:v>
                </c:pt>
                <c:pt idx="16">
                  <c:v>Thailand</c:v>
                </c:pt>
                <c:pt idx="17">
                  <c:v>Mexico</c:v>
                </c:pt>
                <c:pt idx="18">
                  <c:v>Taiwan</c:v>
                </c:pt>
                <c:pt idx="19">
                  <c:v>Norway</c:v>
                </c:pt>
                <c:pt idx="20">
                  <c:v>Malaysia</c:v>
                </c:pt>
              </c:strCache>
            </c:strRef>
          </c:cat>
          <c:val>
            <c:numRef>
              <c:f>Sheet1!$F$2:$F$22</c:f>
              <c:numCache>
                <c:formatCode>General</c:formatCode>
                <c:ptCount val="21"/>
                <c:pt idx="0">
                  <c:v>3241</c:v>
                </c:pt>
                <c:pt idx="1">
                  <c:v>1642</c:v>
                </c:pt>
                <c:pt idx="2">
                  <c:v>1077</c:v>
                </c:pt>
                <c:pt idx="3">
                  <c:v>645</c:v>
                </c:pt>
                <c:pt idx="4">
                  <c:v>444</c:v>
                </c:pt>
                <c:pt idx="5">
                  <c:v>395</c:v>
                </c:pt>
                <c:pt idx="6">
                  <c:v>374</c:v>
                </c:pt>
                <c:pt idx="7">
                  <c:v>223</c:v>
                </c:pt>
                <c:pt idx="8">
                  <c:v>179</c:v>
                </c:pt>
                <c:pt idx="9">
                  <c:v>176</c:v>
                </c:pt>
                <c:pt idx="10">
                  <c:v>158</c:v>
                </c:pt>
                <c:pt idx="11">
                  <c:v>138</c:v>
                </c:pt>
                <c:pt idx="12">
                  <c:v>115</c:v>
                </c:pt>
                <c:pt idx="13">
                  <c:v>109</c:v>
                </c:pt>
                <c:pt idx="14">
                  <c:v>83</c:v>
                </c:pt>
                <c:pt idx="15">
                  <c:v>83</c:v>
                </c:pt>
                <c:pt idx="16">
                  <c:v>71</c:v>
                </c:pt>
                <c:pt idx="17">
                  <c:v>62</c:v>
                </c:pt>
                <c:pt idx="18">
                  <c:v>58</c:v>
                </c:pt>
                <c:pt idx="19">
                  <c:v>57</c:v>
                </c:pt>
                <c:pt idx="2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E1-44DD-8E18-0D92A5729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6674464"/>
        <c:axId val="646671840"/>
      </c:barChart>
      <c:catAx>
        <c:axId val="64667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671840"/>
        <c:crosses val="autoZero"/>
        <c:auto val="1"/>
        <c:lblAlgn val="ctr"/>
        <c:lblOffset val="100"/>
        <c:noMultiLvlLbl val="0"/>
      </c:catAx>
      <c:valAx>
        <c:axId val="646671840"/>
        <c:scaling>
          <c:orientation val="minMax"/>
          <c:max val="34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67446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9015963732731131"/>
          <c:y val="4.7991232972676434E-2"/>
          <c:w val="0.70377436933075244"/>
          <c:h val="4.69618013364737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66675">
      <a:solidFill>
        <a:schemeClr val="accent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Balance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Sheet1!$A$2:$A$27</c:f>
              <c:numCache>
                <c:formatCode>General</c:formatCode>
                <c:ptCount val="2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2001</c:v>
                </c:pt>
                <c:pt idx="23">
                  <c:v>2022</c:v>
                </c:pt>
                <c:pt idx="24">
                  <c:v>2023</c:v>
                </c:pt>
                <c:pt idx="25">
                  <c:v>2024</c:v>
                </c:pt>
              </c:numCache>
            </c:numRef>
          </c:cat>
          <c:val>
            <c:numRef>
              <c:f>Sheet1!$D$2:$D$27</c:f>
              <c:numCache>
                <c:formatCode>#,##0</c:formatCode>
                <c:ptCount val="26"/>
                <c:pt idx="0">
                  <c:v>7000</c:v>
                </c:pt>
                <c:pt idx="1">
                  <c:v>7000</c:v>
                </c:pt>
                <c:pt idx="2">
                  <c:v>9000</c:v>
                </c:pt>
                <c:pt idx="3">
                  <c:v>26000</c:v>
                </c:pt>
                <c:pt idx="4">
                  <c:v>38500</c:v>
                </c:pt>
                <c:pt idx="5">
                  <c:v>46400</c:v>
                </c:pt>
                <c:pt idx="6">
                  <c:v>52900</c:v>
                </c:pt>
                <c:pt idx="7">
                  <c:v>68500</c:v>
                </c:pt>
                <c:pt idx="8">
                  <c:v>87800</c:v>
                </c:pt>
                <c:pt idx="9">
                  <c:v>86200</c:v>
                </c:pt>
                <c:pt idx="10">
                  <c:v>65300</c:v>
                </c:pt>
                <c:pt idx="11">
                  <c:v>72154</c:v>
                </c:pt>
                <c:pt idx="12">
                  <c:v>96180</c:v>
                </c:pt>
                <c:pt idx="13">
                  <c:v>107797</c:v>
                </c:pt>
                <c:pt idx="14">
                  <c:v>111773</c:v>
                </c:pt>
                <c:pt idx="15">
                  <c:v>104297</c:v>
                </c:pt>
                <c:pt idx="16">
                  <c:v>72455</c:v>
                </c:pt>
                <c:pt idx="17">
                  <c:v>74070</c:v>
                </c:pt>
                <c:pt idx="18">
                  <c:v>113043</c:v>
                </c:pt>
                <c:pt idx="19">
                  <c:v>137560</c:v>
                </c:pt>
                <c:pt idx="20">
                  <c:v>52158</c:v>
                </c:pt>
                <c:pt idx="21">
                  <c:v>7781</c:v>
                </c:pt>
                <c:pt idx="22">
                  <c:v>138660</c:v>
                </c:pt>
                <c:pt idx="23">
                  <c:v>181066</c:v>
                </c:pt>
                <c:pt idx="24">
                  <c:v>152789</c:v>
                </c:pt>
                <c:pt idx="25">
                  <c:v>191409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AC-47A0-BDD2-8942744533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0989936"/>
        <c:axId val="510984176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Exports Extra EU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0358648674737428E-2"/>
                  <c:y val="-6.2628500330023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AC-47A0-BDD2-89427445339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AC-47A0-BDD2-89427445339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AC-47A0-BDD2-89427445339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AC-47A0-BDD2-89427445339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AC-47A0-BDD2-89427445339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AC-47A0-BDD2-89427445339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AC-47A0-BDD2-89427445339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3AC-47A0-BDD2-89427445339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3AC-47A0-BDD2-89427445339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3AC-47A0-BDD2-89427445339E}"/>
                </c:ext>
              </c:extLst>
            </c:dLbl>
            <c:dLbl>
              <c:idx val="10"/>
              <c:layout>
                <c:manualLayout>
                  <c:x val="-1.8793449179599405E-2"/>
                  <c:y val="-6.2628500330022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3AC-47A0-BDD2-89427445339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3AC-47A0-BDD2-89427445339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3AC-47A0-BDD2-89427445339E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3AC-47A0-BDD2-89427445339E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3AC-47A0-BDD2-89427445339E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3AC-47A0-BDD2-89427445339E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3AC-47A0-BDD2-89427445339E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3AC-47A0-BDD2-89427445339E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3AC-47A0-BDD2-89427445339E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3AC-47A0-BDD2-89427445339E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3AC-47A0-BDD2-89427445339E}"/>
                </c:ext>
              </c:extLst>
            </c:dLbl>
            <c:dLbl>
              <c:idx val="21"/>
              <c:layout>
                <c:manualLayout>
                  <c:x val="-0.12735695280141388"/>
                  <c:y val="-0.137218278799647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3AC-47A0-BDD2-89427445339E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3AC-47A0-BDD2-89427445339E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3AC-47A0-BDD2-89427445339E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3AC-47A0-BDD2-89427445339E}"/>
                </c:ext>
              </c:extLst>
            </c:dLbl>
            <c:dLbl>
              <c:idx val="25"/>
              <c:layout>
                <c:manualLayout>
                  <c:x val="-1.4456499368923638E-3"/>
                  <c:y val="-5.781092338155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3AC-47A0-BDD2-8942744533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Sheet1!$A$2:$A$27</c:f>
              <c:numCache>
                <c:formatCode>General</c:formatCode>
                <c:ptCount val="2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2001</c:v>
                </c:pt>
                <c:pt idx="23">
                  <c:v>2022</c:v>
                </c:pt>
                <c:pt idx="24">
                  <c:v>2023</c:v>
                </c:pt>
                <c:pt idx="25">
                  <c:v>2024</c:v>
                </c:pt>
              </c:numCache>
            </c:numRef>
          </c:cat>
          <c:val>
            <c:numRef>
              <c:f>Sheet1!$B$2:$B$27</c:f>
              <c:numCache>
                <c:formatCode>#,##0</c:formatCode>
                <c:ptCount val="26"/>
                <c:pt idx="0">
                  <c:v>265000</c:v>
                </c:pt>
                <c:pt idx="1">
                  <c:v>308000</c:v>
                </c:pt>
                <c:pt idx="2">
                  <c:v>340000</c:v>
                </c:pt>
                <c:pt idx="3">
                  <c:v>346000</c:v>
                </c:pt>
                <c:pt idx="4">
                  <c:v>343000</c:v>
                </c:pt>
                <c:pt idx="5">
                  <c:v>368100</c:v>
                </c:pt>
                <c:pt idx="6">
                  <c:v>402900</c:v>
                </c:pt>
                <c:pt idx="7">
                  <c:v>441600</c:v>
                </c:pt>
                <c:pt idx="8">
                  <c:v>507300</c:v>
                </c:pt>
                <c:pt idx="9">
                  <c:v>529500</c:v>
                </c:pt>
                <c:pt idx="10">
                  <c:v>480800</c:v>
                </c:pt>
                <c:pt idx="11">
                  <c:v>559270</c:v>
                </c:pt>
                <c:pt idx="12">
                  <c:v>606345</c:v>
                </c:pt>
                <c:pt idx="13">
                  <c:v>665181</c:v>
                </c:pt>
                <c:pt idx="14">
                  <c:v>698752</c:v>
                </c:pt>
                <c:pt idx="15">
                  <c:v>759069</c:v>
                </c:pt>
                <c:pt idx="16">
                  <c:v>864165</c:v>
                </c:pt>
                <c:pt idx="17">
                  <c:v>877078</c:v>
                </c:pt>
                <c:pt idx="18">
                  <c:v>965221</c:v>
                </c:pt>
                <c:pt idx="19">
                  <c:v>1016079</c:v>
                </c:pt>
                <c:pt idx="20">
                  <c:v>1096828</c:v>
                </c:pt>
                <c:pt idx="21">
                  <c:v>952430</c:v>
                </c:pt>
                <c:pt idx="22">
                  <c:v>1127796</c:v>
                </c:pt>
                <c:pt idx="23">
                  <c:v>1404494</c:v>
                </c:pt>
                <c:pt idx="24">
                  <c:v>1426670</c:v>
                </c:pt>
                <c:pt idx="25">
                  <c:v>1553714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13AC-47A0-BDD2-89427445339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Imports Extra EU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7825997475690451E-3"/>
                  <c:y val="5.0584557958864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3AC-47A0-BDD2-89427445339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3AC-47A0-BDD2-89427445339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13AC-47A0-BDD2-89427445339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3AC-47A0-BDD2-89427445339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13AC-47A0-BDD2-89427445339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13AC-47A0-BDD2-89427445339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13AC-47A0-BDD2-89427445339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13AC-47A0-BDD2-89427445339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13AC-47A0-BDD2-89427445339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13AC-47A0-BDD2-89427445339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13AC-47A0-BDD2-89427445339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13AC-47A0-BDD2-89427445339E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13AC-47A0-BDD2-89427445339E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13AC-47A0-BDD2-89427445339E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13AC-47A0-BDD2-89427445339E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13AC-47A0-BDD2-89427445339E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13AC-47A0-BDD2-89427445339E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13AC-47A0-BDD2-89427445339E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13AC-47A0-BDD2-89427445339E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13AC-47A0-BDD2-89427445339E}"/>
                </c:ext>
              </c:extLst>
            </c:dLbl>
            <c:dLbl>
              <c:idx val="21"/>
              <c:layout>
                <c:manualLayout>
                  <c:x val="-7.736708452711373E-2"/>
                  <c:y val="9.3611870703578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13AC-47A0-BDD2-89427445339E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13AC-47A0-BDD2-89427445339E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13AC-47A0-BDD2-89427445339E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13AC-47A0-BDD2-89427445339E}"/>
                </c:ext>
              </c:extLst>
            </c:dLbl>
            <c:dLbl>
              <c:idx val="25"/>
              <c:layout>
                <c:manualLayout>
                  <c:x val="0"/>
                  <c:y val="0.170444925345261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13AC-47A0-BDD2-8942744533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Sheet1!$A$2:$A$27</c:f>
              <c:numCache>
                <c:formatCode>General</c:formatCode>
                <c:ptCount val="2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2001</c:v>
                </c:pt>
                <c:pt idx="23">
                  <c:v>2022</c:v>
                </c:pt>
                <c:pt idx="24">
                  <c:v>2023</c:v>
                </c:pt>
                <c:pt idx="25">
                  <c:v>2024</c:v>
                </c:pt>
              </c:numCache>
            </c:numRef>
          </c:cat>
          <c:val>
            <c:numRef>
              <c:f>Sheet1!$C$2:$C$27</c:f>
              <c:numCache>
                <c:formatCode>#,##0</c:formatCode>
                <c:ptCount val="26"/>
                <c:pt idx="0">
                  <c:v>252000</c:v>
                </c:pt>
                <c:pt idx="1">
                  <c:v>301000</c:v>
                </c:pt>
                <c:pt idx="2">
                  <c:v>331000</c:v>
                </c:pt>
                <c:pt idx="3">
                  <c:v>320000</c:v>
                </c:pt>
                <c:pt idx="4">
                  <c:v>304400</c:v>
                </c:pt>
                <c:pt idx="5">
                  <c:v>321700</c:v>
                </c:pt>
                <c:pt idx="6">
                  <c:v>350000</c:v>
                </c:pt>
                <c:pt idx="7">
                  <c:v>373100</c:v>
                </c:pt>
                <c:pt idx="8">
                  <c:v>419500</c:v>
                </c:pt>
                <c:pt idx="9">
                  <c:v>443300</c:v>
                </c:pt>
                <c:pt idx="10">
                  <c:v>415500</c:v>
                </c:pt>
                <c:pt idx="11">
                  <c:v>487115</c:v>
                </c:pt>
                <c:pt idx="12">
                  <c:v>510165</c:v>
                </c:pt>
                <c:pt idx="13">
                  <c:v>557383</c:v>
                </c:pt>
                <c:pt idx="14">
                  <c:v>586978</c:v>
                </c:pt>
                <c:pt idx="15">
                  <c:v>654772</c:v>
                </c:pt>
                <c:pt idx="16">
                  <c:v>791710</c:v>
                </c:pt>
                <c:pt idx="17">
                  <c:v>803008</c:v>
                </c:pt>
                <c:pt idx="18">
                  <c:v>852178</c:v>
                </c:pt>
                <c:pt idx="19">
                  <c:v>878519</c:v>
                </c:pt>
                <c:pt idx="20">
                  <c:v>1044670</c:v>
                </c:pt>
                <c:pt idx="21">
                  <c:v>944649</c:v>
                </c:pt>
                <c:pt idx="22">
                  <c:v>989136</c:v>
                </c:pt>
                <c:pt idx="23">
                  <c:v>1223428</c:v>
                </c:pt>
                <c:pt idx="24">
                  <c:v>1273881</c:v>
                </c:pt>
                <c:pt idx="25">
                  <c:v>1362305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5-13AC-47A0-BDD2-8942744533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0989936"/>
        <c:axId val="510984176"/>
      </c:lineChart>
      <c:catAx>
        <c:axId val="510989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510984176"/>
        <c:crosses val="autoZero"/>
        <c:auto val="1"/>
        <c:lblAlgn val="ctr"/>
        <c:lblOffset val="100"/>
        <c:noMultiLvlLbl val="0"/>
      </c:catAx>
      <c:valAx>
        <c:axId val="510984176"/>
        <c:scaling>
          <c:orientation val="minMax"/>
          <c:max val="16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510989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Share of Services in </a:t>
            </a:r>
            <a:r>
              <a:rPr lang="en-GB" b="1" dirty="0">
                <a:solidFill>
                  <a:srgbClr val="FF0000"/>
                </a:solidFill>
              </a:rPr>
              <a:t>EU27</a:t>
            </a:r>
            <a:r>
              <a:rPr lang="en-GB" b="1" dirty="0"/>
              <a:t> </a:t>
            </a:r>
            <a:r>
              <a:rPr lang="en-GB" b="1" dirty="0">
                <a:solidFill>
                  <a:srgbClr val="FF0000"/>
                </a:solidFill>
              </a:rPr>
              <a:t>Outward</a:t>
            </a:r>
            <a:r>
              <a:rPr lang="en-GB" dirty="0"/>
              <a:t> FDI in </a:t>
            </a:r>
            <a:r>
              <a:rPr lang="en-GB" dirty="0" err="1"/>
              <a:t>RoW</a:t>
            </a:r>
            <a:r>
              <a:rPr lang="en-GB" dirty="0"/>
              <a:t> – Stocks </a:t>
            </a:r>
          </a:p>
          <a:p>
            <a:pPr>
              <a:defRPr/>
            </a:pPr>
            <a:r>
              <a:rPr lang="en-GB" dirty="0"/>
              <a:t>- € - Bio -</a:t>
            </a:r>
          </a:p>
        </c:rich>
      </c:tx>
      <c:layout>
        <c:manualLayout>
          <c:xMode val="edge"/>
          <c:yMode val="edge"/>
          <c:x val="7.5875828611635762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645712623267848"/>
          <c:y val="0.12474794467281414"/>
          <c:w val="0.80571391314336072"/>
          <c:h val="0.747617278635707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EU Outward Investment In RoW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406998759397104"/>
                      <c:h val="8.196762859682257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934-4E91-A137-A55A5E6ABF8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5245782875976736"/>
                      <c:h val="6.653531552049772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934-4E91-A137-A55A5E6ABF85}"/>
                </c:ext>
              </c:extLst>
            </c:dLbl>
            <c:dLbl>
              <c:idx val="2"/>
              <c:layout>
                <c:manualLayout>
                  <c:x val="-6.0540850071032298E-2"/>
                  <c:y val="-2.57681216214387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91322260489571"/>
                      <c:h val="5.99214670592156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934-4E91-A137-A55A5E6ABF85}"/>
                </c:ext>
              </c:extLst>
            </c:dLbl>
            <c:dLbl>
              <c:idx val="3"/>
              <c:layout>
                <c:manualLayout>
                  <c:x val="-1.4773772188221127E-7"/>
                  <c:y val="-7.501604880956374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03424619486721"/>
                      <c:h val="7.09445478280191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934-4E91-A137-A55A5E6ABF85}"/>
                </c:ext>
              </c:extLst>
            </c:dLbl>
            <c:dLbl>
              <c:idx val="4"/>
              <c:layout>
                <c:manualLayout>
                  <c:x val="-1.4384778759806829E-2"/>
                  <c:y val="-6.35617197106055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03424619486721"/>
                      <c:h val="6.21260832129763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934-4E91-A137-A55A5E6ABF85}"/>
                </c:ext>
              </c:extLst>
            </c:dLbl>
            <c:dLbl>
              <c:idx val="5"/>
              <c:layout>
                <c:manualLayout>
                  <c:x val="-8.8184646150427735E-3"/>
                  <c:y val="-2.0208747956292151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2BCF40F-0182-4B37-A341-548F9ED590AD}" type="VALUE">
                      <a:rPr lang="en-US" sz="1600">
                        <a:solidFill>
                          <a:srgbClr val="0070C0"/>
                        </a:solidFill>
                      </a:rPr>
                      <a:pPr>
                        <a:defRPr sz="1600" b="1">
                          <a:solidFill>
                            <a:srgbClr val="0070C0"/>
                          </a:solidFill>
                        </a:defRPr>
                      </a:pPr>
                      <a:t>[VALUE]</a:t>
                    </a:fld>
                    <a:endParaRPr lang="en-B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94192311965336"/>
                      <c:h val="6.212608321297633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934-4E91-A137-A55A5E6ABF85}"/>
                </c:ext>
              </c:extLst>
            </c:dLbl>
            <c:dLbl>
              <c:idx val="6"/>
              <c:layout>
                <c:manualLayout>
                  <c:x val="1.4697441025070211E-3"/>
                  <c:y val="-3.1966934229530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094757989853"/>
                      <c:h val="6.21260832129763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0934-4E91-A137-A55A5E6ABF85}"/>
                </c:ext>
              </c:extLst>
            </c:dLbl>
            <c:dLbl>
              <c:idx val="7"/>
              <c:layout>
                <c:manualLayout>
                  <c:x val="-1.157278820871755E-7"/>
                  <c:y val="-2.535308576824799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223069D-6730-436D-81CE-465019E63C72}" type="VALUE">
                      <a:rPr lang="en-US" sz="1600">
                        <a:solidFill>
                          <a:srgbClr val="0070C0"/>
                        </a:solidFill>
                      </a:rPr>
                      <a:pPr>
                        <a:defRPr sz="1600" b="1">
                          <a:solidFill>
                            <a:srgbClr val="0070C0"/>
                          </a:solidFill>
                        </a:defRPr>
                      </a:pPr>
                      <a:t>[VALUE]</a:t>
                    </a:fld>
                    <a:endParaRPr lang="en-B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38238343887712"/>
                      <c:h val="6.212608321297633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934-4E91-A137-A55A5E6ABF85}"/>
                </c:ext>
              </c:extLst>
            </c:dLbl>
            <c:dLbl>
              <c:idx val="8"/>
              <c:layout>
                <c:manualLayout>
                  <c:x val="-0.10655644743176684"/>
                  <c:y val="-5.95246361515387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689576158204645"/>
                      <c:h val="6.21260832129763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0934-4E91-A137-A55A5E6ABF85}"/>
                </c:ext>
              </c:extLst>
            </c:dLbl>
            <c:dLbl>
              <c:idx val="9"/>
              <c:layout>
                <c:manualLayout>
                  <c:x val="1.157278820871755E-7"/>
                  <c:y val="-1.43300049994445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836550568455353"/>
                      <c:h val="4.44891539828907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0934-4E91-A137-A55A5E6ABF85}"/>
                </c:ext>
              </c:extLst>
            </c:dLbl>
            <c:dLbl>
              <c:idx val="10"/>
              <c:layout>
                <c:manualLayout>
                  <c:x val="-5.144220086657038E-3"/>
                  <c:y val="-0.123458504610598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35115542717474"/>
                      <c:h val="4.22845378291300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0934-4E91-A137-A55A5E6ABF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16037</c:v>
                </c:pt>
                <c:pt idx="1">
                  <c:v>17242</c:v>
                </c:pt>
                <c:pt idx="2">
                  <c:v>17506</c:v>
                </c:pt>
                <c:pt idx="3">
                  <c:v>16902</c:v>
                </c:pt>
                <c:pt idx="4">
                  <c:v>17403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934-4E91-A137-A55A5E6ABF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1172216"/>
        <c:axId val="37117156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Share of Services</c:v>
                </c:pt>
              </c:strCache>
            </c:strRef>
          </c:tx>
          <c:spPr>
            <a:ln w="889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#,##0</c:formatCode>
                <c:ptCount val="5"/>
                <c:pt idx="0">
                  <c:v>12711</c:v>
                </c:pt>
                <c:pt idx="1">
                  <c:v>13858</c:v>
                </c:pt>
                <c:pt idx="2">
                  <c:v>13967</c:v>
                </c:pt>
                <c:pt idx="3">
                  <c:v>13402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934-4E91-A137-A55A5E6ABF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1172216"/>
        <c:axId val="371171560"/>
      </c:lineChart>
      <c:catAx>
        <c:axId val="371172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171560"/>
        <c:crosses val="autoZero"/>
        <c:auto val="1"/>
        <c:lblAlgn val="ctr"/>
        <c:lblOffset val="100"/>
        <c:noMultiLvlLbl val="0"/>
      </c:catAx>
      <c:valAx>
        <c:axId val="371171560"/>
        <c:scaling>
          <c:orientation val="minMax"/>
          <c:max val="2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172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665629744843168E-2"/>
          <c:y val="0.94165717698033546"/>
          <c:w val="0.93233437025515686"/>
          <c:h val="4.51151260971003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28575"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487017571524315E-2"/>
          <c:y val="2.8616370628090092E-2"/>
          <c:w val="0.91410584774327186"/>
          <c:h val="0.819954834821463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EU27</c:v>
                </c:pt>
                <c:pt idx="1">
                  <c:v>US</c:v>
                </c:pt>
                <c:pt idx="2">
                  <c:v>China</c:v>
                </c:pt>
                <c:pt idx="3">
                  <c:v>Canada</c:v>
                </c:pt>
                <c:pt idx="4">
                  <c:v>Japan</c:v>
                </c:pt>
                <c:pt idx="5">
                  <c:v>UK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14059</c:v>
                </c:pt>
                <c:pt idx="1">
                  <c:v>8209</c:v>
                </c:pt>
                <c:pt idx="2">
                  <c:v>2580</c:v>
                </c:pt>
                <c:pt idx="3">
                  <c:v>2071</c:v>
                </c:pt>
                <c:pt idx="4">
                  <c:v>1884</c:v>
                </c:pt>
                <c:pt idx="5">
                  <c:v>2352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34-49CB-A8ED-44F1948A539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EU27</c:v>
                </c:pt>
                <c:pt idx="1">
                  <c:v>US</c:v>
                </c:pt>
                <c:pt idx="2">
                  <c:v>China</c:v>
                </c:pt>
                <c:pt idx="3">
                  <c:v>Canada</c:v>
                </c:pt>
                <c:pt idx="4">
                  <c:v>Japan</c:v>
                </c:pt>
                <c:pt idx="5">
                  <c:v>UK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13843</c:v>
                </c:pt>
                <c:pt idx="1">
                  <c:v>9603</c:v>
                </c:pt>
                <c:pt idx="2">
                  <c:v>2785</c:v>
                </c:pt>
                <c:pt idx="3">
                  <c:v>2419</c:v>
                </c:pt>
                <c:pt idx="4">
                  <c:v>1935</c:v>
                </c:pt>
                <c:pt idx="5">
                  <c:v>2376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34-49CB-A8ED-44F1948A539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EU27</c:v>
                </c:pt>
                <c:pt idx="1">
                  <c:v>US</c:v>
                </c:pt>
                <c:pt idx="2">
                  <c:v>China</c:v>
                </c:pt>
                <c:pt idx="3">
                  <c:v>Canada</c:v>
                </c:pt>
                <c:pt idx="4">
                  <c:v>Japan</c:v>
                </c:pt>
                <c:pt idx="5">
                  <c:v>UK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13179</c:v>
                </c:pt>
                <c:pt idx="1">
                  <c:v>7828</c:v>
                </c:pt>
                <c:pt idx="2">
                  <c:v>2754</c:v>
                </c:pt>
                <c:pt idx="3">
                  <c:v>2230</c:v>
                </c:pt>
                <c:pt idx="4">
                  <c:v>1961</c:v>
                </c:pt>
                <c:pt idx="5">
                  <c:v>2168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34-49CB-A8ED-44F1948A539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EU27</c:v>
                </c:pt>
                <c:pt idx="1">
                  <c:v>US</c:v>
                </c:pt>
                <c:pt idx="2">
                  <c:v>China</c:v>
                </c:pt>
                <c:pt idx="3">
                  <c:v>Canada</c:v>
                </c:pt>
                <c:pt idx="4">
                  <c:v>Japan</c:v>
                </c:pt>
                <c:pt idx="5">
                  <c:v>UK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13673</c:v>
                </c:pt>
                <c:pt idx="1">
                  <c:v>9192</c:v>
                </c:pt>
                <c:pt idx="2">
                  <c:v>2955</c:v>
                </c:pt>
                <c:pt idx="3">
                  <c:v>2640</c:v>
                </c:pt>
                <c:pt idx="4">
                  <c:v>2035</c:v>
                </c:pt>
                <c:pt idx="5">
                  <c:v>2222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834-49CB-A8ED-44F1948A539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8481809107189516E-17"/>
                  <c:y val="-1.58248418450353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34-49CB-A8ED-44F1948A539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D834-49CB-A8ED-44F1948A539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834-49CB-A8ED-44F1948A539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D834-49CB-A8ED-44F1948A539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D834-49CB-A8ED-44F1948A539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D834-49CB-A8ED-44F1948A53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EU27</c:v>
                </c:pt>
                <c:pt idx="1">
                  <c:v>US</c:v>
                </c:pt>
                <c:pt idx="2">
                  <c:v>China</c:v>
                </c:pt>
                <c:pt idx="3">
                  <c:v>Canada</c:v>
                </c:pt>
                <c:pt idx="4">
                  <c:v>Japan</c:v>
                </c:pt>
                <c:pt idx="5">
                  <c:v>UK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13357</c:v>
                </c:pt>
                <c:pt idx="1">
                  <c:v>9757</c:v>
                </c:pt>
                <c:pt idx="2">
                  <c:v>3118</c:v>
                </c:pt>
                <c:pt idx="3">
                  <c:v>2792</c:v>
                </c:pt>
                <c:pt idx="4">
                  <c:v>2151</c:v>
                </c:pt>
                <c:pt idx="5">
                  <c:v>2285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34-49CB-A8ED-44F1948A53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8286975"/>
        <c:axId val="918288639"/>
      </c:barChart>
      <c:catAx>
        <c:axId val="918286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8288639"/>
        <c:crosses val="autoZero"/>
        <c:auto val="1"/>
        <c:lblAlgn val="ctr"/>
        <c:lblOffset val="100"/>
        <c:noMultiLvlLbl val="0"/>
      </c:catAx>
      <c:valAx>
        <c:axId val="918288639"/>
        <c:scaling>
          <c:orientation val="minMax"/>
          <c:max val="15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8286975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15566208187833847"/>
          <c:y val="0.91030111365074673"/>
          <c:w val="0.81948080905806409"/>
          <c:h val="5.32999450650064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solidFill>
        <a:schemeClr val="tx2"/>
      </a:solidFill>
    </a:ln>
    <a:effectLst/>
  </c:spPr>
  <c:txPr>
    <a:bodyPr/>
    <a:lstStyle/>
    <a:p>
      <a:pPr>
        <a:defRPr>
          <a:solidFill>
            <a:schemeClr val="accent5">
              <a:lumMod val="7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0562" y="4723451"/>
            <a:ext cx="5444490" cy="447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91398" rIns="91398" bIns="91398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2050" cy="3730625"/>
          </a:xfrm>
        </p:spPr>
        <p:txBody>
          <a:bodyPr/>
          <a:lstStyle/>
          <a:p>
            <a:endParaRPr lang="en-B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1413" tIns="45705" rIns="91413" bIns="45705"/>
          <a:lstStyle/>
          <a:p>
            <a:fld id="{63292B68-1CDF-42EC-8662-4B44ADE8100B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453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0:notes"/>
          <p:cNvSpPr txBox="1">
            <a:spLocks noGrp="1"/>
          </p:cNvSpPr>
          <p:nvPr>
            <p:ph type="body" idx="1"/>
          </p:nvPr>
        </p:nvSpPr>
        <p:spPr>
          <a:xfrm>
            <a:off x="680562" y="4723451"/>
            <a:ext cx="5444490" cy="4474845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36" name="Google Shape;3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0562" y="4723451"/>
            <a:ext cx="5444490" cy="4474845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 txBox="1">
            <a:spLocks noGrp="1"/>
          </p:cNvSpPr>
          <p:nvPr>
            <p:ph type="body" idx="1"/>
          </p:nvPr>
        </p:nvSpPr>
        <p:spPr>
          <a:xfrm>
            <a:off x="680562" y="4723451"/>
            <a:ext cx="5444490" cy="4474845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45" name="Google Shape;1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680562" y="4723451"/>
            <a:ext cx="5444490" cy="4474845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65" name="Google Shape;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:notes"/>
          <p:cNvSpPr txBox="1">
            <a:spLocks noGrp="1"/>
          </p:cNvSpPr>
          <p:nvPr>
            <p:ph type="body" idx="1"/>
          </p:nvPr>
        </p:nvSpPr>
        <p:spPr>
          <a:xfrm>
            <a:off x="680562" y="4723451"/>
            <a:ext cx="5444490" cy="4474845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90" name="Google Shape;1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:notes"/>
          <p:cNvSpPr txBox="1">
            <a:spLocks noGrp="1"/>
          </p:cNvSpPr>
          <p:nvPr>
            <p:ph type="body" idx="1"/>
          </p:nvPr>
        </p:nvSpPr>
        <p:spPr>
          <a:xfrm>
            <a:off x="680562" y="4723451"/>
            <a:ext cx="5444490" cy="4474845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18" name="Google Shape;2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:notes"/>
          <p:cNvSpPr txBox="1">
            <a:spLocks noGrp="1"/>
          </p:cNvSpPr>
          <p:nvPr>
            <p:ph type="body" idx="1"/>
          </p:nvPr>
        </p:nvSpPr>
        <p:spPr>
          <a:xfrm>
            <a:off x="680562" y="4723451"/>
            <a:ext cx="5444490" cy="4474845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38" name="Google Shape;2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8:notes"/>
          <p:cNvSpPr txBox="1">
            <a:spLocks noGrp="1"/>
          </p:cNvSpPr>
          <p:nvPr>
            <p:ph type="body" idx="1"/>
          </p:nvPr>
        </p:nvSpPr>
        <p:spPr>
          <a:xfrm>
            <a:off x="680562" y="4723451"/>
            <a:ext cx="5444490" cy="4474845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72" name="Google Shape;2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9:notes"/>
          <p:cNvSpPr txBox="1">
            <a:spLocks noGrp="1"/>
          </p:cNvSpPr>
          <p:nvPr>
            <p:ph type="body" idx="1"/>
          </p:nvPr>
        </p:nvSpPr>
        <p:spPr>
          <a:xfrm>
            <a:off x="680562" y="4723451"/>
            <a:ext cx="5444490" cy="4474845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88" name="Google Shape;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2817813" y="2428876"/>
            <a:ext cx="5851525" cy="154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-325437" y="942975"/>
            <a:ext cx="5851525" cy="451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A4C00-FE5E-406C-83AC-433D558845A0}" type="datetimeFigureOut">
              <a:rPr lang="en-US"/>
              <a:pPr>
                <a:defRPr/>
              </a:pPr>
              <a:t>11/19/2025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073106" y="9739313"/>
            <a:ext cx="642894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92783-A0A9-4328-A6B3-C6BA3237CC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28580" y="1285849"/>
            <a:ext cx="13073154" cy="846540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553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685800" lvl="1" indent="-17145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342900" y="1600201"/>
            <a:ext cx="302895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3486150" y="1600201"/>
            <a:ext cx="302895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342900" y="2174875"/>
            <a:ext cx="3030141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057400" lvl="5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400300" lvl="6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3200" lvl="7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6100" lvl="8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3483769" y="1535113"/>
            <a:ext cx="3031331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3483769" y="2174875"/>
            <a:ext cx="3031331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057400" lvl="5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400300" lvl="6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3200" lvl="7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6100" lvl="8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2681287" y="273051"/>
            <a:ext cx="3833813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028700" lvl="2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1714500" lvl="4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057400" lvl="5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342900" y="1435101"/>
            <a:ext cx="2256235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700" lvl="2" indent="-17145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371600" lvl="3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1714500" lvl="4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057400" lvl="5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2400300" lvl="6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2743200" lvl="7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3086100" lvl="8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1344216" y="612775"/>
            <a:ext cx="41148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1344216" y="5367338"/>
            <a:ext cx="41148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700" lvl="2" indent="-17145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371600" lvl="3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1714500" lvl="4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057400" lvl="5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2400300" lvl="6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2743200" lvl="7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3086100" lvl="8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1166019" y="777082"/>
            <a:ext cx="4525963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</a:blip>
          <a:srcRect/>
          <a:stretch>
            <a:fillRect r="-27895" b="-27988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24" Type="http://schemas.openxmlformats.org/officeDocument/2006/relationships/hyperlink" Target="mailto:esf@esf.be" TargetMode="External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25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176F5D-95C2-0D2C-072C-29040F6A31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0" y="-1"/>
            <a:ext cx="13704828" cy="25367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B65865D-676D-3214-9FB8-C85541C00B00}"/>
              </a:ext>
            </a:extLst>
          </p:cNvPr>
          <p:cNvGrpSpPr>
            <a:grpSpLocks/>
          </p:cNvGrpSpPr>
          <p:nvPr/>
        </p:nvGrpSpPr>
        <p:grpSpPr>
          <a:xfrm>
            <a:off x="11172" y="6835106"/>
            <a:ext cx="13715999" cy="3191383"/>
            <a:chOff x="0" y="0"/>
            <a:chExt cx="7776006" cy="2248458"/>
          </a:xfrm>
          <a:solidFill>
            <a:schemeClr val="bg1"/>
          </a:solidFill>
        </p:grpSpPr>
        <p:pic>
          <p:nvPicPr>
            <p:cNvPr id="5" name="Image 7">
              <a:extLst>
                <a:ext uri="{FF2B5EF4-FFF2-40B4-BE49-F238E27FC236}">
                  <a16:creationId xmlns:a16="http://schemas.microsoft.com/office/drawing/2014/main" id="{2C9AFB13-11FD-6154-FD59-4F1747B5000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0845" y="1150003"/>
              <a:ext cx="1067600" cy="290814"/>
            </a:xfrm>
            <a:prstGeom prst="rect">
              <a:avLst/>
            </a:prstGeom>
            <a:grpFill/>
          </p:spPr>
        </p:pic>
        <p:pic>
          <p:nvPicPr>
            <p:cNvPr id="6" name="Image 8">
              <a:extLst>
                <a:ext uri="{FF2B5EF4-FFF2-40B4-BE49-F238E27FC236}">
                  <a16:creationId xmlns:a16="http://schemas.microsoft.com/office/drawing/2014/main" id="{79767A0B-6E7D-A4F8-4550-6F74D9E7954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72403" y="1086577"/>
              <a:ext cx="1204990" cy="363427"/>
            </a:xfrm>
            <a:prstGeom prst="rect">
              <a:avLst/>
            </a:prstGeom>
            <a:grpFill/>
          </p:spPr>
        </p:pic>
        <p:pic>
          <p:nvPicPr>
            <p:cNvPr id="7" name="Image 9">
              <a:extLst>
                <a:ext uri="{FF2B5EF4-FFF2-40B4-BE49-F238E27FC236}">
                  <a16:creationId xmlns:a16="http://schemas.microsoft.com/office/drawing/2014/main" id="{AE4646D0-5212-1D78-41EA-5A954D3A152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4435" y="962113"/>
              <a:ext cx="772248" cy="772248"/>
            </a:xfrm>
            <a:prstGeom prst="rect">
              <a:avLst/>
            </a:prstGeom>
            <a:grpFill/>
          </p:spPr>
        </p:pic>
        <p:pic>
          <p:nvPicPr>
            <p:cNvPr id="8" name="Image 10">
              <a:extLst>
                <a:ext uri="{FF2B5EF4-FFF2-40B4-BE49-F238E27FC236}">
                  <a16:creationId xmlns:a16="http://schemas.microsoft.com/office/drawing/2014/main" id="{C95A5C7D-8AAE-1974-A68B-660030E610D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502"/>
              <a:ext cx="7776006" cy="2241956"/>
            </a:xfrm>
            <a:prstGeom prst="rect">
              <a:avLst/>
            </a:prstGeom>
            <a:grpFill/>
          </p:spPr>
        </p:pic>
        <p:pic>
          <p:nvPicPr>
            <p:cNvPr id="9" name="Image 11">
              <a:extLst>
                <a:ext uri="{FF2B5EF4-FFF2-40B4-BE49-F238E27FC236}">
                  <a16:creationId xmlns:a16="http://schemas.microsoft.com/office/drawing/2014/main" id="{D5C0EE63-6C6C-7C24-9BD5-05239F8226A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59528" y="265201"/>
              <a:ext cx="1158671" cy="370611"/>
            </a:xfrm>
            <a:prstGeom prst="rect">
              <a:avLst/>
            </a:prstGeom>
            <a:grpFill/>
          </p:spPr>
        </p:pic>
        <p:pic>
          <p:nvPicPr>
            <p:cNvPr id="10" name="Image 12">
              <a:extLst>
                <a:ext uri="{FF2B5EF4-FFF2-40B4-BE49-F238E27FC236}">
                  <a16:creationId xmlns:a16="http://schemas.microsoft.com/office/drawing/2014/main" id="{59D2CB9C-8AF2-466E-75D4-F1BDC8B9A33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32767" y="646595"/>
              <a:ext cx="1166329" cy="343801"/>
            </a:xfrm>
            <a:prstGeom prst="rect">
              <a:avLst/>
            </a:prstGeom>
            <a:grpFill/>
          </p:spPr>
        </p:pic>
        <p:pic>
          <p:nvPicPr>
            <p:cNvPr id="11" name="Image 13">
              <a:extLst>
                <a:ext uri="{FF2B5EF4-FFF2-40B4-BE49-F238E27FC236}">
                  <a16:creationId xmlns:a16="http://schemas.microsoft.com/office/drawing/2014/main" id="{EF3489BB-7CFB-F29C-AABD-E492E182BCA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19893" y="397611"/>
              <a:ext cx="703922" cy="703922"/>
            </a:xfrm>
            <a:prstGeom prst="rect">
              <a:avLst/>
            </a:prstGeom>
            <a:grpFill/>
          </p:spPr>
        </p:pic>
        <p:pic>
          <p:nvPicPr>
            <p:cNvPr id="12" name="Image 14">
              <a:extLst>
                <a:ext uri="{FF2B5EF4-FFF2-40B4-BE49-F238E27FC236}">
                  <a16:creationId xmlns:a16="http://schemas.microsoft.com/office/drawing/2014/main" id="{8F75A757-E64D-48F2-93CB-283886B708F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42488" y="170141"/>
              <a:ext cx="648347" cy="648360"/>
            </a:xfrm>
            <a:prstGeom prst="rect">
              <a:avLst/>
            </a:prstGeom>
            <a:grpFill/>
          </p:spPr>
        </p:pic>
        <p:pic>
          <p:nvPicPr>
            <p:cNvPr id="13" name="Image 15">
              <a:extLst>
                <a:ext uri="{FF2B5EF4-FFF2-40B4-BE49-F238E27FC236}">
                  <a16:creationId xmlns:a16="http://schemas.microsoft.com/office/drawing/2014/main" id="{BEE4D53E-1E48-31C6-DD0E-32FE6F758925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24356" y="0"/>
              <a:ext cx="839774" cy="81546"/>
            </a:xfrm>
            <a:prstGeom prst="rect">
              <a:avLst/>
            </a:prstGeom>
            <a:grpFill/>
          </p:spPr>
        </p:pic>
        <p:pic>
          <p:nvPicPr>
            <p:cNvPr id="14" name="Image 16">
              <a:extLst>
                <a:ext uri="{FF2B5EF4-FFF2-40B4-BE49-F238E27FC236}">
                  <a16:creationId xmlns:a16="http://schemas.microsoft.com/office/drawing/2014/main" id="{7A3D9FF2-B151-6190-3AEB-E512C7FA5DC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4356" y="81546"/>
              <a:ext cx="839774" cy="758228"/>
            </a:xfrm>
            <a:prstGeom prst="rect">
              <a:avLst/>
            </a:prstGeom>
            <a:grpFill/>
          </p:spPr>
        </p:pic>
        <p:pic>
          <p:nvPicPr>
            <p:cNvPr id="15" name="Image 17">
              <a:extLst>
                <a:ext uri="{FF2B5EF4-FFF2-40B4-BE49-F238E27FC236}">
                  <a16:creationId xmlns:a16="http://schemas.microsoft.com/office/drawing/2014/main" id="{0846F32B-76E4-7ECB-EDCC-5A64E35B344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12505" y="386575"/>
              <a:ext cx="798474" cy="798474"/>
            </a:xfrm>
            <a:prstGeom prst="rect">
              <a:avLst/>
            </a:prstGeom>
            <a:grpFill/>
          </p:spPr>
        </p:pic>
        <p:pic>
          <p:nvPicPr>
            <p:cNvPr id="16" name="Image 18">
              <a:extLst>
                <a:ext uri="{FF2B5EF4-FFF2-40B4-BE49-F238E27FC236}">
                  <a16:creationId xmlns:a16="http://schemas.microsoft.com/office/drawing/2014/main" id="{556BB45A-E2BB-D9FE-694A-CA920567B31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8721" y="470496"/>
              <a:ext cx="672782" cy="672769"/>
            </a:xfrm>
            <a:prstGeom prst="rect">
              <a:avLst/>
            </a:prstGeom>
            <a:grpFill/>
          </p:spPr>
        </p:pic>
        <p:pic>
          <p:nvPicPr>
            <p:cNvPr id="17" name="Image 19">
              <a:extLst>
                <a:ext uri="{FF2B5EF4-FFF2-40B4-BE49-F238E27FC236}">
                  <a16:creationId xmlns:a16="http://schemas.microsoft.com/office/drawing/2014/main" id="{7F2BB00C-3954-C039-5B60-846F2F329FC2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4435" y="962113"/>
              <a:ext cx="67068" cy="181152"/>
            </a:xfrm>
            <a:prstGeom prst="rect">
              <a:avLst/>
            </a:prstGeom>
            <a:grpFill/>
          </p:spPr>
        </p:pic>
        <p:pic>
          <p:nvPicPr>
            <p:cNvPr id="18" name="Image 20">
              <a:extLst>
                <a:ext uri="{FF2B5EF4-FFF2-40B4-BE49-F238E27FC236}">
                  <a16:creationId xmlns:a16="http://schemas.microsoft.com/office/drawing/2014/main" id="{51C754FD-3F82-BABA-86E8-DB12081E013D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4708" y="1860251"/>
              <a:ext cx="198615" cy="198716"/>
            </a:xfrm>
            <a:prstGeom prst="rect">
              <a:avLst/>
            </a:prstGeom>
            <a:grpFill/>
          </p:spPr>
        </p:pic>
        <p:pic>
          <p:nvPicPr>
            <p:cNvPr id="19" name="Image 21">
              <a:extLst>
                <a:ext uri="{FF2B5EF4-FFF2-40B4-BE49-F238E27FC236}">
                  <a16:creationId xmlns:a16="http://schemas.microsoft.com/office/drawing/2014/main" id="{261F2696-E26E-59B1-7735-FE318CC8F6F2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337632" y="1856756"/>
              <a:ext cx="198625" cy="198716"/>
            </a:xfrm>
            <a:prstGeom prst="rect">
              <a:avLst/>
            </a:prstGeom>
            <a:grpFill/>
          </p:spPr>
        </p:pic>
        <p:pic>
          <p:nvPicPr>
            <p:cNvPr id="20" name="Image 22">
              <a:extLst>
                <a:ext uri="{FF2B5EF4-FFF2-40B4-BE49-F238E27FC236}">
                  <a16:creationId xmlns:a16="http://schemas.microsoft.com/office/drawing/2014/main" id="{D87DF4D7-7D11-6550-C455-53F09CABD42B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71024" y="1858184"/>
              <a:ext cx="199275" cy="199428"/>
            </a:xfrm>
            <a:prstGeom prst="rect">
              <a:avLst/>
            </a:prstGeom>
            <a:grpFill/>
          </p:spPr>
        </p:pic>
        <p:pic>
          <p:nvPicPr>
            <p:cNvPr id="21" name="Image 23">
              <a:extLst>
                <a:ext uri="{FF2B5EF4-FFF2-40B4-BE49-F238E27FC236}">
                  <a16:creationId xmlns:a16="http://schemas.microsoft.com/office/drawing/2014/main" id="{F0A4B1E3-48A9-E33A-F3AC-8D045D83917B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806472" y="1909978"/>
              <a:ext cx="127913" cy="95846"/>
            </a:xfrm>
            <a:prstGeom prst="rect">
              <a:avLst/>
            </a:prstGeom>
            <a:grpFill/>
          </p:spPr>
        </p:pic>
        <p:pic>
          <p:nvPicPr>
            <p:cNvPr id="22" name="Image 24">
              <a:extLst>
                <a:ext uri="{FF2B5EF4-FFF2-40B4-BE49-F238E27FC236}">
                  <a16:creationId xmlns:a16="http://schemas.microsoft.com/office/drawing/2014/main" id="{2132F295-532A-F30C-29E7-411344CA544E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888754" y="1914753"/>
              <a:ext cx="50431" cy="86664"/>
            </a:xfrm>
            <a:prstGeom prst="rect">
              <a:avLst/>
            </a:prstGeom>
            <a:grpFill/>
          </p:spPr>
        </p:pic>
        <p:pic>
          <p:nvPicPr>
            <p:cNvPr id="23" name="Image 25">
              <a:extLst>
                <a:ext uri="{FF2B5EF4-FFF2-40B4-BE49-F238E27FC236}">
                  <a16:creationId xmlns:a16="http://schemas.microsoft.com/office/drawing/2014/main" id="{264B1DFB-4E39-CD22-3057-F31C01442653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805074" y="1915096"/>
              <a:ext cx="48361" cy="81775"/>
            </a:xfrm>
            <a:prstGeom prst="rect">
              <a:avLst/>
            </a:prstGeom>
            <a:grpFill/>
          </p:spPr>
        </p:pic>
        <p:sp>
          <p:nvSpPr>
            <p:cNvPr id="24" name="Textbox 26">
              <a:extLst>
                <a:ext uri="{FF2B5EF4-FFF2-40B4-BE49-F238E27FC236}">
                  <a16:creationId xmlns:a16="http://schemas.microsoft.com/office/drawing/2014/main" id="{4881D77C-88D7-BCBC-33E7-4B9AB55D0E7C}"/>
                </a:ext>
              </a:extLst>
            </p:cNvPr>
            <p:cNvSpPr txBox="1"/>
            <p:nvPr/>
          </p:nvSpPr>
          <p:spPr>
            <a:xfrm>
              <a:off x="471709" y="40787"/>
              <a:ext cx="1541145" cy="180340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pPr>
                <a:spcBef>
                  <a:spcPts val="85"/>
                </a:spcBef>
              </a:pPr>
              <a:r>
                <a:rPr lang="en-US" sz="1181">
                  <a:solidFill>
                    <a:srgbClr val="22295D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Sponsors</a:t>
              </a:r>
              <a:r>
                <a:rPr lang="en-US" sz="1181" spc="6">
                  <a:solidFill>
                    <a:srgbClr val="22295D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 </a:t>
              </a:r>
              <a:r>
                <a:rPr lang="en-US" sz="1181">
                  <a:solidFill>
                    <a:srgbClr val="22295D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of</a:t>
              </a:r>
              <a:r>
                <a:rPr lang="en-US" sz="1181" spc="6">
                  <a:solidFill>
                    <a:srgbClr val="22295D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 </a:t>
              </a:r>
              <a:r>
                <a:rPr lang="en-US" sz="1181">
                  <a:solidFill>
                    <a:srgbClr val="22295D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the</a:t>
              </a:r>
              <a:r>
                <a:rPr lang="en-US" sz="1181" spc="11">
                  <a:solidFill>
                    <a:srgbClr val="22295D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 </a:t>
              </a:r>
              <a:r>
                <a:rPr lang="en-US" sz="1181" spc="-11">
                  <a:solidFill>
                    <a:srgbClr val="22295D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event:</a:t>
              </a:r>
              <a:endParaRPr lang="en-BE" sz="1238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endParaRPr>
            </a:p>
          </p:txBody>
        </p:sp>
        <p:sp>
          <p:nvSpPr>
            <p:cNvPr id="25" name="Textbox 27">
              <a:extLst>
                <a:ext uri="{FF2B5EF4-FFF2-40B4-BE49-F238E27FC236}">
                  <a16:creationId xmlns:a16="http://schemas.microsoft.com/office/drawing/2014/main" id="{B0452A4D-C624-D3F3-9417-777D73B99E67}"/>
                </a:ext>
              </a:extLst>
            </p:cNvPr>
            <p:cNvSpPr txBox="1"/>
            <p:nvPr/>
          </p:nvSpPr>
          <p:spPr>
            <a:xfrm>
              <a:off x="2793081" y="1473132"/>
              <a:ext cx="1245870" cy="186690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pPr marL="14288">
                <a:spcBef>
                  <a:spcPts val="175"/>
                </a:spcBef>
              </a:pPr>
              <a:r>
                <a:rPr lang="en-US" sz="1069" i="1">
                  <a:solidFill>
                    <a:srgbClr val="22295D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Think-Tank</a:t>
              </a:r>
              <a:r>
                <a:rPr lang="en-US" sz="1069" i="1" spc="-90">
                  <a:solidFill>
                    <a:srgbClr val="22295D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 </a:t>
              </a:r>
              <a:r>
                <a:rPr lang="en-US" sz="1069" i="1" spc="-11">
                  <a:solidFill>
                    <a:srgbClr val="22295D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Partner</a:t>
              </a:r>
              <a:endParaRPr lang="en-BE" sz="1238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endParaRPr>
            </a:p>
          </p:txBody>
        </p:sp>
        <p:sp>
          <p:nvSpPr>
            <p:cNvPr id="26" name="Textbox 28">
              <a:extLst>
                <a:ext uri="{FF2B5EF4-FFF2-40B4-BE49-F238E27FC236}">
                  <a16:creationId xmlns:a16="http://schemas.microsoft.com/office/drawing/2014/main" id="{D5FA3D4C-CEC6-A08B-15A3-10F37A9AC6C2}"/>
                </a:ext>
              </a:extLst>
            </p:cNvPr>
            <p:cNvSpPr txBox="1"/>
            <p:nvPr/>
          </p:nvSpPr>
          <p:spPr>
            <a:xfrm>
              <a:off x="4887621" y="1488551"/>
              <a:ext cx="1374775" cy="186690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pPr marL="14288">
                <a:spcBef>
                  <a:spcPts val="175"/>
                </a:spcBef>
              </a:pPr>
              <a:r>
                <a:rPr lang="en-US" sz="1069" i="1">
                  <a:solidFill>
                    <a:srgbClr val="22295D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Public</a:t>
              </a:r>
              <a:r>
                <a:rPr lang="en-US" sz="1069" i="1" spc="-113">
                  <a:solidFill>
                    <a:srgbClr val="22295D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 </a:t>
              </a:r>
              <a:r>
                <a:rPr lang="en-US" sz="1069" i="1">
                  <a:solidFill>
                    <a:srgbClr val="22295D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Affairs</a:t>
              </a:r>
              <a:r>
                <a:rPr lang="en-US" sz="1069" i="1" spc="-107">
                  <a:solidFill>
                    <a:srgbClr val="22295D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 </a:t>
              </a:r>
              <a:r>
                <a:rPr lang="en-US" sz="1069" i="1" spc="-11">
                  <a:solidFill>
                    <a:srgbClr val="22295D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Partner</a:t>
              </a:r>
              <a:endParaRPr lang="en-BE" sz="1238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endParaRPr>
            </a:p>
          </p:txBody>
        </p:sp>
        <p:sp>
          <p:nvSpPr>
            <p:cNvPr id="27" name="Textbox 29">
              <a:extLst>
                <a:ext uri="{FF2B5EF4-FFF2-40B4-BE49-F238E27FC236}">
                  <a16:creationId xmlns:a16="http://schemas.microsoft.com/office/drawing/2014/main" id="{9D6ECA2E-F00A-6861-2CCE-6E015DC1A86B}"/>
                </a:ext>
              </a:extLst>
            </p:cNvPr>
            <p:cNvSpPr txBox="1"/>
            <p:nvPr/>
          </p:nvSpPr>
          <p:spPr>
            <a:xfrm>
              <a:off x="691125" y="1855055"/>
              <a:ext cx="1303655" cy="19113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pPr marL="14288">
                <a:spcBef>
                  <a:spcPts val="152"/>
                </a:spcBef>
              </a:pPr>
              <a:r>
                <a:rPr lang="en-US" sz="1125" spc="-11">
                  <a:solidFill>
                    <a:srgbClr val="FFFFFF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@EUServicesForum</a:t>
              </a:r>
              <a:endParaRPr lang="en-BE" sz="1238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endParaRPr>
            </a:p>
          </p:txBody>
        </p:sp>
        <p:sp>
          <p:nvSpPr>
            <p:cNvPr id="28" name="Textbox 30">
              <a:extLst>
                <a:ext uri="{FF2B5EF4-FFF2-40B4-BE49-F238E27FC236}">
                  <a16:creationId xmlns:a16="http://schemas.microsoft.com/office/drawing/2014/main" id="{BC93A337-EB4A-86E7-C5E5-BA3CE4416CA5}"/>
                </a:ext>
              </a:extLst>
            </p:cNvPr>
            <p:cNvSpPr txBox="1"/>
            <p:nvPr/>
          </p:nvSpPr>
          <p:spPr>
            <a:xfrm>
              <a:off x="2988047" y="1855055"/>
              <a:ext cx="721995" cy="19113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pPr marL="14288">
                <a:spcBef>
                  <a:spcPts val="152"/>
                </a:spcBef>
              </a:pPr>
              <a:r>
                <a:rPr lang="en-US" sz="1125" spc="-11">
                  <a:solidFill>
                    <a:srgbClr val="FFFFFF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  <a:hlinkClick r:id="rId24"/>
                </a:rPr>
                <a:t>esf@esf.be</a:t>
              </a:r>
              <a:endParaRPr lang="en-BE" sz="1238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endParaRPr>
            </a:p>
          </p:txBody>
        </p:sp>
        <p:sp>
          <p:nvSpPr>
            <p:cNvPr id="29" name="Textbox 31">
              <a:extLst>
                <a:ext uri="{FF2B5EF4-FFF2-40B4-BE49-F238E27FC236}">
                  <a16:creationId xmlns:a16="http://schemas.microsoft.com/office/drawing/2014/main" id="{0CB9EB38-A89F-7AED-8AF9-486FBBF14352}"/>
                </a:ext>
              </a:extLst>
            </p:cNvPr>
            <p:cNvSpPr txBox="1"/>
            <p:nvPr/>
          </p:nvSpPr>
          <p:spPr>
            <a:xfrm>
              <a:off x="4569832" y="1855055"/>
              <a:ext cx="1892300" cy="19113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pPr marL="14288">
                <a:spcBef>
                  <a:spcPts val="152"/>
                </a:spcBef>
              </a:pPr>
              <a:r>
                <a:rPr lang="en-US" sz="1125">
                  <a:solidFill>
                    <a:srgbClr val="FFFFFF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European</a:t>
              </a:r>
              <a:r>
                <a:rPr lang="en-US" sz="1125" spc="-68">
                  <a:solidFill>
                    <a:srgbClr val="FFFFFF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 </a:t>
              </a:r>
              <a:r>
                <a:rPr lang="en-US" sz="1125">
                  <a:solidFill>
                    <a:srgbClr val="FFFFFF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Services</a:t>
              </a:r>
              <a:r>
                <a:rPr lang="en-US" sz="1125" spc="-68">
                  <a:solidFill>
                    <a:srgbClr val="FFFFFF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 </a:t>
              </a:r>
              <a:r>
                <a:rPr lang="en-US" sz="1125">
                  <a:solidFill>
                    <a:srgbClr val="FFFFFF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Forum</a:t>
              </a:r>
              <a:r>
                <a:rPr lang="en-US" sz="1125" spc="-68">
                  <a:solidFill>
                    <a:srgbClr val="FFFFFF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 </a:t>
              </a:r>
              <a:r>
                <a:rPr lang="en-US" sz="1125" spc="-28">
                  <a:solidFill>
                    <a:srgbClr val="FFFFFF"/>
                  </a:solidFill>
                  <a:latin typeface="Verdana" panose="020B0604030504040204" pitchFamily="34" charset="0"/>
                  <a:ea typeface="Gill Sans MT" panose="020B0502020104020203" pitchFamily="34" charset="0"/>
                  <a:cs typeface="Gill Sans MT" panose="020B0502020104020203" pitchFamily="34" charset="0"/>
                </a:rPr>
                <a:t>EU</a:t>
              </a:r>
              <a:endParaRPr lang="en-BE" sz="1238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250CE039-5B20-6A3B-4811-3B333444190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61202" y="9463645"/>
            <a:ext cx="10840205" cy="4641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8272DF0-E1E1-E5CB-E3EE-11C9C122DB1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486" y="8387313"/>
            <a:ext cx="8651635" cy="61419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61679B4-92C6-B3DE-698F-B0D0D7395180}"/>
              </a:ext>
            </a:extLst>
          </p:cNvPr>
          <p:cNvSpPr txBox="1"/>
          <p:nvPr/>
        </p:nvSpPr>
        <p:spPr>
          <a:xfrm>
            <a:off x="2090707" y="4224244"/>
            <a:ext cx="9534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5400" b="1" u="sng" dirty="0">
                <a:solidFill>
                  <a:schemeClr val="bg2"/>
                </a:solidFill>
                <a:latin typeface="Alegreya" panose="020B0604020202020204" charset="0"/>
              </a:rPr>
              <a:t>EU Trade in Services in Figures</a:t>
            </a:r>
            <a:endParaRPr lang="en-BE" sz="5400" b="1" u="sng" dirty="0">
              <a:solidFill>
                <a:schemeClr val="bg2"/>
              </a:solidFill>
              <a:latin typeface="Alegrey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692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0"/>
          <p:cNvSpPr txBox="1"/>
          <p:nvPr/>
        </p:nvSpPr>
        <p:spPr>
          <a:xfrm>
            <a:off x="4058059" y="9732276"/>
            <a:ext cx="439401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43"/>
              </a:lnSpc>
            </a:pPr>
            <a:r>
              <a:rPr lang="en-US" sz="2000" b="1" dirty="0">
                <a:latin typeface="Alegreya" panose="020B0604020202020204" charset="0"/>
              </a:rPr>
              <a:t>(World Outward FDI in 2024= $43,6Trio)</a:t>
            </a:r>
            <a:endParaRPr sz="2000" dirty="0">
              <a:latin typeface="Alegreya" panose="020B0604020202020204" charset="0"/>
            </a:endParaRPr>
          </a:p>
        </p:txBody>
      </p:sp>
      <p:sp>
        <p:nvSpPr>
          <p:cNvPr id="351" name="Google Shape;351;p10"/>
          <p:cNvSpPr/>
          <p:nvPr/>
        </p:nvSpPr>
        <p:spPr>
          <a:xfrm>
            <a:off x="4312835" y="3034792"/>
            <a:ext cx="704406" cy="628682"/>
          </a:xfrm>
          <a:custGeom>
            <a:avLst/>
            <a:gdLst/>
            <a:ahLst/>
            <a:cxnLst/>
            <a:rect l="l" t="t" r="r" b="b"/>
            <a:pathLst>
              <a:path w="939208" h="838243" extrusionOk="0">
                <a:moveTo>
                  <a:pt x="0" y="0"/>
                </a:moveTo>
                <a:lnTo>
                  <a:pt x="939207" y="0"/>
                </a:lnTo>
                <a:lnTo>
                  <a:pt x="939207" y="838243"/>
                </a:lnTo>
                <a:lnTo>
                  <a:pt x="0" y="838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grpSp>
        <p:nvGrpSpPr>
          <p:cNvPr id="353" name="Google Shape;353;p10"/>
          <p:cNvGrpSpPr/>
          <p:nvPr/>
        </p:nvGrpSpPr>
        <p:grpSpPr>
          <a:xfrm>
            <a:off x="-15919" y="1207904"/>
            <a:ext cx="13716000" cy="893143"/>
            <a:chOff x="0" y="-38100"/>
            <a:chExt cx="4816593" cy="313641"/>
          </a:xfrm>
        </p:grpSpPr>
        <p:sp>
          <p:nvSpPr>
            <p:cNvPr id="354" name="Google Shape;354;p10"/>
            <p:cNvSpPr/>
            <p:nvPr/>
          </p:nvSpPr>
          <p:spPr>
            <a:xfrm>
              <a:off x="0" y="0"/>
              <a:ext cx="4816592" cy="275541"/>
            </a:xfrm>
            <a:custGeom>
              <a:avLst/>
              <a:gdLst/>
              <a:ahLst/>
              <a:cxnLst/>
              <a:rect l="l" t="t" r="r" b="b"/>
              <a:pathLst>
                <a:path w="4816592" h="275541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5541"/>
                  </a:lnTo>
                  <a:lnTo>
                    <a:pt x="0" y="275541"/>
                  </a:lnTo>
                  <a:close/>
                </a:path>
              </a:pathLst>
            </a:custGeom>
            <a:solidFill>
              <a:srgbClr val="37437A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355" name="Google Shape;355;p10"/>
            <p:cNvSpPr txBox="1"/>
            <p:nvPr/>
          </p:nvSpPr>
          <p:spPr>
            <a:xfrm>
              <a:off x="0" y="-38100"/>
              <a:ext cx="4816593" cy="313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569" tIns="53569" rIns="53569" bIns="53569" anchor="ctr" anchorCtr="0">
              <a:noAutofit/>
            </a:bodyPr>
            <a:lstStyle/>
            <a:p>
              <a:pPr algn="ctr">
                <a:lnSpc>
                  <a:spcPct val="153111"/>
                </a:lnSpc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6" name="Google Shape;356;p10"/>
          <p:cNvSpPr txBox="1"/>
          <p:nvPr/>
        </p:nvSpPr>
        <p:spPr>
          <a:xfrm>
            <a:off x="5806" y="1404568"/>
            <a:ext cx="11750813" cy="49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25"/>
              </a:lnSpc>
            </a:pPr>
            <a:r>
              <a:rPr lang="en-US" sz="2320" b="1" dirty="0">
                <a:solidFill>
                  <a:srgbClr val="FFFFFF"/>
                </a:solidFill>
              </a:rPr>
              <a:t>TOP 6 WORLD BIGGEST INVESTORS (OUTWARD FDI STOCK – US$ Bio)</a:t>
            </a:r>
            <a:endParaRPr sz="1050" dirty="0"/>
          </a:p>
        </p:txBody>
      </p:sp>
      <p:grpSp>
        <p:nvGrpSpPr>
          <p:cNvPr id="357" name="Google Shape;357;p10"/>
          <p:cNvGrpSpPr/>
          <p:nvPr/>
        </p:nvGrpSpPr>
        <p:grpSpPr>
          <a:xfrm>
            <a:off x="277356" y="39621"/>
            <a:ext cx="12558250" cy="1055032"/>
            <a:chOff x="0" y="-69080"/>
            <a:chExt cx="22325778" cy="1875612"/>
          </a:xfrm>
        </p:grpSpPr>
        <p:sp>
          <p:nvSpPr>
            <p:cNvPr id="358" name="Google Shape;358;p10"/>
            <p:cNvSpPr/>
            <p:nvPr/>
          </p:nvSpPr>
          <p:spPr>
            <a:xfrm>
              <a:off x="0" y="0"/>
              <a:ext cx="2822844" cy="1226397"/>
            </a:xfrm>
            <a:custGeom>
              <a:avLst/>
              <a:gdLst/>
              <a:ahLst/>
              <a:cxnLst/>
              <a:rect l="l" t="t" r="r" b="b"/>
              <a:pathLst>
                <a:path w="2822844" h="1226397" extrusionOk="0">
                  <a:moveTo>
                    <a:pt x="0" y="0"/>
                  </a:moveTo>
                  <a:lnTo>
                    <a:pt x="2822844" y="0"/>
                  </a:lnTo>
                  <a:lnTo>
                    <a:pt x="2822844" y="1226397"/>
                  </a:lnTo>
                  <a:lnTo>
                    <a:pt x="0" y="12263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978" r="-977" b="-26587"/>
              </a:stretch>
            </a:blip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359" name="Google Shape;359;p10"/>
            <p:cNvSpPr txBox="1"/>
            <p:nvPr/>
          </p:nvSpPr>
          <p:spPr>
            <a:xfrm>
              <a:off x="12459499" y="632547"/>
              <a:ext cx="9866279" cy="86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06"/>
                </a:lnSpc>
              </a:pPr>
              <a:r>
                <a:rPr lang="en-US" sz="2252" b="1" dirty="0">
                  <a:solidFill>
                    <a:srgbClr val="1B3C83"/>
                  </a:solidFill>
                </a:rPr>
                <a:t>The Real Beating Heart of World Trade</a:t>
              </a:r>
              <a:endParaRPr sz="1050" dirty="0"/>
            </a:p>
          </p:txBody>
        </p:sp>
        <p:sp>
          <p:nvSpPr>
            <p:cNvPr id="360" name="Google Shape;360;p10"/>
            <p:cNvSpPr txBox="1"/>
            <p:nvPr/>
          </p:nvSpPr>
          <p:spPr>
            <a:xfrm>
              <a:off x="3950158" y="-69080"/>
              <a:ext cx="8509342" cy="1875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40006"/>
                </a:lnSpc>
              </a:pPr>
              <a:r>
                <a:rPr lang="en-US" sz="4897" b="1" dirty="0">
                  <a:solidFill>
                    <a:srgbClr val="1B3C83"/>
                  </a:solidFill>
                  <a:latin typeface="Alegreya"/>
                  <a:ea typeface="Alegreya"/>
                  <a:cs typeface="Alegreya"/>
                  <a:sym typeface="Alegreya"/>
                </a:rPr>
                <a:t>Trade in Services: </a:t>
              </a:r>
              <a:endParaRPr sz="1050" dirty="0"/>
            </a:p>
          </p:txBody>
        </p:sp>
      </p:grpSp>
      <p:pic>
        <p:nvPicPr>
          <p:cNvPr id="2" name="Picture 1" descr="A blue and yellow text with stars&#10;&#10;AI-generated content may be incorrect.">
            <a:extLst>
              <a:ext uri="{FF2B5EF4-FFF2-40B4-BE49-F238E27FC236}">
                <a16:creationId xmlns:a16="http://schemas.microsoft.com/office/drawing/2014/main" id="{8CCAACED-DE23-CF2E-7E6C-209CEDF7B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7197" y="206020"/>
            <a:ext cx="795189" cy="597773"/>
          </a:xfrm>
          <a:prstGeom prst="rect">
            <a:avLst/>
          </a:prstGeom>
        </p:spPr>
      </p:pic>
      <p:cxnSp>
        <p:nvCxnSpPr>
          <p:cNvPr id="3" name="Google Shape;183;p4">
            <a:extLst>
              <a:ext uri="{FF2B5EF4-FFF2-40B4-BE49-F238E27FC236}">
                <a16:creationId xmlns:a16="http://schemas.microsoft.com/office/drawing/2014/main" id="{A8B294BC-1CF3-177D-F11C-89807F49E0E6}"/>
              </a:ext>
            </a:extLst>
          </p:cNvPr>
          <p:cNvCxnSpPr>
            <a:cxnSpLocks/>
          </p:cNvCxnSpPr>
          <p:nvPr/>
        </p:nvCxnSpPr>
        <p:spPr>
          <a:xfrm flipV="1">
            <a:off x="277356" y="2346039"/>
            <a:ext cx="8188218" cy="13933"/>
          </a:xfrm>
          <a:prstGeom prst="straightConnector1">
            <a:avLst/>
          </a:prstGeom>
          <a:noFill/>
          <a:ln w="984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788EE6F-D183-9FB8-9321-2079778AFB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110498"/>
              </p:ext>
            </p:extLst>
          </p:nvPr>
        </p:nvGraphicFramePr>
        <p:xfrm>
          <a:off x="8849032" y="2360787"/>
          <a:ext cx="4589612" cy="7222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343" name="Google Shape;343;p10"/>
          <p:cNvGrpSpPr/>
          <p:nvPr/>
        </p:nvGrpSpPr>
        <p:grpSpPr>
          <a:xfrm>
            <a:off x="10043377" y="5997905"/>
            <a:ext cx="3426483" cy="1251159"/>
            <a:chOff x="0" y="-47625"/>
            <a:chExt cx="3358556" cy="1057973"/>
          </a:xfrm>
        </p:grpSpPr>
        <p:sp>
          <p:nvSpPr>
            <p:cNvPr id="344" name="Google Shape;344;p10"/>
            <p:cNvSpPr/>
            <p:nvPr/>
          </p:nvSpPr>
          <p:spPr>
            <a:xfrm>
              <a:off x="0" y="0"/>
              <a:ext cx="3358556" cy="1010348"/>
            </a:xfrm>
            <a:custGeom>
              <a:avLst/>
              <a:gdLst/>
              <a:ahLst/>
              <a:cxnLst/>
              <a:rect l="l" t="t" r="r" b="b"/>
              <a:pathLst>
                <a:path w="3358556" h="1010348" extrusionOk="0">
                  <a:moveTo>
                    <a:pt x="246160" y="0"/>
                  </a:moveTo>
                  <a:lnTo>
                    <a:pt x="3112396" y="0"/>
                  </a:lnTo>
                  <a:cubicBezTo>
                    <a:pt x="3248346" y="0"/>
                    <a:pt x="3358556" y="110209"/>
                    <a:pt x="3358556" y="246160"/>
                  </a:cubicBezTo>
                  <a:lnTo>
                    <a:pt x="3358556" y="764189"/>
                  </a:lnTo>
                  <a:cubicBezTo>
                    <a:pt x="3358556" y="829474"/>
                    <a:pt x="3332621" y="892086"/>
                    <a:pt x="3286458" y="938250"/>
                  </a:cubicBezTo>
                  <a:cubicBezTo>
                    <a:pt x="3240293" y="984414"/>
                    <a:pt x="3177682" y="1010348"/>
                    <a:pt x="3112396" y="1010348"/>
                  </a:cubicBezTo>
                  <a:lnTo>
                    <a:pt x="246160" y="1010348"/>
                  </a:lnTo>
                  <a:cubicBezTo>
                    <a:pt x="180874" y="1010348"/>
                    <a:pt x="118262" y="984414"/>
                    <a:pt x="72099" y="938250"/>
                  </a:cubicBezTo>
                  <a:cubicBezTo>
                    <a:pt x="25935" y="892086"/>
                    <a:pt x="0" y="829474"/>
                    <a:pt x="0" y="764189"/>
                  </a:cubicBezTo>
                  <a:lnTo>
                    <a:pt x="0" y="246160"/>
                  </a:lnTo>
                  <a:cubicBezTo>
                    <a:pt x="0" y="180874"/>
                    <a:pt x="25935" y="118262"/>
                    <a:pt x="72099" y="72099"/>
                  </a:cubicBezTo>
                  <a:cubicBezTo>
                    <a:pt x="118262" y="25935"/>
                    <a:pt x="180874" y="0"/>
                    <a:pt x="246160" y="0"/>
                  </a:cubicBezTo>
                  <a:close/>
                </a:path>
              </a:pathLst>
            </a:custGeom>
            <a:solidFill>
              <a:srgbClr val="37437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45" name="Google Shape;345;p10"/>
            <p:cNvSpPr txBox="1"/>
            <p:nvPr/>
          </p:nvSpPr>
          <p:spPr>
            <a:xfrm>
              <a:off x="0" y="-47625"/>
              <a:ext cx="3358556" cy="1057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606" tIns="56606" rIns="56606" bIns="56606" anchor="ctr" anchorCtr="0">
              <a:noAutofit/>
            </a:bodyPr>
            <a:lstStyle/>
            <a:p>
              <a:pPr algn="ctr">
                <a:lnSpc>
                  <a:spcPct val="158166"/>
                </a:lnSpc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6" name="Google Shape;346;p10"/>
          <p:cNvSpPr/>
          <p:nvPr/>
        </p:nvSpPr>
        <p:spPr>
          <a:xfrm>
            <a:off x="10060715" y="6390083"/>
            <a:ext cx="704406" cy="628682"/>
          </a:xfrm>
          <a:custGeom>
            <a:avLst/>
            <a:gdLst/>
            <a:ahLst/>
            <a:cxnLst/>
            <a:rect l="l" t="t" r="r" b="b"/>
            <a:pathLst>
              <a:path w="939208" h="838243" extrusionOk="0">
                <a:moveTo>
                  <a:pt x="0" y="0"/>
                </a:moveTo>
                <a:lnTo>
                  <a:pt x="939207" y="0"/>
                </a:lnTo>
                <a:lnTo>
                  <a:pt x="939207" y="838243"/>
                </a:lnTo>
                <a:lnTo>
                  <a:pt x="0" y="838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sp>
        <p:nvSpPr>
          <p:cNvPr id="347" name="Google Shape;347;p10"/>
          <p:cNvSpPr txBox="1"/>
          <p:nvPr/>
        </p:nvSpPr>
        <p:spPr>
          <a:xfrm>
            <a:off x="10922225" y="6048769"/>
            <a:ext cx="2426188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800" b="1" dirty="0">
                <a:solidFill>
                  <a:srgbClr val="FFFFFF"/>
                </a:solidFill>
              </a:rPr>
              <a:t>+77% of Outward FDI comes from Services sectors</a:t>
            </a:r>
            <a:endParaRPr sz="1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3787D0-D2B2-6449-8422-8E9E2151055C}"/>
              </a:ext>
            </a:extLst>
          </p:cNvPr>
          <p:cNvSpPr txBox="1"/>
          <p:nvPr/>
        </p:nvSpPr>
        <p:spPr>
          <a:xfrm>
            <a:off x="8849032" y="9774484"/>
            <a:ext cx="38481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legreya" panose="020B0604020202020204" charset="0"/>
              </a:rPr>
              <a:t>Source:  Eurostat bop_fdi6_pos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5DBDBAF-E961-4AE3-8860-94658CDB89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9129150"/>
              </p:ext>
            </p:extLst>
          </p:nvPr>
        </p:nvGraphicFramePr>
        <p:xfrm>
          <a:off x="277356" y="2383735"/>
          <a:ext cx="8174714" cy="7222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348" name="Google Shape;348;p10"/>
          <p:cNvGrpSpPr/>
          <p:nvPr/>
        </p:nvGrpSpPr>
        <p:grpSpPr>
          <a:xfrm>
            <a:off x="4454014" y="2762157"/>
            <a:ext cx="3998056" cy="1680460"/>
            <a:chOff x="0" y="-47625"/>
            <a:chExt cx="3358556" cy="1057973"/>
          </a:xfrm>
        </p:grpSpPr>
        <p:sp>
          <p:nvSpPr>
            <p:cNvPr id="349" name="Google Shape;349;p10"/>
            <p:cNvSpPr/>
            <p:nvPr/>
          </p:nvSpPr>
          <p:spPr>
            <a:xfrm>
              <a:off x="0" y="0"/>
              <a:ext cx="3358556" cy="1010348"/>
            </a:xfrm>
            <a:custGeom>
              <a:avLst/>
              <a:gdLst/>
              <a:ahLst/>
              <a:cxnLst/>
              <a:rect l="l" t="t" r="r" b="b"/>
              <a:pathLst>
                <a:path w="3358556" h="1010348" extrusionOk="0">
                  <a:moveTo>
                    <a:pt x="246160" y="0"/>
                  </a:moveTo>
                  <a:lnTo>
                    <a:pt x="3112396" y="0"/>
                  </a:lnTo>
                  <a:cubicBezTo>
                    <a:pt x="3248346" y="0"/>
                    <a:pt x="3358556" y="110209"/>
                    <a:pt x="3358556" y="246160"/>
                  </a:cubicBezTo>
                  <a:lnTo>
                    <a:pt x="3358556" y="764189"/>
                  </a:lnTo>
                  <a:cubicBezTo>
                    <a:pt x="3358556" y="829474"/>
                    <a:pt x="3332621" y="892086"/>
                    <a:pt x="3286458" y="938250"/>
                  </a:cubicBezTo>
                  <a:cubicBezTo>
                    <a:pt x="3240293" y="984414"/>
                    <a:pt x="3177682" y="1010348"/>
                    <a:pt x="3112396" y="1010348"/>
                  </a:cubicBezTo>
                  <a:lnTo>
                    <a:pt x="246160" y="1010348"/>
                  </a:lnTo>
                  <a:cubicBezTo>
                    <a:pt x="180874" y="1010348"/>
                    <a:pt x="118262" y="984414"/>
                    <a:pt x="72099" y="938250"/>
                  </a:cubicBezTo>
                  <a:cubicBezTo>
                    <a:pt x="25935" y="892086"/>
                    <a:pt x="0" y="829474"/>
                    <a:pt x="0" y="764189"/>
                  </a:cubicBezTo>
                  <a:lnTo>
                    <a:pt x="0" y="246160"/>
                  </a:lnTo>
                  <a:cubicBezTo>
                    <a:pt x="0" y="180874"/>
                    <a:pt x="25935" y="118262"/>
                    <a:pt x="72099" y="72099"/>
                  </a:cubicBezTo>
                  <a:cubicBezTo>
                    <a:pt x="118262" y="25935"/>
                    <a:pt x="180874" y="0"/>
                    <a:pt x="246160" y="0"/>
                  </a:cubicBezTo>
                  <a:close/>
                </a:path>
              </a:pathLst>
            </a:custGeom>
            <a:solidFill>
              <a:srgbClr val="37437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50" name="Google Shape;350;p10"/>
            <p:cNvSpPr txBox="1"/>
            <p:nvPr/>
          </p:nvSpPr>
          <p:spPr>
            <a:xfrm>
              <a:off x="0" y="-47625"/>
              <a:ext cx="3358556" cy="1057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606" tIns="56606" rIns="56606" bIns="56606" anchor="ctr" anchorCtr="0">
              <a:noAutofit/>
            </a:bodyPr>
            <a:lstStyle/>
            <a:p>
              <a:pPr algn="ctr">
                <a:lnSpc>
                  <a:spcPct val="158166"/>
                </a:lnSpc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52;p10"/>
          <p:cNvSpPr txBox="1"/>
          <p:nvPr/>
        </p:nvSpPr>
        <p:spPr>
          <a:xfrm>
            <a:off x="5569436" y="2887877"/>
            <a:ext cx="3023813" cy="168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>
                <a:solidFill>
                  <a:srgbClr val="FFFFFF"/>
                </a:solidFill>
              </a:rPr>
              <a:t>EU is the first largest global investor </a:t>
            </a:r>
            <a:endParaRPr sz="2000" dirty="0"/>
          </a:p>
          <a:p>
            <a:pPr>
              <a:lnSpc>
                <a:spcPct val="140000"/>
              </a:lnSpc>
            </a:pPr>
            <a:r>
              <a:rPr lang="en-US" sz="2000" b="1" dirty="0">
                <a:solidFill>
                  <a:srgbClr val="FFFFFF"/>
                </a:solidFill>
              </a:rPr>
              <a:t>(30.6% of total)</a:t>
            </a:r>
            <a:endParaRPr sz="2000" dirty="0"/>
          </a:p>
          <a:p>
            <a:pPr>
              <a:lnSpc>
                <a:spcPct val="140000"/>
              </a:lnSpc>
            </a:pPr>
            <a:endParaRPr sz="1800" b="1" dirty="0">
              <a:solidFill>
                <a:srgbClr val="FFFFFF"/>
              </a:solidFill>
            </a:endParaRPr>
          </a:p>
        </p:txBody>
      </p:sp>
      <p:sp>
        <p:nvSpPr>
          <p:cNvPr id="9" name="Google Shape;346;p10">
            <a:extLst>
              <a:ext uri="{FF2B5EF4-FFF2-40B4-BE49-F238E27FC236}">
                <a16:creationId xmlns:a16="http://schemas.microsoft.com/office/drawing/2014/main" id="{1E2A50FC-9523-E904-F4F4-068161585CE1}"/>
              </a:ext>
            </a:extLst>
          </p:cNvPr>
          <p:cNvSpPr/>
          <p:nvPr/>
        </p:nvSpPr>
        <p:spPr>
          <a:xfrm>
            <a:off x="4732734" y="3034792"/>
            <a:ext cx="704406" cy="628682"/>
          </a:xfrm>
          <a:custGeom>
            <a:avLst/>
            <a:gdLst/>
            <a:ahLst/>
            <a:cxnLst/>
            <a:rect l="l" t="t" r="r" b="b"/>
            <a:pathLst>
              <a:path w="939208" h="838243" extrusionOk="0">
                <a:moveTo>
                  <a:pt x="0" y="0"/>
                </a:moveTo>
                <a:lnTo>
                  <a:pt x="939207" y="0"/>
                </a:lnTo>
                <a:lnTo>
                  <a:pt x="939207" y="838243"/>
                </a:lnTo>
                <a:lnTo>
                  <a:pt x="0" y="838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B579C7-31B3-07D6-D6F9-7E2610BE96B8}"/>
              </a:ext>
            </a:extLst>
          </p:cNvPr>
          <p:cNvSpPr txBox="1"/>
          <p:nvPr/>
        </p:nvSpPr>
        <p:spPr>
          <a:xfrm>
            <a:off x="282964" y="9666762"/>
            <a:ext cx="22163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j-lt"/>
              </a:rPr>
              <a:t>Source:  UNTAD Stat</a:t>
            </a:r>
            <a:endParaRPr lang="en-GB" sz="1200" dirty="0">
              <a:latin typeface="+mj-lt"/>
            </a:endParaRPr>
          </a:p>
        </p:txBody>
      </p:sp>
      <p:cxnSp>
        <p:nvCxnSpPr>
          <p:cNvPr id="11" name="Google Shape;183;p4">
            <a:extLst>
              <a:ext uri="{FF2B5EF4-FFF2-40B4-BE49-F238E27FC236}">
                <a16:creationId xmlns:a16="http://schemas.microsoft.com/office/drawing/2014/main" id="{A5D1F3CE-2D26-BEC4-ACB3-72A7716E8827}"/>
              </a:ext>
            </a:extLst>
          </p:cNvPr>
          <p:cNvCxnSpPr>
            <a:cxnSpLocks/>
          </p:cNvCxnSpPr>
          <p:nvPr/>
        </p:nvCxnSpPr>
        <p:spPr>
          <a:xfrm flipV="1">
            <a:off x="8849032" y="2300581"/>
            <a:ext cx="4589612" cy="51609"/>
          </a:xfrm>
          <a:prstGeom prst="straightConnector1">
            <a:avLst/>
          </a:prstGeom>
          <a:noFill/>
          <a:ln w="88900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7BA91C-8328-BF07-BB76-1B4BD3CF475B}"/>
              </a:ext>
            </a:extLst>
          </p:cNvPr>
          <p:cNvCxnSpPr>
            <a:cxnSpLocks/>
          </p:cNvCxnSpPr>
          <p:nvPr/>
        </p:nvCxnSpPr>
        <p:spPr>
          <a:xfrm>
            <a:off x="303166" y="2383735"/>
            <a:ext cx="0" cy="722282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1385819" y="9365944"/>
            <a:ext cx="1060258" cy="608888"/>
          </a:xfrm>
          <a:custGeom>
            <a:avLst/>
            <a:gdLst/>
            <a:ahLst/>
            <a:cxnLst/>
            <a:rect l="l" t="t" r="r" b="b"/>
            <a:pathLst>
              <a:path w="1413677" h="811851" extrusionOk="0">
                <a:moveTo>
                  <a:pt x="0" y="0"/>
                </a:moveTo>
                <a:lnTo>
                  <a:pt x="1413676" y="0"/>
                </a:lnTo>
                <a:lnTo>
                  <a:pt x="1413676" y="811851"/>
                </a:lnTo>
                <a:lnTo>
                  <a:pt x="0" y="8118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4607" b="-29426"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sp>
        <p:nvSpPr>
          <p:cNvPr id="91" name="Google Shape;91;p2"/>
          <p:cNvSpPr/>
          <p:nvPr/>
        </p:nvSpPr>
        <p:spPr>
          <a:xfrm>
            <a:off x="2446077" y="9456563"/>
            <a:ext cx="2062199" cy="578777"/>
          </a:xfrm>
          <a:custGeom>
            <a:avLst/>
            <a:gdLst/>
            <a:ahLst/>
            <a:cxnLst/>
            <a:rect l="l" t="t" r="r" b="b"/>
            <a:pathLst>
              <a:path w="2749598" h="771703" extrusionOk="0">
                <a:moveTo>
                  <a:pt x="0" y="0"/>
                </a:moveTo>
                <a:lnTo>
                  <a:pt x="2749598" y="0"/>
                </a:lnTo>
                <a:lnTo>
                  <a:pt x="2749598" y="771703"/>
                </a:lnTo>
                <a:lnTo>
                  <a:pt x="0" y="77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sp>
        <p:nvSpPr>
          <p:cNvPr id="92" name="Google Shape;92;p2"/>
          <p:cNvSpPr/>
          <p:nvPr/>
        </p:nvSpPr>
        <p:spPr>
          <a:xfrm>
            <a:off x="4528387" y="9277825"/>
            <a:ext cx="836512" cy="836512"/>
          </a:xfrm>
          <a:custGeom>
            <a:avLst/>
            <a:gdLst/>
            <a:ahLst/>
            <a:cxnLst/>
            <a:rect l="l" t="t" r="r" b="b"/>
            <a:pathLst>
              <a:path w="1115349" h="1115349" extrusionOk="0">
                <a:moveTo>
                  <a:pt x="0" y="0"/>
                </a:moveTo>
                <a:lnTo>
                  <a:pt x="1115349" y="0"/>
                </a:lnTo>
                <a:lnTo>
                  <a:pt x="1115349" y="1115349"/>
                </a:lnTo>
                <a:lnTo>
                  <a:pt x="0" y="11153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sp>
        <p:nvSpPr>
          <p:cNvPr id="93" name="Google Shape;93;p2"/>
          <p:cNvSpPr/>
          <p:nvPr/>
        </p:nvSpPr>
        <p:spPr>
          <a:xfrm>
            <a:off x="5485173" y="9429740"/>
            <a:ext cx="1489291" cy="545091"/>
          </a:xfrm>
          <a:custGeom>
            <a:avLst/>
            <a:gdLst/>
            <a:ahLst/>
            <a:cxnLst/>
            <a:rect l="l" t="t" r="r" b="b"/>
            <a:pathLst>
              <a:path w="1985721" h="550265" extrusionOk="0">
                <a:moveTo>
                  <a:pt x="0" y="0"/>
                </a:moveTo>
                <a:lnTo>
                  <a:pt x="1985721" y="0"/>
                </a:lnTo>
                <a:lnTo>
                  <a:pt x="1985721" y="550265"/>
                </a:lnTo>
                <a:lnTo>
                  <a:pt x="0" y="550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1835" t="-96390" r="-12399" b="-101939"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sp>
        <p:nvSpPr>
          <p:cNvPr id="94" name="Google Shape;94;p2"/>
          <p:cNvSpPr/>
          <p:nvPr/>
        </p:nvSpPr>
        <p:spPr>
          <a:xfrm>
            <a:off x="7154357" y="9292628"/>
            <a:ext cx="832308" cy="851054"/>
          </a:xfrm>
          <a:custGeom>
            <a:avLst/>
            <a:gdLst/>
            <a:ahLst/>
            <a:cxnLst/>
            <a:rect l="l" t="t" r="r" b="b"/>
            <a:pathLst>
              <a:path w="1109744" h="1134738" extrusionOk="0">
                <a:moveTo>
                  <a:pt x="0" y="0"/>
                </a:moveTo>
                <a:lnTo>
                  <a:pt x="1109744" y="0"/>
                </a:lnTo>
                <a:lnTo>
                  <a:pt x="1109744" y="1134739"/>
                </a:lnTo>
                <a:lnTo>
                  <a:pt x="0" y="11347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sp>
        <p:nvSpPr>
          <p:cNvPr id="95" name="Google Shape;95;p2"/>
          <p:cNvSpPr/>
          <p:nvPr/>
        </p:nvSpPr>
        <p:spPr>
          <a:xfrm>
            <a:off x="8144021" y="9582101"/>
            <a:ext cx="1456413" cy="308030"/>
          </a:xfrm>
          <a:custGeom>
            <a:avLst/>
            <a:gdLst/>
            <a:ahLst/>
            <a:cxnLst/>
            <a:rect l="l" t="t" r="r" b="b"/>
            <a:pathLst>
              <a:path w="1941884" h="410707" extrusionOk="0">
                <a:moveTo>
                  <a:pt x="0" y="0"/>
                </a:moveTo>
                <a:lnTo>
                  <a:pt x="1941885" y="0"/>
                </a:lnTo>
                <a:lnTo>
                  <a:pt x="1941885" y="410707"/>
                </a:lnTo>
                <a:lnTo>
                  <a:pt x="0" y="410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sp>
        <p:nvSpPr>
          <p:cNvPr id="96" name="Google Shape;96;p2"/>
          <p:cNvSpPr/>
          <p:nvPr/>
        </p:nvSpPr>
        <p:spPr>
          <a:xfrm>
            <a:off x="134067" y="9557879"/>
            <a:ext cx="1185352" cy="356475"/>
          </a:xfrm>
          <a:custGeom>
            <a:avLst/>
            <a:gdLst/>
            <a:ahLst/>
            <a:cxnLst/>
            <a:rect l="l" t="t" r="r" b="b"/>
            <a:pathLst>
              <a:path w="1580469" h="475300" extrusionOk="0">
                <a:moveTo>
                  <a:pt x="0" y="0"/>
                </a:moveTo>
                <a:lnTo>
                  <a:pt x="1580470" y="0"/>
                </a:lnTo>
                <a:lnTo>
                  <a:pt x="1580470" y="475300"/>
                </a:lnTo>
                <a:lnTo>
                  <a:pt x="0" y="475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grpSp>
        <p:nvGrpSpPr>
          <p:cNvPr id="97" name="Google Shape;97;p2"/>
          <p:cNvGrpSpPr/>
          <p:nvPr/>
        </p:nvGrpSpPr>
        <p:grpSpPr>
          <a:xfrm>
            <a:off x="9610041" y="9089762"/>
            <a:ext cx="1276405" cy="936250"/>
            <a:chOff x="0" y="0"/>
            <a:chExt cx="2269163" cy="1664444"/>
          </a:xfrm>
        </p:grpSpPr>
        <p:sp>
          <p:nvSpPr>
            <p:cNvPr id="98" name="Google Shape;98;p2"/>
            <p:cNvSpPr/>
            <p:nvPr/>
          </p:nvSpPr>
          <p:spPr>
            <a:xfrm>
              <a:off x="0" y="0"/>
              <a:ext cx="2269163" cy="1552551"/>
            </a:xfrm>
            <a:custGeom>
              <a:avLst/>
              <a:gdLst/>
              <a:ahLst/>
              <a:cxnLst/>
              <a:rect l="l" t="t" r="r" b="b"/>
              <a:pathLst>
                <a:path w="2269163" h="1552551" extrusionOk="0">
                  <a:moveTo>
                    <a:pt x="0" y="0"/>
                  </a:moveTo>
                  <a:lnTo>
                    <a:pt x="2269163" y="0"/>
                  </a:lnTo>
                  <a:lnTo>
                    <a:pt x="2269163" y="1552551"/>
                  </a:lnTo>
                  <a:lnTo>
                    <a:pt x="0" y="15525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l="-10320" r="-10319"/>
              </a:stretch>
            </a:blip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99" name="Google Shape;99;p2"/>
            <p:cNvSpPr txBox="1"/>
            <p:nvPr/>
          </p:nvSpPr>
          <p:spPr>
            <a:xfrm>
              <a:off x="582892" y="1447061"/>
              <a:ext cx="1325231" cy="217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0068"/>
                </a:lnSpc>
              </a:pPr>
              <a:r>
                <a:rPr lang="en-US" sz="662">
                  <a:latin typeface="PT Sans"/>
                  <a:ea typeface="PT Sans"/>
                  <a:cs typeface="PT Sans"/>
                  <a:sym typeface="PT Sans"/>
                </a:rPr>
                <a:t>(Employer's Group)</a:t>
              </a:r>
              <a:endParaRPr sz="1050"/>
            </a:p>
          </p:txBody>
        </p:sp>
      </p:grpSp>
      <p:grpSp>
        <p:nvGrpSpPr>
          <p:cNvPr id="100" name="Google Shape;100;p2"/>
          <p:cNvGrpSpPr/>
          <p:nvPr/>
        </p:nvGrpSpPr>
        <p:grpSpPr>
          <a:xfrm>
            <a:off x="10773122" y="8898453"/>
            <a:ext cx="2935734" cy="1206762"/>
            <a:chOff x="0" y="-28575"/>
            <a:chExt cx="986421" cy="405478"/>
          </a:xfrm>
        </p:grpSpPr>
        <p:sp>
          <p:nvSpPr>
            <p:cNvPr id="101" name="Google Shape;101;p2"/>
            <p:cNvSpPr/>
            <p:nvPr/>
          </p:nvSpPr>
          <p:spPr>
            <a:xfrm>
              <a:off x="0" y="0"/>
              <a:ext cx="986421" cy="376903"/>
            </a:xfrm>
            <a:custGeom>
              <a:avLst/>
              <a:gdLst/>
              <a:ahLst/>
              <a:cxnLst/>
              <a:rect l="l" t="t" r="r" b="b"/>
              <a:pathLst>
                <a:path w="986421" h="376903" extrusionOk="0">
                  <a:moveTo>
                    <a:pt x="0" y="0"/>
                  </a:moveTo>
                  <a:lnTo>
                    <a:pt x="986421" y="0"/>
                  </a:lnTo>
                  <a:lnTo>
                    <a:pt x="986421" y="376903"/>
                  </a:lnTo>
                  <a:lnTo>
                    <a:pt x="0" y="376903"/>
                  </a:lnTo>
                  <a:close/>
                </a:path>
              </a:pathLst>
            </a:custGeom>
            <a:solidFill>
              <a:srgbClr val="1B3C83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102" name="Google Shape;102;p2"/>
            <p:cNvSpPr txBox="1"/>
            <p:nvPr/>
          </p:nvSpPr>
          <p:spPr>
            <a:xfrm>
              <a:off x="0" y="-28575"/>
              <a:ext cx="986421" cy="405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438" tIns="26438" rIns="26438" bIns="26438" anchor="ctr" anchorCtr="0">
              <a:noAutofit/>
            </a:bodyPr>
            <a:lstStyle/>
            <a:p>
              <a:pPr algn="ctr">
                <a:lnSpc>
                  <a:spcPct val="101222"/>
                </a:lnSpc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2"/>
          <p:cNvSpPr/>
          <p:nvPr/>
        </p:nvSpPr>
        <p:spPr>
          <a:xfrm>
            <a:off x="12203908" y="9063502"/>
            <a:ext cx="1435526" cy="393061"/>
          </a:xfrm>
          <a:custGeom>
            <a:avLst/>
            <a:gdLst/>
            <a:ahLst/>
            <a:cxnLst/>
            <a:rect l="l" t="t" r="r" b="b"/>
            <a:pathLst>
              <a:path w="1914034" h="524081" extrusionOk="0">
                <a:moveTo>
                  <a:pt x="0" y="0"/>
                </a:moveTo>
                <a:lnTo>
                  <a:pt x="1914035" y="0"/>
                </a:lnTo>
                <a:lnTo>
                  <a:pt x="1914035" y="524081"/>
                </a:lnTo>
                <a:lnTo>
                  <a:pt x="0" y="524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sp>
        <p:nvSpPr>
          <p:cNvPr id="104" name="Google Shape;104;p2"/>
          <p:cNvSpPr/>
          <p:nvPr/>
        </p:nvSpPr>
        <p:spPr>
          <a:xfrm>
            <a:off x="10896053" y="9196382"/>
            <a:ext cx="979455" cy="305452"/>
          </a:xfrm>
          <a:custGeom>
            <a:avLst/>
            <a:gdLst/>
            <a:ahLst/>
            <a:cxnLst/>
            <a:rect l="l" t="t" r="r" b="b"/>
            <a:pathLst>
              <a:path w="1305940" h="407269" extrusionOk="0">
                <a:moveTo>
                  <a:pt x="0" y="0"/>
                </a:moveTo>
                <a:lnTo>
                  <a:pt x="1305939" y="0"/>
                </a:lnTo>
                <a:lnTo>
                  <a:pt x="1305939" y="407269"/>
                </a:lnTo>
                <a:lnTo>
                  <a:pt x="0" y="4072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l="-21054" t="-173504" r="-24527" b="-170979"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cxnSp>
        <p:nvCxnSpPr>
          <p:cNvPr id="105" name="Google Shape;105;p2"/>
          <p:cNvCxnSpPr/>
          <p:nvPr/>
        </p:nvCxnSpPr>
        <p:spPr>
          <a:xfrm>
            <a:off x="2535456" y="2983339"/>
            <a:ext cx="0" cy="1981834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" name="Google Shape;106;p2"/>
          <p:cNvCxnSpPr>
            <a:cxnSpLocks/>
          </p:cNvCxnSpPr>
          <p:nvPr/>
        </p:nvCxnSpPr>
        <p:spPr>
          <a:xfrm>
            <a:off x="5062826" y="2983339"/>
            <a:ext cx="0" cy="2114571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" name="Google Shape;107;p2"/>
          <p:cNvCxnSpPr>
            <a:cxnSpLocks/>
          </p:cNvCxnSpPr>
          <p:nvPr/>
        </p:nvCxnSpPr>
        <p:spPr>
          <a:xfrm flipH="1">
            <a:off x="7661667" y="3015307"/>
            <a:ext cx="4026" cy="2103063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8" name="Google Shape;108;p2"/>
          <p:cNvCxnSpPr>
            <a:cxnSpLocks/>
          </p:cNvCxnSpPr>
          <p:nvPr/>
        </p:nvCxnSpPr>
        <p:spPr>
          <a:xfrm>
            <a:off x="10218130" y="2966587"/>
            <a:ext cx="0" cy="2160412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0" name="Google Shape;110;p2"/>
          <p:cNvGrpSpPr/>
          <p:nvPr/>
        </p:nvGrpSpPr>
        <p:grpSpPr>
          <a:xfrm>
            <a:off x="-66400" y="1510599"/>
            <a:ext cx="13716000" cy="811931"/>
            <a:chOff x="0" y="-47625"/>
            <a:chExt cx="4816593" cy="249843"/>
          </a:xfrm>
        </p:grpSpPr>
        <p:sp>
          <p:nvSpPr>
            <p:cNvPr id="111" name="Google Shape;111;p2"/>
            <p:cNvSpPr/>
            <p:nvPr/>
          </p:nvSpPr>
          <p:spPr>
            <a:xfrm>
              <a:off x="0" y="0"/>
              <a:ext cx="4816592" cy="202218"/>
            </a:xfrm>
            <a:custGeom>
              <a:avLst/>
              <a:gdLst/>
              <a:ahLst/>
              <a:cxnLst/>
              <a:rect l="l" t="t" r="r" b="b"/>
              <a:pathLst>
                <a:path w="4816592" h="202218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02218"/>
                  </a:lnTo>
                  <a:lnTo>
                    <a:pt x="0" y="202218"/>
                  </a:lnTo>
                  <a:close/>
                </a:path>
              </a:pathLst>
            </a:custGeom>
            <a:solidFill>
              <a:srgbClr val="1B3C83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0" y="-47625"/>
              <a:ext cx="4816593" cy="2498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algn="ctr">
                <a:lnSpc>
                  <a:spcPct val="155555"/>
                </a:lnSpc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3" name="Google Shape;113;p2"/>
          <p:cNvCxnSpPr/>
          <p:nvPr/>
        </p:nvCxnSpPr>
        <p:spPr>
          <a:xfrm>
            <a:off x="771526" y="5998704"/>
            <a:ext cx="11915519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4" name="Google Shape;114;p2"/>
          <p:cNvCxnSpPr>
            <a:cxnSpLocks/>
          </p:cNvCxnSpPr>
          <p:nvPr/>
        </p:nvCxnSpPr>
        <p:spPr>
          <a:xfrm>
            <a:off x="9096586" y="6684403"/>
            <a:ext cx="0" cy="1908294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" name="Google Shape;115;p2"/>
          <p:cNvSpPr txBox="1"/>
          <p:nvPr/>
        </p:nvSpPr>
        <p:spPr>
          <a:xfrm>
            <a:off x="5369576" y="7816814"/>
            <a:ext cx="323223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43"/>
              </a:lnSpc>
            </a:pPr>
            <a:r>
              <a:rPr lang="en-US" sz="2000" b="1" dirty="0">
                <a:latin typeface="Alegreya"/>
                <a:ea typeface="Alegreya"/>
                <a:cs typeface="Alegreya"/>
                <a:sym typeface="Alegreya"/>
              </a:rPr>
              <a:t>EU Trade in Services in 2024</a:t>
            </a:r>
            <a:endParaRPr sz="2000" dirty="0"/>
          </a:p>
        </p:txBody>
      </p:sp>
      <p:sp>
        <p:nvSpPr>
          <p:cNvPr id="116" name="Google Shape;116;p2"/>
          <p:cNvSpPr txBox="1"/>
          <p:nvPr/>
        </p:nvSpPr>
        <p:spPr>
          <a:xfrm>
            <a:off x="5106819" y="6614878"/>
            <a:ext cx="3645150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69"/>
              </a:lnSpc>
            </a:pPr>
            <a:r>
              <a:rPr lang="en-US" sz="2800" b="1" dirty="0">
                <a:solidFill>
                  <a:srgbClr val="1B3C83"/>
                </a:solidFill>
                <a:latin typeface="Inter"/>
                <a:ea typeface="Inter"/>
                <a:cs typeface="Inter"/>
                <a:sym typeface="Inter"/>
              </a:rPr>
              <a:t>Exports = +8,9%</a:t>
            </a:r>
            <a:endParaRPr sz="2800" dirty="0"/>
          </a:p>
        </p:txBody>
      </p:sp>
      <p:sp>
        <p:nvSpPr>
          <p:cNvPr id="117" name="Google Shape;117;p2"/>
          <p:cNvSpPr txBox="1"/>
          <p:nvPr/>
        </p:nvSpPr>
        <p:spPr>
          <a:xfrm>
            <a:off x="5393140" y="7184409"/>
            <a:ext cx="3131499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69"/>
              </a:lnSpc>
            </a:pPr>
            <a:r>
              <a:rPr lang="en-US" sz="2800" b="1" dirty="0">
                <a:solidFill>
                  <a:srgbClr val="1B3C83"/>
                </a:solidFill>
                <a:latin typeface="Inter"/>
                <a:ea typeface="Inter"/>
                <a:cs typeface="Inter"/>
                <a:sym typeface="Inter"/>
              </a:rPr>
              <a:t>Imports = +6,9%</a:t>
            </a:r>
            <a:endParaRPr sz="2800" dirty="0"/>
          </a:p>
        </p:txBody>
      </p:sp>
      <p:sp>
        <p:nvSpPr>
          <p:cNvPr id="118" name="Google Shape;118;p2"/>
          <p:cNvSpPr txBox="1"/>
          <p:nvPr/>
        </p:nvSpPr>
        <p:spPr>
          <a:xfrm>
            <a:off x="9600728" y="7819782"/>
            <a:ext cx="367210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43"/>
              </a:lnSpc>
            </a:pPr>
            <a:r>
              <a:rPr lang="en-US" sz="2000" b="1" dirty="0">
                <a:latin typeface="Alegreya"/>
                <a:ea typeface="Alegreya"/>
                <a:cs typeface="Alegreya"/>
                <a:sym typeface="Alegreya"/>
              </a:rPr>
              <a:t>Drives EU Growth for last  25 Years</a:t>
            </a:r>
            <a:endParaRPr sz="2000" dirty="0"/>
          </a:p>
        </p:txBody>
      </p:sp>
      <p:sp>
        <p:nvSpPr>
          <p:cNvPr id="119" name="Google Shape;119;p2"/>
          <p:cNvSpPr txBox="1"/>
          <p:nvPr/>
        </p:nvSpPr>
        <p:spPr>
          <a:xfrm>
            <a:off x="9423554" y="6626212"/>
            <a:ext cx="3924451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69"/>
              </a:lnSpc>
            </a:pPr>
            <a:r>
              <a:rPr lang="en-US" sz="2800" b="1" dirty="0">
                <a:solidFill>
                  <a:srgbClr val="1B3C83"/>
                </a:solidFill>
                <a:latin typeface="Inter"/>
                <a:ea typeface="Inter"/>
                <a:cs typeface="Inter"/>
                <a:sym typeface="Inter"/>
              </a:rPr>
              <a:t>Exports = +5700%</a:t>
            </a:r>
            <a:endParaRPr sz="2800" dirty="0"/>
          </a:p>
        </p:txBody>
      </p:sp>
      <p:sp>
        <p:nvSpPr>
          <p:cNvPr id="120" name="Google Shape;120;p2"/>
          <p:cNvSpPr txBox="1"/>
          <p:nvPr/>
        </p:nvSpPr>
        <p:spPr>
          <a:xfrm>
            <a:off x="9723362" y="7175817"/>
            <a:ext cx="3351114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69"/>
              </a:lnSpc>
            </a:pPr>
            <a:r>
              <a:rPr lang="en-US" sz="2800" b="1" dirty="0">
                <a:solidFill>
                  <a:srgbClr val="1B3C83"/>
                </a:solidFill>
                <a:latin typeface="Inter"/>
                <a:ea typeface="Inter"/>
                <a:cs typeface="Inter"/>
                <a:sym typeface="Inter"/>
              </a:rPr>
              <a:t>Imports= +4400%</a:t>
            </a:r>
            <a:endParaRPr sz="2800" dirty="0"/>
          </a:p>
        </p:txBody>
      </p:sp>
      <p:sp>
        <p:nvSpPr>
          <p:cNvPr id="121" name="Google Shape;121;p2"/>
          <p:cNvSpPr txBox="1"/>
          <p:nvPr/>
        </p:nvSpPr>
        <p:spPr>
          <a:xfrm>
            <a:off x="2005043" y="1564521"/>
            <a:ext cx="8469900" cy="74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7"/>
              </a:lnSpc>
            </a:pPr>
            <a:r>
              <a:rPr lang="en-US" sz="3478" b="1" dirty="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EU Trade in Services in Figures - 2024</a:t>
            </a:r>
            <a:endParaRPr sz="1050" dirty="0"/>
          </a:p>
        </p:txBody>
      </p:sp>
      <p:sp>
        <p:nvSpPr>
          <p:cNvPr id="122" name="Google Shape;122;p2"/>
          <p:cNvSpPr txBox="1"/>
          <p:nvPr/>
        </p:nvSpPr>
        <p:spPr>
          <a:xfrm>
            <a:off x="58980" y="4208220"/>
            <a:ext cx="240952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60"/>
              </a:lnSpc>
            </a:pPr>
            <a:r>
              <a:rPr lang="en-US" sz="2000" dirty="0">
                <a:latin typeface="Alegreya" panose="020B0604020202020204" charset="0"/>
                <a:ea typeface="Alegreya"/>
                <a:cs typeface="Alegreya"/>
                <a:sym typeface="Alegreya"/>
              </a:rPr>
              <a:t>Trade in Services</a:t>
            </a:r>
            <a:endParaRPr sz="2000" dirty="0">
              <a:latin typeface="Alegreya" panose="020B0604020202020204" charset="0"/>
            </a:endParaRPr>
          </a:p>
          <a:p>
            <a:pPr algn="ctr">
              <a:lnSpc>
                <a:spcPct val="139960"/>
              </a:lnSpc>
            </a:pPr>
            <a:r>
              <a:rPr lang="en-US" sz="2000" dirty="0">
                <a:latin typeface="Alegreya" panose="020B0604020202020204" charset="0"/>
                <a:ea typeface="Alegreya"/>
                <a:cs typeface="Alegreya"/>
                <a:sym typeface="Alegreya"/>
              </a:rPr>
              <a:t>EU Exports &amp; Imports</a:t>
            </a:r>
            <a:endParaRPr sz="2000" dirty="0">
              <a:latin typeface="Alegreya" panose="020B0604020202020204" charset="0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367705" y="2816849"/>
            <a:ext cx="1903429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4"/>
              </a:lnSpc>
            </a:pPr>
            <a:r>
              <a:rPr lang="en-US" sz="2800" b="1" dirty="0">
                <a:solidFill>
                  <a:srgbClr val="1B3C83"/>
                </a:solidFill>
                <a:latin typeface="Inter"/>
                <a:ea typeface="Inter"/>
                <a:cs typeface="Inter"/>
                <a:sym typeface="Inter"/>
              </a:rPr>
              <a:t>€3 Trillion per Year</a:t>
            </a:r>
            <a:endParaRPr sz="2800" dirty="0"/>
          </a:p>
        </p:txBody>
      </p:sp>
      <p:sp>
        <p:nvSpPr>
          <p:cNvPr id="124" name="Google Shape;124;p2"/>
          <p:cNvSpPr txBox="1"/>
          <p:nvPr/>
        </p:nvSpPr>
        <p:spPr>
          <a:xfrm>
            <a:off x="2689714" y="4215134"/>
            <a:ext cx="218209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000" dirty="0">
                <a:latin typeface="Alegreya" panose="020B0604020202020204" charset="0"/>
                <a:ea typeface="Alegreya"/>
                <a:cs typeface="Alegreya"/>
                <a:sym typeface="Alegreya"/>
              </a:rPr>
              <a:t>EU Total Trade</a:t>
            </a:r>
            <a:endParaRPr sz="2000" dirty="0">
              <a:latin typeface="Alegreya" panose="020B0604020202020204" charset="0"/>
            </a:endParaRPr>
          </a:p>
          <a:p>
            <a:pPr algn="ctr">
              <a:lnSpc>
                <a:spcPct val="140000"/>
              </a:lnSpc>
            </a:pPr>
            <a:r>
              <a:rPr lang="en-US" sz="2000" dirty="0">
                <a:latin typeface="Alegreya" panose="020B0604020202020204" charset="0"/>
                <a:ea typeface="Alegreya"/>
                <a:cs typeface="Alegreya"/>
                <a:sym typeface="Alegreya"/>
              </a:rPr>
              <a:t>(Goods &amp; Services)</a:t>
            </a:r>
            <a:endParaRPr sz="2000" dirty="0">
              <a:latin typeface="Alegreya" panose="020B0604020202020204" charset="0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2876198" y="2813716"/>
            <a:ext cx="1858661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4"/>
              </a:lnSpc>
            </a:pPr>
            <a:r>
              <a:rPr lang="en-US" sz="2800" b="1" dirty="0">
                <a:solidFill>
                  <a:srgbClr val="1B3C83"/>
                </a:solidFill>
                <a:latin typeface="Inter"/>
                <a:ea typeface="Inter"/>
                <a:cs typeface="Inter"/>
                <a:sym typeface="Inter"/>
              </a:rPr>
              <a:t>Services: 37,5%</a:t>
            </a:r>
            <a:endParaRPr sz="2800" dirty="0"/>
          </a:p>
        </p:txBody>
      </p:sp>
      <p:sp>
        <p:nvSpPr>
          <p:cNvPr id="126" name="Google Shape;126;p2"/>
          <p:cNvSpPr txBox="1"/>
          <p:nvPr/>
        </p:nvSpPr>
        <p:spPr>
          <a:xfrm>
            <a:off x="5453888" y="2817634"/>
            <a:ext cx="1723071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4"/>
              </a:lnSpc>
            </a:pPr>
            <a:r>
              <a:rPr lang="en-US" sz="2800" b="1" dirty="0">
                <a:solidFill>
                  <a:srgbClr val="1B3C83"/>
                </a:solidFill>
                <a:latin typeface="Inter"/>
                <a:ea typeface="Inter"/>
                <a:cs typeface="Inter"/>
                <a:sym typeface="Inter"/>
              </a:rPr>
              <a:t>EU No. 1</a:t>
            </a:r>
            <a:endParaRPr sz="2800" dirty="0"/>
          </a:p>
        </p:txBody>
      </p:sp>
      <p:sp>
        <p:nvSpPr>
          <p:cNvPr id="127" name="Google Shape;127;p2"/>
          <p:cNvSpPr txBox="1"/>
          <p:nvPr/>
        </p:nvSpPr>
        <p:spPr>
          <a:xfrm>
            <a:off x="5031356" y="3432292"/>
            <a:ext cx="248245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000" dirty="0">
                <a:latin typeface="Alegreya"/>
                <a:ea typeface="Alegreya"/>
                <a:cs typeface="Alegreya"/>
                <a:sym typeface="Alegreya"/>
              </a:rPr>
              <a:t>Global trading </a:t>
            </a:r>
          </a:p>
          <a:p>
            <a:pPr algn="ctr">
              <a:lnSpc>
                <a:spcPct val="140000"/>
              </a:lnSpc>
            </a:pPr>
            <a:r>
              <a:rPr lang="en-US" sz="2000" dirty="0">
                <a:latin typeface="Alegreya"/>
                <a:ea typeface="Alegreya"/>
                <a:cs typeface="Alegreya"/>
                <a:sym typeface="Alegreya"/>
              </a:rPr>
              <a:t>Partner</a:t>
            </a:r>
            <a:endParaRPr sz="2000" dirty="0"/>
          </a:p>
        </p:txBody>
      </p:sp>
      <p:sp>
        <p:nvSpPr>
          <p:cNvPr id="128" name="Google Shape;128;p2"/>
          <p:cNvSpPr txBox="1"/>
          <p:nvPr/>
        </p:nvSpPr>
        <p:spPr>
          <a:xfrm>
            <a:off x="5460889" y="4309381"/>
            <a:ext cx="1723071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4"/>
              </a:lnSpc>
            </a:pPr>
            <a:r>
              <a:rPr lang="en-US" sz="2800" b="1" dirty="0">
                <a:solidFill>
                  <a:srgbClr val="1B3C83"/>
                </a:solidFill>
                <a:latin typeface="Inter"/>
                <a:ea typeface="Inter"/>
                <a:cs typeface="Inter"/>
                <a:sym typeface="Inter"/>
              </a:rPr>
              <a:t>EU = 23%</a:t>
            </a:r>
            <a:endParaRPr sz="2800" dirty="0"/>
          </a:p>
        </p:txBody>
      </p:sp>
      <p:sp>
        <p:nvSpPr>
          <p:cNvPr id="129" name="Google Shape;129;p2"/>
          <p:cNvSpPr txBox="1"/>
          <p:nvPr/>
        </p:nvSpPr>
        <p:spPr>
          <a:xfrm>
            <a:off x="5169574" y="4761090"/>
            <a:ext cx="229408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000" dirty="0">
                <a:latin typeface="Alegreya"/>
                <a:ea typeface="Alegreya"/>
                <a:cs typeface="Alegreya"/>
                <a:sym typeface="Alegreya"/>
              </a:rPr>
              <a:t>of World Services Exports</a:t>
            </a:r>
            <a:endParaRPr sz="2000" dirty="0"/>
          </a:p>
        </p:txBody>
      </p:sp>
      <p:sp>
        <p:nvSpPr>
          <p:cNvPr id="130" name="Google Shape;130;p2"/>
          <p:cNvSpPr txBox="1"/>
          <p:nvPr/>
        </p:nvSpPr>
        <p:spPr>
          <a:xfrm>
            <a:off x="7821740" y="4318772"/>
            <a:ext cx="207408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000" dirty="0">
                <a:latin typeface="Alegreya"/>
                <a:ea typeface="Alegreya"/>
                <a:cs typeface="Alegreya"/>
                <a:sym typeface="Alegreya"/>
              </a:rPr>
              <a:t>EU Surplus of Trade in Services</a:t>
            </a:r>
            <a:endParaRPr sz="2000" dirty="0"/>
          </a:p>
        </p:txBody>
      </p:sp>
      <p:sp>
        <p:nvSpPr>
          <p:cNvPr id="131" name="Google Shape;131;p2"/>
          <p:cNvSpPr txBox="1"/>
          <p:nvPr/>
        </p:nvSpPr>
        <p:spPr>
          <a:xfrm>
            <a:off x="8015002" y="3213406"/>
            <a:ext cx="1777155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4"/>
              </a:lnSpc>
            </a:pPr>
            <a:r>
              <a:rPr lang="en-US" sz="3200" b="1" dirty="0">
                <a:solidFill>
                  <a:srgbClr val="1B3C83"/>
                </a:solidFill>
                <a:latin typeface="Inter"/>
                <a:ea typeface="Inter"/>
                <a:cs typeface="Inter"/>
                <a:sym typeface="Inter"/>
              </a:rPr>
              <a:t>€ 191 Bio</a:t>
            </a:r>
            <a:endParaRPr sz="3200" dirty="0"/>
          </a:p>
        </p:txBody>
      </p:sp>
      <p:sp>
        <p:nvSpPr>
          <p:cNvPr id="132" name="Google Shape;132;p2"/>
          <p:cNvSpPr txBox="1"/>
          <p:nvPr/>
        </p:nvSpPr>
        <p:spPr>
          <a:xfrm>
            <a:off x="10490276" y="4769064"/>
            <a:ext cx="242860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9"/>
              </a:lnSpc>
            </a:pPr>
            <a:r>
              <a:rPr lang="en-US" sz="2000" dirty="0">
                <a:latin typeface="Alegreya"/>
                <a:ea typeface="Alegreya"/>
                <a:cs typeface="Alegreya"/>
                <a:sym typeface="Alegreya"/>
              </a:rPr>
              <a:t>of export-related jobs</a:t>
            </a:r>
            <a:endParaRPr sz="2000" dirty="0"/>
          </a:p>
        </p:txBody>
      </p:sp>
      <p:sp>
        <p:nvSpPr>
          <p:cNvPr id="133" name="Google Shape;133;p2"/>
          <p:cNvSpPr txBox="1"/>
          <p:nvPr/>
        </p:nvSpPr>
        <p:spPr>
          <a:xfrm>
            <a:off x="10797398" y="4316090"/>
            <a:ext cx="1636957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86"/>
              </a:lnSpc>
            </a:pPr>
            <a:r>
              <a:rPr lang="en-US" sz="2800" b="1" dirty="0">
                <a:solidFill>
                  <a:srgbClr val="1B3C83"/>
                </a:solidFill>
                <a:latin typeface="Inter"/>
                <a:ea typeface="Inter"/>
                <a:cs typeface="Inter"/>
                <a:sym typeface="Inter"/>
              </a:rPr>
              <a:t>58%</a:t>
            </a:r>
            <a:endParaRPr sz="2800" dirty="0"/>
          </a:p>
        </p:txBody>
      </p:sp>
      <p:sp>
        <p:nvSpPr>
          <p:cNvPr id="134" name="Google Shape;134;p2"/>
          <p:cNvSpPr txBox="1"/>
          <p:nvPr/>
        </p:nvSpPr>
        <p:spPr>
          <a:xfrm>
            <a:off x="10718403" y="2982434"/>
            <a:ext cx="1858660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9996"/>
              </a:lnSpc>
            </a:pPr>
            <a:r>
              <a:rPr lang="en-US" sz="2800" b="1" dirty="0">
                <a:solidFill>
                  <a:srgbClr val="1B3C83"/>
                </a:solidFill>
                <a:latin typeface="Inter"/>
                <a:ea typeface="Inter"/>
                <a:cs typeface="Inter"/>
                <a:sym typeface="Inter"/>
              </a:rPr>
              <a:t>23 Million Jobs</a:t>
            </a:r>
            <a:endParaRPr sz="2800" dirty="0"/>
          </a:p>
        </p:txBody>
      </p:sp>
      <p:sp>
        <p:nvSpPr>
          <p:cNvPr id="135" name="Google Shape;135;p2"/>
          <p:cNvSpPr txBox="1"/>
          <p:nvPr/>
        </p:nvSpPr>
        <p:spPr>
          <a:xfrm>
            <a:off x="948503" y="7612939"/>
            <a:ext cx="3195790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39"/>
              </a:lnSpc>
            </a:pPr>
            <a:r>
              <a:rPr lang="en-US" sz="2800" dirty="0">
                <a:solidFill>
                  <a:schemeClr val="bg2"/>
                </a:solidFill>
                <a:latin typeface="Inter" panose="020B0604020202020204" charset="0"/>
                <a:ea typeface="Inter" panose="020B0604020202020204" charset="0"/>
                <a:cs typeface="Alegreya"/>
                <a:sym typeface="Alegreya"/>
              </a:rPr>
              <a:t>80%</a:t>
            </a:r>
            <a:r>
              <a:rPr lang="en-US" sz="2000" dirty="0">
                <a:latin typeface="Inter" panose="020B0604020202020204" charset="0"/>
                <a:ea typeface="Inter" panose="020B0604020202020204" charset="0"/>
                <a:cs typeface="Alegreya"/>
                <a:sym typeface="Alegreya"/>
              </a:rPr>
              <a:t> </a:t>
            </a:r>
            <a:r>
              <a:rPr lang="en-US" sz="2000" dirty="0">
                <a:latin typeface="Alegreya"/>
                <a:ea typeface="Alegreya"/>
                <a:cs typeface="Alegreya"/>
                <a:sym typeface="Alegreya"/>
              </a:rPr>
              <a:t>of which comes from Services </a:t>
            </a:r>
            <a:r>
              <a:rPr lang="en-US" sz="2800" dirty="0">
                <a:solidFill>
                  <a:schemeClr val="bg2"/>
                </a:solidFill>
                <a:latin typeface="Inter" panose="020B0604020202020204" charset="0"/>
                <a:ea typeface="Inter" panose="020B0604020202020204" charset="0"/>
                <a:cs typeface="Alegreya"/>
                <a:sym typeface="Alegreya"/>
              </a:rPr>
              <a:t> +€13 Tri</a:t>
            </a:r>
            <a:endParaRPr sz="2800" dirty="0">
              <a:solidFill>
                <a:schemeClr val="bg2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36" name="Google Shape;136;p2"/>
          <p:cNvSpPr txBox="1"/>
          <p:nvPr/>
        </p:nvSpPr>
        <p:spPr>
          <a:xfrm>
            <a:off x="723569" y="6684403"/>
            <a:ext cx="3623773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23"/>
              </a:lnSpc>
            </a:pPr>
            <a:r>
              <a:rPr lang="en-US" sz="2800" b="1" dirty="0">
                <a:solidFill>
                  <a:srgbClr val="1B3C83"/>
                </a:solidFill>
                <a:latin typeface="Inter"/>
                <a:ea typeface="Inter"/>
                <a:cs typeface="Inter"/>
                <a:sym typeface="Inter"/>
              </a:rPr>
              <a:t>EU = +€17 Tri </a:t>
            </a:r>
          </a:p>
          <a:p>
            <a:pPr algn="ctr">
              <a:lnSpc>
                <a:spcPct val="140023"/>
              </a:lnSpc>
            </a:pPr>
            <a:r>
              <a:rPr lang="en-US" sz="2000" b="1" dirty="0">
                <a:solidFill>
                  <a:schemeClr val="tx1"/>
                </a:solidFill>
                <a:latin typeface="Alegreya" panose="020B0604020202020204" charset="0"/>
                <a:ea typeface="Inter"/>
                <a:cs typeface="Inter"/>
                <a:sym typeface="Inter"/>
              </a:rPr>
              <a:t>Outward FDI </a:t>
            </a:r>
          </a:p>
        </p:txBody>
      </p:sp>
      <p:sp>
        <p:nvSpPr>
          <p:cNvPr id="137" name="Google Shape;137;p2"/>
          <p:cNvSpPr txBox="1"/>
          <p:nvPr/>
        </p:nvSpPr>
        <p:spPr>
          <a:xfrm>
            <a:off x="12240989" y="9810653"/>
            <a:ext cx="1160566" cy="18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64"/>
              </a:lnSpc>
            </a:pPr>
            <a:r>
              <a:rPr lang="en-US" sz="848" b="1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Public Affairs Partner</a:t>
            </a:r>
            <a:endParaRPr sz="1050" dirty="0"/>
          </a:p>
        </p:txBody>
      </p:sp>
      <p:sp>
        <p:nvSpPr>
          <p:cNvPr id="138" name="Google Shape;138;p2"/>
          <p:cNvSpPr txBox="1"/>
          <p:nvPr/>
        </p:nvSpPr>
        <p:spPr>
          <a:xfrm>
            <a:off x="10963368" y="9798791"/>
            <a:ext cx="1069051" cy="18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848" b="1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Think-Tank Partner </a:t>
            </a:r>
            <a:endParaRPr sz="1050" dirty="0"/>
          </a:p>
        </p:txBody>
      </p:sp>
      <p:grpSp>
        <p:nvGrpSpPr>
          <p:cNvPr id="139" name="Google Shape;139;p2"/>
          <p:cNvGrpSpPr/>
          <p:nvPr/>
        </p:nvGrpSpPr>
        <p:grpSpPr>
          <a:xfrm>
            <a:off x="242651" y="333788"/>
            <a:ext cx="12558250" cy="1055032"/>
            <a:chOff x="0" y="-69080"/>
            <a:chExt cx="22325778" cy="1875612"/>
          </a:xfrm>
        </p:grpSpPr>
        <p:sp>
          <p:nvSpPr>
            <p:cNvPr id="140" name="Google Shape;140;p2"/>
            <p:cNvSpPr/>
            <p:nvPr/>
          </p:nvSpPr>
          <p:spPr>
            <a:xfrm>
              <a:off x="0" y="0"/>
              <a:ext cx="2822844" cy="1226397"/>
            </a:xfrm>
            <a:custGeom>
              <a:avLst/>
              <a:gdLst/>
              <a:ahLst/>
              <a:cxnLst/>
              <a:rect l="l" t="t" r="r" b="b"/>
              <a:pathLst>
                <a:path w="2822844" h="1226397" extrusionOk="0">
                  <a:moveTo>
                    <a:pt x="0" y="0"/>
                  </a:moveTo>
                  <a:lnTo>
                    <a:pt x="2822844" y="0"/>
                  </a:lnTo>
                  <a:lnTo>
                    <a:pt x="2822844" y="1226397"/>
                  </a:lnTo>
                  <a:lnTo>
                    <a:pt x="0" y="12263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l="-978" r="-977" b="-26587"/>
              </a:stretch>
            </a:blip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141" name="Google Shape;141;p2"/>
            <p:cNvSpPr txBox="1"/>
            <p:nvPr/>
          </p:nvSpPr>
          <p:spPr>
            <a:xfrm>
              <a:off x="12459499" y="642321"/>
              <a:ext cx="9866279" cy="86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06"/>
                </a:lnSpc>
              </a:pPr>
              <a:r>
                <a:rPr lang="en-US" sz="2252" b="1" dirty="0">
                  <a:solidFill>
                    <a:srgbClr val="1B3C83"/>
                  </a:solidFill>
                </a:rPr>
                <a:t>The Real Beating Heart of World Trade</a:t>
              </a:r>
              <a:endParaRPr sz="1050" dirty="0"/>
            </a:p>
          </p:txBody>
        </p:sp>
        <p:sp>
          <p:nvSpPr>
            <p:cNvPr id="142" name="Google Shape;142;p2"/>
            <p:cNvSpPr txBox="1"/>
            <p:nvPr/>
          </p:nvSpPr>
          <p:spPr>
            <a:xfrm>
              <a:off x="3950158" y="-69080"/>
              <a:ext cx="8509342" cy="1875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40006"/>
                </a:lnSpc>
              </a:pPr>
              <a:r>
                <a:rPr lang="en-US" sz="4897" b="1" dirty="0">
                  <a:solidFill>
                    <a:srgbClr val="1B3C83"/>
                  </a:solidFill>
                  <a:latin typeface="Alegreya"/>
                  <a:ea typeface="Alegreya"/>
                  <a:cs typeface="Alegreya"/>
                  <a:sym typeface="Alegreya"/>
                </a:rPr>
                <a:t>Trade in Services: </a:t>
              </a:r>
              <a:endParaRPr sz="1050" dirty="0"/>
            </a:p>
          </p:txBody>
        </p:sp>
      </p:grpSp>
      <p:pic>
        <p:nvPicPr>
          <p:cNvPr id="2" name="Picture 1" descr="A blue and yellow text with stars&#10;&#10;AI-generated content may be incorrect.">
            <a:extLst>
              <a:ext uri="{FF2B5EF4-FFF2-40B4-BE49-F238E27FC236}">
                <a16:creationId xmlns:a16="http://schemas.microsoft.com/office/drawing/2014/main" id="{AAEA3CF5-B9E6-B319-DCFF-818C5A7D93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676882" y="401701"/>
            <a:ext cx="795189" cy="597773"/>
          </a:xfrm>
          <a:prstGeom prst="rect">
            <a:avLst/>
          </a:prstGeom>
        </p:spPr>
      </p:pic>
      <p:cxnSp>
        <p:nvCxnSpPr>
          <p:cNvPr id="5" name="Google Shape;114;p2">
            <a:extLst>
              <a:ext uri="{FF2B5EF4-FFF2-40B4-BE49-F238E27FC236}">
                <a16:creationId xmlns:a16="http://schemas.microsoft.com/office/drawing/2014/main" id="{F17871EE-BD64-8385-6D6F-FE178702E9D8}"/>
              </a:ext>
            </a:extLst>
          </p:cNvPr>
          <p:cNvCxnSpPr>
            <a:cxnSpLocks/>
          </p:cNvCxnSpPr>
          <p:nvPr/>
        </p:nvCxnSpPr>
        <p:spPr>
          <a:xfrm>
            <a:off x="4797399" y="6596045"/>
            <a:ext cx="14468" cy="1996652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3"/>
          <p:cNvGrpSpPr/>
          <p:nvPr/>
        </p:nvGrpSpPr>
        <p:grpSpPr>
          <a:xfrm>
            <a:off x="9246487" y="2734905"/>
            <a:ext cx="4469513" cy="975965"/>
            <a:chOff x="0" y="-210805"/>
            <a:chExt cx="7945801" cy="1706876"/>
          </a:xfrm>
        </p:grpSpPr>
        <p:grpSp>
          <p:nvGrpSpPr>
            <p:cNvPr id="149" name="Google Shape;149;p3"/>
            <p:cNvGrpSpPr/>
            <p:nvPr/>
          </p:nvGrpSpPr>
          <p:grpSpPr>
            <a:xfrm>
              <a:off x="0" y="-210805"/>
              <a:ext cx="7945801" cy="1706876"/>
              <a:chOff x="0" y="-38100"/>
              <a:chExt cx="1436094" cy="308494"/>
            </a:xfrm>
          </p:grpSpPr>
          <p:sp>
            <p:nvSpPr>
              <p:cNvPr id="150" name="Google Shape;150;p3"/>
              <p:cNvSpPr/>
              <p:nvPr/>
            </p:nvSpPr>
            <p:spPr>
              <a:xfrm>
                <a:off x="0" y="0"/>
                <a:ext cx="1436094" cy="270394"/>
              </a:xfrm>
              <a:custGeom>
                <a:avLst/>
                <a:gdLst/>
                <a:ahLst/>
                <a:cxnLst/>
                <a:rect l="l" t="t" r="r" b="b"/>
                <a:pathLst>
                  <a:path w="1436094" h="270394" extrusionOk="0">
                    <a:moveTo>
                      <a:pt x="0" y="0"/>
                    </a:moveTo>
                    <a:lnTo>
                      <a:pt x="1436094" y="0"/>
                    </a:lnTo>
                    <a:lnTo>
                      <a:pt x="1436094" y="270394"/>
                    </a:lnTo>
                    <a:lnTo>
                      <a:pt x="0" y="270394"/>
                    </a:lnTo>
                    <a:close/>
                  </a:path>
                </a:pathLst>
              </a:custGeom>
              <a:solidFill>
                <a:srgbClr val="37437A"/>
              </a:solidFill>
              <a:ln>
                <a:noFill/>
              </a:ln>
            </p:spPr>
            <p:txBody>
              <a:bodyPr/>
              <a:lstStyle/>
              <a:p>
                <a:endParaRPr lang="en-BE" sz="1050"/>
              </a:p>
            </p:txBody>
          </p:sp>
          <p:sp>
            <p:nvSpPr>
              <p:cNvPr id="151" name="Google Shape;151;p3"/>
              <p:cNvSpPr txBox="1"/>
              <p:nvPr/>
            </p:nvSpPr>
            <p:spPr>
              <a:xfrm>
                <a:off x="0" y="-38100"/>
                <a:ext cx="1436094" cy="3084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algn="ctr">
                  <a:lnSpc>
                    <a:spcPct val="154111"/>
                  </a:lnSpc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2" name="Google Shape;152;p3"/>
            <p:cNvSpPr txBox="1"/>
            <p:nvPr/>
          </p:nvSpPr>
          <p:spPr>
            <a:xfrm>
              <a:off x="624727" y="-25893"/>
              <a:ext cx="6696301" cy="1356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39988"/>
                </a:lnSpc>
              </a:pPr>
              <a:r>
                <a:rPr lang="en-US" sz="1800" b="1" dirty="0">
                  <a:solidFill>
                    <a:srgbClr val="FFFFFF"/>
                  </a:solidFill>
                </a:rPr>
                <a:t>TOP 20 WORLD EXPORTERS OF TRADE IN SERVICES</a:t>
              </a:r>
              <a:endParaRPr sz="1800" dirty="0"/>
            </a:p>
          </p:txBody>
        </p:sp>
      </p:grpSp>
      <p:sp>
        <p:nvSpPr>
          <p:cNvPr id="154" name="Google Shape;154;p3"/>
          <p:cNvSpPr txBox="1"/>
          <p:nvPr/>
        </p:nvSpPr>
        <p:spPr>
          <a:xfrm>
            <a:off x="352803" y="9546579"/>
            <a:ext cx="12556883" cy="29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119"/>
              </a:lnSpc>
            </a:pPr>
            <a:r>
              <a:rPr lang="en-US" sz="1378" b="1" dirty="0"/>
              <a:t>Total World Export of services 2024 (excl. Intra EU) = 7 088 Bio US$ -  Source: WTO Trade Statistical Review &amp; Global Trade Outlook 2025 – Bio US$ </a:t>
            </a:r>
            <a:endParaRPr sz="1050" dirty="0"/>
          </a:p>
        </p:txBody>
      </p:sp>
      <p:grpSp>
        <p:nvGrpSpPr>
          <p:cNvPr id="155" name="Google Shape;155;p3"/>
          <p:cNvGrpSpPr/>
          <p:nvPr/>
        </p:nvGrpSpPr>
        <p:grpSpPr>
          <a:xfrm>
            <a:off x="9246460" y="4038250"/>
            <a:ext cx="4469540" cy="887781"/>
            <a:chOff x="0" y="-38100"/>
            <a:chExt cx="1198758" cy="811589"/>
          </a:xfrm>
        </p:grpSpPr>
        <p:sp>
          <p:nvSpPr>
            <p:cNvPr id="156" name="Google Shape;156;p3"/>
            <p:cNvSpPr/>
            <p:nvPr/>
          </p:nvSpPr>
          <p:spPr>
            <a:xfrm>
              <a:off x="0" y="0"/>
              <a:ext cx="1198758" cy="773489"/>
            </a:xfrm>
            <a:custGeom>
              <a:avLst/>
              <a:gdLst/>
              <a:ahLst/>
              <a:cxnLst/>
              <a:rect l="l" t="t" r="r" b="b"/>
              <a:pathLst>
                <a:path w="1198758" h="773489" extrusionOk="0">
                  <a:moveTo>
                    <a:pt x="0" y="0"/>
                  </a:moveTo>
                  <a:lnTo>
                    <a:pt x="1198758" y="0"/>
                  </a:lnTo>
                  <a:lnTo>
                    <a:pt x="1198758" y="773489"/>
                  </a:lnTo>
                  <a:lnTo>
                    <a:pt x="0" y="773489"/>
                  </a:lnTo>
                  <a:close/>
                </a:path>
              </a:pathLst>
            </a:custGeom>
            <a:solidFill>
              <a:srgbClr val="37437A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157" name="Google Shape;157;p3"/>
            <p:cNvSpPr txBox="1"/>
            <p:nvPr/>
          </p:nvSpPr>
          <p:spPr>
            <a:xfrm>
              <a:off x="0" y="-38100"/>
              <a:ext cx="1198758" cy="811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925" tIns="53925" rIns="53925" bIns="53925" anchor="ctr" anchorCtr="0">
              <a:noAutofit/>
            </a:bodyPr>
            <a:lstStyle/>
            <a:p>
              <a:pPr algn="ctr">
                <a:lnSpc>
                  <a:spcPct val="154111"/>
                </a:lnSpc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" name="Google Shape;158;p3"/>
          <p:cNvSpPr txBox="1"/>
          <p:nvPr/>
        </p:nvSpPr>
        <p:spPr>
          <a:xfrm>
            <a:off x="9368092" y="4169767"/>
            <a:ext cx="4347908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15"/>
              </a:lnSpc>
            </a:pPr>
            <a:r>
              <a:rPr lang="en-US" sz="1800" b="1" dirty="0">
                <a:solidFill>
                  <a:srgbClr val="FFFFFF"/>
                </a:solidFill>
              </a:rPr>
              <a:t>EU is the first largest global exporter of services (23% of global services trade)</a:t>
            </a:r>
            <a:endParaRPr sz="1800" dirty="0"/>
          </a:p>
        </p:txBody>
      </p:sp>
      <p:grpSp>
        <p:nvGrpSpPr>
          <p:cNvPr id="159" name="Google Shape;159;p3"/>
          <p:cNvGrpSpPr/>
          <p:nvPr/>
        </p:nvGrpSpPr>
        <p:grpSpPr>
          <a:xfrm>
            <a:off x="351436" y="274667"/>
            <a:ext cx="12558250" cy="1055032"/>
            <a:chOff x="0" y="-69080"/>
            <a:chExt cx="22325778" cy="1875612"/>
          </a:xfrm>
        </p:grpSpPr>
        <p:sp>
          <p:nvSpPr>
            <p:cNvPr id="160" name="Google Shape;160;p3"/>
            <p:cNvSpPr/>
            <p:nvPr/>
          </p:nvSpPr>
          <p:spPr>
            <a:xfrm>
              <a:off x="0" y="0"/>
              <a:ext cx="2822844" cy="1226397"/>
            </a:xfrm>
            <a:custGeom>
              <a:avLst/>
              <a:gdLst/>
              <a:ahLst/>
              <a:cxnLst/>
              <a:rect l="l" t="t" r="r" b="b"/>
              <a:pathLst>
                <a:path w="2822844" h="1226397" extrusionOk="0">
                  <a:moveTo>
                    <a:pt x="0" y="0"/>
                  </a:moveTo>
                  <a:lnTo>
                    <a:pt x="2822844" y="0"/>
                  </a:lnTo>
                  <a:lnTo>
                    <a:pt x="2822844" y="1226397"/>
                  </a:lnTo>
                  <a:lnTo>
                    <a:pt x="0" y="12263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978" r="-977" b="-26587"/>
              </a:stretch>
            </a:blip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161" name="Google Shape;161;p3"/>
            <p:cNvSpPr txBox="1"/>
            <p:nvPr/>
          </p:nvSpPr>
          <p:spPr>
            <a:xfrm>
              <a:off x="12459499" y="630527"/>
              <a:ext cx="9866279" cy="86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06"/>
                </a:lnSpc>
              </a:pPr>
              <a:r>
                <a:rPr lang="en-US" sz="2252" b="1" dirty="0">
                  <a:solidFill>
                    <a:srgbClr val="1B3C83"/>
                  </a:solidFill>
                </a:rPr>
                <a:t>The Real Beating Heart of World Trade</a:t>
              </a:r>
              <a:endParaRPr sz="1050" dirty="0"/>
            </a:p>
          </p:txBody>
        </p:sp>
        <p:sp>
          <p:nvSpPr>
            <p:cNvPr id="162" name="Google Shape;162;p3"/>
            <p:cNvSpPr txBox="1"/>
            <p:nvPr/>
          </p:nvSpPr>
          <p:spPr>
            <a:xfrm>
              <a:off x="3950158" y="-69080"/>
              <a:ext cx="8509342" cy="1875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40006"/>
                </a:lnSpc>
              </a:pPr>
              <a:r>
                <a:rPr lang="en-US" sz="4897" b="1" dirty="0">
                  <a:solidFill>
                    <a:srgbClr val="1B3C83"/>
                  </a:solidFill>
                  <a:latin typeface="Alegreya"/>
                  <a:ea typeface="Alegreya"/>
                  <a:cs typeface="Alegreya"/>
                  <a:sym typeface="Alegreya"/>
                </a:rPr>
                <a:t>Trade in Services: </a:t>
              </a:r>
              <a:endParaRPr sz="1050" dirty="0"/>
            </a:p>
          </p:txBody>
        </p:sp>
      </p:grpSp>
      <p:pic>
        <p:nvPicPr>
          <p:cNvPr id="2" name="Picture 1" descr="A blue and yellow text with stars&#10;&#10;AI-generated content may be incorrect.">
            <a:extLst>
              <a:ext uri="{FF2B5EF4-FFF2-40B4-BE49-F238E27FC236}">
                <a16:creationId xmlns:a16="http://schemas.microsoft.com/office/drawing/2014/main" id="{6CAC6B77-0C7D-F76E-7594-9D06B1D0C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8130" y="313021"/>
            <a:ext cx="795189" cy="597773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B5561DD-EB5A-61EC-DC71-05E2591208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7839366"/>
              </p:ext>
            </p:extLst>
          </p:nvPr>
        </p:nvGraphicFramePr>
        <p:xfrm>
          <a:off x="351436" y="1604813"/>
          <a:ext cx="8796251" cy="7765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0BB76C-1A10-CD56-405E-2D2820577A13}"/>
              </a:ext>
            </a:extLst>
          </p:cNvPr>
          <p:cNvCxnSpPr>
            <a:cxnSpLocks/>
          </p:cNvCxnSpPr>
          <p:nvPr/>
        </p:nvCxnSpPr>
        <p:spPr>
          <a:xfrm>
            <a:off x="1563328" y="1604813"/>
            <a:ext cx="0" cy="740370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"/>
          <p:cNvSpPr/>
          <p:nvPr/>
        </p:nvSpPr>
        <p:spPr>
          <a:xfrm>
            <a:off x="1237066" y="3023419"/>
            <a:ext cx="11851415" cy="5464763"/>
          </a:xfrm>
          <a:custGeom>
            <a:avLst/>
            <a:gdLst/>
            <a:ahLst/>
            <a:cxnLst/>
            <a:rect l="l" t="t" r="r" b="b"/>
            <a:pathLst>
              <a:path w="14536180" h="6189782" extrusionOk="0">
                <a:moveTo>
                  <a:pt x="0" y="0"/>
                </a:moveTo>
                <a:lnTo>
                  <a:pt x="14536180" y="0"/>
                </a:lnTo>
                <a:lnTo>
                  <a:pt x="14536180" y="6189782"/>
                </a:lnTo>
                <a:lnTo>
                  <a:pt x="0" y="6189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3788" b="-30927"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grpSp>
        <p:nvGrpSpPr>
          <p:cNvPr id="169" name="Google Shape;169;p4"/>
          <p:cNvGrpSpPr/>
          <p:nvPr/>
        </p:nvGrpSpPr>
        <p:grpSpPr>
          <a:xfrm>
            <a:off x="0" y="1236349"/>
            <a:ext cx="13716000" cy="893143"/>
            <a:chOff x="0" y="-38100"/>
            <a:chExt cx="4816593" cy="313641"/>
          </a:xfrm>
        </p:grpSpPr>
        <p:sp>
          <p:nvSpPr>
            <p:cNvPr id="170" name="Google Shape;170;p4"/>
            <p:cNvSpPr/>
            <p:nvPr/>
          </p:nvSpPr>
          <p:spPr>
            <a:xfrm>
              <a:off x="0" y="0"/>
              <a:ext cx="4816592" cy="275541"/>
            </a:xfrm>
            <a:custGeom>
              <a:avLst/>
              <a:gdLst/>
              <a:ahLst/>
              <a:cxnLst/>
              <a:rect l="l" t="t" r="r" b="b"/>
              <a:pathLst>
                <a:path w="4816592" h="275541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5541"/>
                  </a:lnTo>
                  <a:lnTo>
                    <a:pt x="0" y="275541"/>
                  </a:lnTo>
                  <a:close/>
                </a:path>
              </a:pathLst>
            </a:custGeom>
            <a:solidFill>
              <a:srgbClr val="37437A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171" name="Google Shape;171;p4"/>
            <p:cNvSpPr txBox="1"/>
            <p:nvPr/>
          </p:nvSpPr>
          <p:spPr>
            <a:xfrm>
              <a:off x="0" y="-38100"/>
              <a:ext cx="4816593" cy="313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569" tIns="53569" rIns="53569" bIns="53569" anchor="ctr" anchorCtr="0">
              <a:noAutofit/>
            </a:bodyPr>
            <a:lstStyle/>
            <a:p>
              <a:pPr algn="ctr">
                <a:lnSpc>
                  <a:spcPct val="153111"/>
                </a:lnSpc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" name="Google Shape;176;p4"/>
          <p:cNvSpPr txBox="1"/>
          <p:nvPr/>
        </p:nvSpPr>
        <p:spPr>
          <a:xfrm>
            <a:off x="1237066" y="1424013"/>
            <a:ext cx="8027912" cy="67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23"/>
              </a:lnSpc>
            </a:pPr>
            <a:r>
              <a:rPr lang="en-US" sz="3150" b="1" dirty="0">
                <a:solidFill>
                  <a:srgbClr val="FFFFFF"/>
                </a:solidFill>
              </a:rPr>
              <a:t>EU Total Exports in BOP - 2024 - € Bio</a:t>
            </a:r>
            <a:endParaRPr sz="1050" dirty="0"/>
          </a:p>
        </p:txBody>
      </p:sp>
      <p:grpSp>
        <p:nvGrpSpPr>
          <p:cNvPr id="177" name="Google Shape;177;p4"/>
          <p:cNvGrpSpPr/>
          <p:nvPr/>
        </p:nvGrpSpPr>
        <p:grpSpPr>
          <a:xfrm>
            <a:off x="2590533" y="8340251"/>
            <a:ext cx="10497951" cy="824605"/>
            <a:chOff x="0" y="-47625"/>
            <a:chExt cx="3256098" cy="255764"/>
          </a:xfrm>
        </p:grpSpPr>
        <p:sp>
          <p:nvSpPr>
            <p:cNvPr id="178" name="Google Shape;178;p4"/>
            <p:cNvSpPr/>
            <p:nvPr/>
          </p:nvSpPr>
          <p:spPr>
            <a:xfrm>
              <a:off x="0" y="0"/>
              <a:ext cx="3256097" cy="208139"/>
            </a:xfrm>
            <a:custGeom>
              <a:avLst/>
              <a:gdLst/>
              <a:ahLst/>
              <a:cxnLst/>
              <a:rect l="l" t="t" r="r" b="b"/>
              <a:pathLst>
                <a:path w="3256097" h="208139" extrusionOk="0">
                  <a:moveTo>
                    <a:pt x="0" y="0"/>
                  </a:moveTo>
                  <a:lnTo>
                    <a:pt x="3256097" y="0"/>
                  </a:lnTo>
                  <a:lnTo>
                    <a:pt x="3256097" y="208139"/>
                  </a:lnTo>
                  <a:lnTo>
                    <a:pt x="0" y="208139"/>
                  </a:lnTo>
                  <a:close/>
                </a:path>
              </a:pathLst>
            </a:custGeom>
            <a:solidFill>
              <a:srgbClr val="37437A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179" name="Google Shape;179;p4"/>
            <p:cNvSpPr txBox="1"/>
            <p:nvPr/>
          </p:nvSpPr>
          <p:spPr>
            <a:xfrm>
              <a:off x="0" y="-47625"/>
              <a:ext cx="3256098" cy="255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656" tIns="60656" rIns="60656" bIns="60656" anchor="ctr" anchorCtr="0">
              <a:noAutofit/>
            </a:bodyPr>
            <a:lstStyle/>
            <a:p>
              <a:pPr algn="ctr">
                <a:lnSpc>
                  <a:spcPct val="173333"/>
                </a:lnSpc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4"/>
          <p:cNvSpPr txBox="1"/>
          <p:nvPr/>
        </p:nvSpPr>
        <p:spPr>
          <a:xfrm>
            <a:off x="9934381" y="3844894"/>
            <a:ext cx="1818675" cy="96885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0"/>
              </a:lnSpc>
            </a:pPr>
            <a:r>
              <a:rPr lang="en-US" sz="4497" b="1" dirty="0">
                <a:solidFill>
                  <a:srgbClr val="4F81BD"/>
                </a:solidFill>
              </a:rPr>
              <a:t>62.5 %</a:t>
            </a:r>
            <a:endParaRPr sz="1050" dirty="0"/>
          </a:p>
        </p:txBody>
      </p:sp>
      <p:sp>
        <p:nvSpPr>
          <p:cNvPr id="181" name="Google Shape;181;p4"/>
          <p:cNvSpPr txBox="1"/>
          <p:nvPr/>
        </p:nvSpPr>
        <p:spPr>
          <a:xfrm>
            <a:off x="2834660" y="3844894"/>
            <a:ext cx="1685693" cy="96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0"/>
              </a:lnSpc>
            </a:pPr>
            <a:r>
              <a:rPr lang="en-US" sz="4497" b="1">
                <a:solidFill>
                  <a:srgbClr val="CA5659"/>
                </a:solidFill>
              </a:rPr>
              <a:t>37.5%</a:t>
            </a:r>
            <a:endParaRPr sz="1050"/>
          </a:p>
        </p:txBody>
      </p:sp>
      <p:sp>
        <p:nvSpPr>
          <p:cNvPr id="182" name="Google Shape;182;p4"/>
          <p:cNvSpPr txBox="1"/>
          <p:nvPr/>
        </p:nvSpPr>
        <p:spPr>
          <a:xfrm>
            <a:off x="2892092" y="8644530"/>
            <a:ext cx="10593987" cy="43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14"/>
              </a:lnSpc>
            </a:pPr>
            <a:r>
              <a:rPr lang="en-US" sz="2028" b="1" dirty="0">
                <a:solidFill>
                  <a:srgbClr val="FFFFFF"/>
                </a:solidFill>
              </a:rPr>
              <a:t>EU Total Trade Volume (Exp. &amp; Imp) in 2024 = 2.91 Trillion € - i.e. 7.98 Billion€/day</a:t>
            </a:r>
            <a:endParaRPr sz="1050" dirty="0"/>
          </a:p>
        </p:txBody>
      </p:sp>
      <p:cxnSp>
        <p:nvCxnSpPr>
          <p:cNvPr id="183" name="Google Shape;183;p4"/>
          <p:cNvCxnSpPr>
            <a:cxnSpLocks/>
          </p:cNvCxnSpPr>
          <p:nvPr/>
        </p:nvCxnSpPr>
        <p:spPr>
          <a:xfrm>
            <a:off x="1237066" y="3008671"/>
            <a:ext cx="11874250" cy="0"/>
          </a:xfrm>
          <a:prstGeom prst="straightConnector1">
            <a:avLst/>
          </a:prstGeom>
          <a:noFill/>
          <a:ln w="88900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84" name="Google Shape;184;p4"/>
          <p:cNvGrpSpPr/>
          <p:nvPr/>
        </p:nvGrpSpPr>
        <p:grpSpPr>
          <a:xfrm>
            <a:off x="132640" y="-39414"/>
            <a:ext cx="12558250" cy="1055032"/>
            <a:chOff x="0" y="-69080"/>
            <a:chExt cx="22325778" cy="1875612"/>
          </a:xfrm>
        </p:grpSpPr>
        <p:sp>
          <p:nvSpPr>
            <p:cNvPr id="185" name="Google Shape;185;p4"/>
            <p:cNvSpPr/>
            <p:nvPr/>
          </p:nvSpPr>
          <p:spPr>
            <a:xfrm>
              <a:off x="0" y="0"/>
              <a:ext cx="2822844" cy="1226397"/>
            </a:xfrm>
            <a:custGeom>
              <a:avLst/>
              <a:gdLst/>
              <a:ahLst/>
              <a:cxnLst/>
              <a:rect l="l" t="t" r="r" b="b"/>
              <a:pathLst>
                <a:path w="2822844" h="1226397" extrusionOk="0">
                  <a:moveTo>
                    <a:pt x="0" y="0"/>
                  </a:moveTo>
                  <a:lnTo>
                    <a:pt x="2822844" y="0"/>
                  </a:lnTo>
                  <a:lnTo>
                    <a:pt x="2822844" y="1226397"/>
                  </a:lnTo>
                  <a:lnTo>
                    <a:pt x="0" y="12263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978" r="-977" b="-26587"/>
              </a:stretch>
            </a:blip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186" name="Google Shape;186;p4"/>
            <p:cNvSpPr txBox="1"/>
            <p:nvPr/>
          </p:nvSpPr>
          <p:spPr>
            <a:xfrm>
              <a:off x="12459499" y="610335"/>
              <a:ext cx="9866279" cy="86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06"/>
                </a:lnSpc>
              </a:pPr>
              <a:r>
                <a:rPr lang="en-US" sz="2252" b="1" dirty="0">
                  <a:solidFill>
                    <a:srgbClr val="1B3C83"/>
                  </a:solidFill>
                </a:rPr>
                <a:t>The Real Beating Heart of World Trade</a:t>
              </a:r>
              <a:endParaRPr sz="1050" dirty="0"/>
            </a:p>
          </p:txBody>
        </p:sp>
        <p:sp>
          <p:nvSpPr>
            <p:cNvPr id="187" name="Google Shape;187;p4"/>
            <p:cNvSpPr txBox="1"/>
            <p:nvPr/>
          </p:nvSpPr>
          <p:spPr>
            <a:xfrm>
              <a:off x="3950158" y="-69080"/>
              <a:ext cx="8509342" cy="1875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40006"/>
                </a:lnSpc>
              </a:pPr>
              <a:r>
                <a:rPr lang="en-US" sz="4897" b="1" dirty="0">
                  <a:solidFill>
                    <a:srgbClr val="1B3C83"/>
                  </a:solidFill>
                  <a:latin typeface="Alegreya"/>
                  <a:ea typeface="Alegreya"/>
                  <a:cs typeface="Alegreya"/>
                  <a:sym typeface="Alegreya"/>
                </a:rPr>
                <a:t>Trade in Services: </a:t>
              </a:r>
              <a:endParaRPr sz="1050" dirty="0"/>
            </a:p>
          </p:txBody>
        </p:sp>
      </p:grpSp>
      <p:pic>
        <p:nvPicPr>
          <p:cNvPr id="2" name="Picture 1" descr="A blue and yellow text with stars&#10;&#10;AI-generated content may be incorrect.">
            <a:extLst>
              <a:ext uri="{FF2B5EF4-FFF2-40B4-BE49-F238E27FC236}">
                <a16:creationId xmlns:a16="http://schemas.microsoft.com/office/drawing/2014/main" id="{DA5DBCBC-484C-BF83-E08A-72F665CDF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0890" y="88198"/>
            <a:ext cx="795189" cy="5977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5"/>
          <p:cNvGrpSpPr/>
          <p:nvPr/>
        </p:nvGrpSpPr>
        <p:grpSpPr>
          <a:xfrm>
            <a:off x="0" y="1161764"/>
            <a:ext cx="13716000" cy="893143"/>
            <a:chOff x="0" y="-38100"/>
            <a:chExt cx="4816593" cy="313641"/>
          </a:xfrm>
        </p:grpSpPr>
        <p:sp>
          <p:nvSpPr>
            <p:cNvPr id="197" name="Google Shape;197;p5"/>
            <p:cNvSpPr/>
            <p:nvPr/>
          </p:nvSpPr>
          <p:spPr>
            <a:xfrm>
              <a:off x="0" y="0"/>
              <a:ext cx="4816592" cy="275541"/>
            </a:xfrm>
            <a:custGeom>
              <a:avLst/>
              <a:gdLst/>
              <a:ahLst/>
              <a:cxnLst/>
              <a:rect l="l" t="t" r="r" b="b"/>
              <a:pathLst>
                <a:path w="4816592" h="275541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5541"/>
                  </a:lnTo>
                  <a:lnTo>
                    <a:pt x="0" y="275541"/>
                  </a:lnTo>
                  <a:close/>
                </a:path>
              </a:pathLst>
            </a:custGeom>
            <a:solidFill>
              <a:srgbClr val="37437A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198" name="Google Shape;198;p5"/>
            <p:cNvSpPr txBox="1"/>
            <p:nvPr/>
          </p:nvSpPr>
          <p:spPr>
            <a:xfrm>
              <a:off x="0" y="-38100"/>
              <a:ext cx="4816593" cy="313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569" tIns="53569" rIns="53569" bIns="53569" anchor="ctr" anchorCtr="0">
              <a:noAutofit/>
            </a:bodyPr>
            <a:lstStyle/>
            <a:p>
              <a:pPr algn="ctr">
                <a:lnSpc>
                  <a:spcPct val="153111"/>
                </a:lnSpc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5"/>
          <p:cNvSpPr txBox="1"/>
          <p:nvPr/>
        </p:nvSpPr>
        <p:spPr>
          <a:xfrm>
            <a:off x="358264" y="1416673"/>
            <a:ext cx="10681020" cy="49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25"/>
              </a:lnSpc>
            </a:pPr>
            <a:r>
              <a:rPr lang="en-US" sz="2320" b="1" dirty="0">
                <a:solidFill>
                  <a:srgbClr val="FFFFFF"/>
                </a:solidFill>
              </a:rPr>
              <a:t>Evolution of EU27 Global Trade in Services  (Extra-EU – 2020-2024 – € Mio)</a:t>
            </a:r>
            <a:endParaRPr sz="1050" dirty="0"/>
          </a:p>
        </p:txBody>
      </p:sp>
      <p:sp>
        <p:nvSpPr>
          <p:cNvPr id="200" name="Google Shape;200;p5"/>
          <p:cNvSpPr/>
          <p:nvPr/>
        </p:nvSpPr>
        <p:spPr>
          <a:xfrm>
            <a:off x="344656" y="2580968"/>
            <a:ext cx="9904892" cy="7388942"/>
          </a:xfrm>
          <a:custGeom>
            <a:avLst/>
            <a:gdLst/>
            <a:ahLst/>
            <a:cxnLst/>
            <a:rect l="l" t="t" r="r" b="b"/>
            <a:pathLst>
              <a:path w="13206523" h="7511210" extrusionOk="0">
                <a:moveTo>
                  <a:pt x="0" y="0"/>
                </a:moveTo>
                <a:lnTo>
                  <a:pt x="13206523" y="0"/>
                </a:lnTo>
                <a:lnTo>
                  <a:pt x="13206523" y="7511210"/>
                </a:lnTo>
                <a:lnTo>
                  <a:pt x="0" y="75112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grpSp>
        <p:nvGrpSpPr>
          <p:cNvPr id="201" name="Google Shape;201;p5"/>
          <p:cNvGrpSpPr/>
          <p:nvPr/>
        </p:nvGrpSpPr>
        <p:grpSpPr>
          <a:xfrm>
            <a:off x="8244348" y="5266300"/>
            <a:ext cx="4915223" cy="1140906"/>
            <a:chOff x="0" y="-159897"/>
            <a:chExt cx="7534322" cy="1607129"/>
          </a:xfrm>
        </p:grpSpPr>
        <p:grpSp>
          <p:nvGrpSpPr>
            <p:cNvPr id="202" name="Google Shape;202;p5"/>
            <p:cNvGrpSpPr/>
            <p:nvPr/>
          </p:nvGrpSpPr>
          <p:grpSpPr>
            <a:xfrm>
              <a:off x="0" y="-159897"/>
              <a:ext cx="7534322" cy="907218"/>
              <a:chOff x="0" y="-38100"/>
              <a:chExt cx="1795270" cy="216171"/>
            </a:xfrm>
          </p:grpSpPr>
          <p:sp>
            <p:nvSpPr>
              <p:cNvPr id="203" name="Google Shape;203;p5"/>
              <p:cNvSpPr/>
              <p:nvPr/>
            </p:nvSpPr>
            <p:spPr>
              <a:xfrm>
                <a:off x="0" y="0"/>
                <a:ext cx="1795270" cy="178071"/>
              </a:xfrm>
              <a:custGeom>
                <a:avLst/>
                <a:gdLst/>
                <a:ahLst/>
                <a:cxnLst/>
                <a:rect l="l" t="t" r="r" b="b"/>
                <a:pathLst>
                  <a:path w="1795270" h="178071" extrusionOk="0">
                    <a:moveTo>
                      <a:pt x="0" y="0"/>
                    </a:moveTo>
                    <a:lnTo>
                      <a:pt x="1795270" y="0"/>
                    </a:lnTo>
                    <a:lnTo>
                      <a:pt x="1795270" y="178071"/>
                    </a:lnTo>
                    <a:lnTo>
                      <a:pt x="0" y="178071"/>
                    </a:lnTo>
                    <a:close/>
                  </a:path>
                </a:pathLst>
              </a:custGeom>
              <a:solidFill>
                <a:srgbClr val="37437A"/>
              </a:solidFill>
              <a:ln>
                <a:noFill/>
              </a:ln>
            </p:spPr>
            <p:txBody>
              <a:bodyPr/>
              <a:lstStyle/>
              <a:p>
                <a:endParaRPr lang="en-BE" sz="1050"/>
              </a:p>
            </p:txBody>
          </p:sp>
          <p:sp>
            <p:nvSpPr>
              <p:cNvPr id="204" name="Google Shape;204;p5"/>
              <p:cNvSpPr txBox="1"/>
              <p:nvPr/>
            </p:nvSpPr>
            <p:spPr>
              <a:xfrm>
                <a:off x="0" y="-38100"/>
                <a:ext cx="1795270" cy="2161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3569" tIns="53569" rIns="53569" bIns="53569" anchor="ctr" anchorCtr="0">
                <a:noAutofit/>
              </a:bodyPr>
              <a:lstStyle/>
              <a:p>
                <a:pPr algn="ctr">
                  <a:lnSpc>
                    <a:spcPct val="153111"/>
                  </a:lnSpc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5" name="Google Shape;205;p5"/>
            <p:cNvSpPr txBox="1"/>
            <p:nvPr/>
          </p:nvSpPr>
          <p:spPr>
            <a:xfrm>
              <a:off x="277234" y="111906"/>
              <a:ext cx="6996937" cy="1335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43"/>
                </a:lnSpc>
              </a:pPr>
              <a:r>
                <a:rPr lang="en-US" sz="2400" b="1" dirty="0">
                  <a:solidFill>
                    <a:srgbClr val="FFFFFF"/>
                  </a:solidFill>
                </a:rPr>
                <a:t>EU Exports of services = +8,9% </a:t>
              </a:r>
              <a:r>
                <a:rPr lang="en-US" sz="2000" b="1" dirty="0">
                  <a:solidFill>
                    <a:srgbClr val="FFFFFF"/>
                  </a:solidFill>
                </a:rPr>
                <a:t>growth in 2024</a:t>
              </a:r>
              <a:endParaRPr sz="2000" dirty="0"/>
            </a:p>
          </p:txBody>
        </p:sp>
      </p:grpSp>
      <p:sp>
        <p:nvSpPr>
          <p:cNvPr id="206" name="Google Shape;206;p5"/>
          <p:cNvSpPr txBox="1"/>
          <p:nvPr/>
        </p:nvSpPr>
        <p:spPr>
          <a:xfrm>
            <a:off x="10078674" y="3915538"/>
            <a:ext cx="3648834" cy="36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100" b="1" dirty="0">
                <a:solidFill>
                  <a:srgbClr val="1B3C83"/>
                </a:solidFill>
              </a:rPr>
              <a:t>Exports: + 8,9% in 2024</a:t>
            </a:r>
            <a:endParaRPr sz="1050" dirty="0"/>
          </a:p>
        </p:txBody>
      </p:sp>
      <p:sp>
        <p:nvSpPr>
          <p:cNvPr id="207" name="Google Shape;207;p5"/>
          <p:cNvSpPr txBox="1"/>
          <p:nvPr/>
        </p:nvSpPr>
        <p:spPr>
          <a:xfrm>
            <a:off x="10320476" y="4378279"/>
            <a:ext cx="3121875" cy="36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2107"/>
              </a:lnSpc>
            </a:pPr>
            <a:r>
              <a:rPr lang="en-US" sz="2100" b="1" dirty="0">
                <a:solidFill>
                  <a:srgbClr val="D92617"/>
                </a:solidFill>
              </a:rPr>
              <a:t>Imports: +6,9% in 2024</a:t>
            </a:r>
            <a:endParaRPr sz="1050" dirty="0"/>
          </a:p>
        </p:txBody>
      </p:sp>
      <p:grpSp>
        <p:nvGrpSpPr>
          <p:cNvPr id="208" name="Google Shape;208;p5"/>
          <p:cNvGrpSpPr/>
          <p:nvPr/>
        </p:nvGrpSpPr>
        <p:grpSpPr>
          <a:xfrm>
            <a:off x="8244348" y="6008191"/>
            <a:ext cx="4915223" cy="1262763"/>
            <a:chOff x="0" y="-38100"/>
            <a:chExt cx="1795270" cy="216171"/>
          </a:xfrm>
        </p:grpSpPr>
        <p:sp>
          <p:nvSpPr>
            <p:cNvPr id="209" name="Google Shape;209;p5"/>
            <p:cNvSpPr/>
            <p:nvPr/>
          </p:nvSpPr>
          <p:spPr>
            <a:xfrm>
              <a:off x="0" y="0"/>
              <a:ext cx="1795270" cy="178071"/>
            </a:xfrm>
            <a:custGeom>
              <a:avLst/>
              <a:gdLst/>
              <a:ahLst/>
              <a:cxnLst/>
              <a:rect l="l" t="t" r="r" b="b"/>
              <a:pathLst>
                <a:path w="1795270" h="178071" extrusionOk="0">
                  <a:moveTo>
                    <a:pt x="0" y="0"/>
                  </a:moveTo>
                  <a:lnTo>
                    <a:pt x="1795270" y="0"/>
                  </a:lnTo>
                  <a:lnTo>
                    <a:pt x="1795270" y="178071"/>
                  </a:lnTo>
                  <a:lnTo>
                    <a:pt x="0" y="178071"/>
                  </a:lnTo>
                  <a:close/>
                </a:path>
              </a:pathLst>
            </a:custGeom>
            <a:solidFill>
              <a:srgbClr val="37437A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210" name="Google Shape;210;p5"/>
            <p:cNvSpPr txBox="1"/>
            <p:nvPr/>
          </p:nvSpPr>
          <p:spPr>
            <a:xfrm>
              <a:off x="0" y="-38100"/>
              <a:ext cx="1795270" cy="216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569" tIns="53569" rIns="53569" bIns="53569" anchor="ctr" anchorCtr="0">
              <a:noAutofit/>
            </a:bodyPr>
            <a:lstStyle/>
            <a:p>
              <a:pPr algn="ctr">
                <a:lnSpc>
                  <a:spcPct val="153111"/>
                </a:lnSpc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5"/>
          <p:cNvSpPr txBox="1"/>
          <p:nvPr/>
        </p:nvSpPr>
        <p:spPr>
          <a:xfrm>
            <a:off x="8408735" y="6200459"/>
            <a:ext cx="4750836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43"/>
              </a:lnSpc>
            </a:pPr>
            <a:r>
              <a:rPr lang="en-US" sz="2400" b="1" dirty="0">
                <a:solidFill>
                  <a:srgbClr val="FFFFFF"/>
                </a:solidFill>
              </a:rPr>
              <a:t>EU Surplus of trade in services = €191 Billion</a:t>
            </a:r>
            <a:endParaRPr sz="2400" dirty="0"/>
          </a:p>
        </p:txBody>
      </p:sp>
      <p:grpSp>
        <p:nvGrpSpPr>
          <p:cNvPr id="212" name="Google Shape;212;p5"/>
          <p:cNvGrpSpPr/>
          <p:nvPr/>
        </p:nvGrpSpPr>
        <p:grpSpPr>
          <a:xfrm>
            <a:off x="147389" y="52842"/>
            <a:ext cx="12558250" cy="1055032"/>
            <a:chOff x="0" y="-69080"/>
            <a:chExt cx="22325778" cy="1875612"/>
          </a:xfrm>
        </p:grpSpPr>
        <p:sp>
          <p:nvSpPr>
            <p:cNvPr id="213" name="Google Shape;213;p5"/>
            <p:cNvSpPr/>
            <p:nvPr/>
          </p:nvSpPr>
          <p:spPr>
            <a:xfrm>
              <a:off x="0" y="0"/>
              <a:ext cx="2822844" cy="1226397"/>
            </a:xfrm>
            <a:custGeom>
              <a:avLst/>
              <a:gdLst/>
              <a:ahLst/>
              <a:cxnLst/>
              <a:rect l="l" t="t" r="r" b="b"/>
              <a:pathLst>
                <a:path w="2822844" h="1226397" extrusionOk="0">
                  <a:moveTo>
                    <a:pt x="0" y="0"/>
                  </a:moveTo>
                  <a:lnTo>
                    <a:pt x="2822844" y="0"/>
                  </a:lnTo>
                  <a:lnTo>
                    <a:pt x="2822844" y="1226397"/>
                  </a:lnTo>
                  <a:lnTo>
                    <a:pt x="0" y="12263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978" r="-977" b="-26587"/>
              </a:stretch>
            </a:blip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214" name="Google Shape;214;p5"/>
            <p:cNvSpPr txBox="1"/>
            <p:nvPr/>
          </p:nvSpPr>
          <p:spPr>
            <a:xfrm>
              <a:off x="12459499" y="620099"/>
              <a:ext cx="9866279" cy="86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06"/>
                </a:lnSpc>
              </a:pPr>
              <a:r>
                <a:rPr lang="en-US" sz="2252" b="1" dirty="0">
                  <a:solidFill>
                    <a:srgbClr val="1B3C83"/>
                  </a:solidFill>
                </a:rPr>
                <a:t>The Real Beating Heart of World Trade</a:t>
              </a:r>
              <a:endParaRPr sz="1050" dirty="0"/>
            </a:p>
          </p:txBody>
        </p:sp>
        <p:sp>
          <p:nvSpPr>
            <p:cNvPr id="215" name="Google Shape;215;p5"/>
            <p:cNvSpPr txBox="1"/>
            <p:nvPr/>
          </p:nvSpPr>
          <p:spPr>
            <a:xfrm>
              <a:off x="3950158" y="-69080"/>
              <a:ext cx="8509342" cy="1875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40006"/>
                </a:lnSpc>
              </a:pPr>
              <a:r>
                <a:rPr lang="en-US" sz="4897" b="1" dirty="0">
                  <a:solidFill>
                    <a:srgbClr val="1B3C83"/>
                  </a:solidFill>
                  <a:latin typeface="Alegreya"/>
                  <a:ea typeface="Alegreya"/>
                  <a:cs typeface="Alegreya"/>
                  <a:sym typeface="Alegreya"/>
                </a:rPr>
                <a:t>Trade in Services: </a:t>
              </a:r>
              <a:endParaRPr sz="1050" dirty="0"/>
            </a:p>
          </p:txBody>
        </p:sp>
      </p:grpSp>
      <p:pic>
        <p:nvPicPr>
          <p:cNvPr id="2" name="Picture 1" descr="A blue and yellow text with stars&#10;&#10;AI-generated content may be incorrect.">
            <a:extLst>
              <a:ext uri="{FF2B5EF4-FFF2-40B4-BE49-F238E27FC236}">
                <a16:creationId xmlns:a16="http://schemas.microsoft.com/office/drawing/2014/main" id="{C8CB630C-5128-DB0D-E659-CC6940273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9856" y="252587"/>
            <a:ext cx="795189" cy="597773"/>
          </a:xfrm>
          <a:prstGeom prst="rect">
            <a:avLst/>
          </a:prstGeom>
        </p:spPr>
      </p:pic>
      <p:cxnSp>
        <p:nvCxnSpPr>
          <p:cNvPr id="3" name="Google Shape;183;p4">
            <a:extLst>
              <a:ext uri="{FF2B5EF4-FFF2-40B4-BE49-F238E27FC236}">
                <a16:creationId xmlns:a16="http://schemas.microsoft.com/office/drawing/2014/main" id="{3CADEEF8-3DBD-F663-AFAB-5EA4ECA7949C}"/>
              </a:ext>
            </a:extLst>
          </p:cNvPr>
          <p:cNvCxnSpPr>
            <a:cxnSpLocks/>
          </p:cNvCxnSpPr>
          <p:nvPr/>
        </p:nvCxnSpPr>
        <p:spPr>
          <a:xfrm>
            <a:off x="358264" y="2507228"/>
            <a:ext cx="9891284" cy="0"/>
          </a:xfrm>
          <a:prstGeom prst="straightConnector1">
            <a:avLst/>
          </a:prstGeom>
          <a:noFill/>
          <a:ln w="88900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3DDB25-81F4-D532-F30D-18C497AEE851}"/>
              </a:ext>
            </a:extLst>
          </p:cNvPr>
          <p:cNvCxnSpPr/>
          <p:nvPr/>
        </p:nvCxnSpPr>
        <p:spPr>
          <a:xfrm>
            <a:off x="385215" y="2507228"/>
            <a:ext cx="0" cy="66992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6"/>
          <p:cNvGrpSpPr/>
          <p:nvPr/>
        </p:nvGrpSpPr>
        <p:grpSpPr>
          <a:xfrm>
            <a:off x="-73906" y="1188180"/>
            <a:ext cx="13716000" cy="893143"/>
            <a:chOff x="0" y="-38100"/>
            <a:chExt cx="4816593" cy="313641"/>
          </a:xfrm>
        </p:grpSpPr>
        <p:sp>
          <p:nvSpPr>
            <p:cNvPr id="222" name="Google Shape;222;p6"/>
            <p:cNvSpPr/>
            <p:nvPr/>
          </p:nvSpPr>
          <p:spPr>
            <a:xfrm>
              <a:off x="0" y="0"/>
              <a:ext cx="4816592" cy="275541"/>
            </a:xfrm>
            <a:custGeom>
              <a:avLst/>
              <a:gdLst/>
              <a:ahLst/>
              <a:cxnLst/>
              <a:rect l="l" t="t" r="r" b="b"/>
              <a:pathLst>
                <a:path w="4816592" h="275541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5541"/>
                  </a:lnTo>
                  <a:lnTo>
                    <a:pt x="0" y="275541"/>
                  </a:lnTo>
                  <a:close/>
                </a:path>
              </a:pathLst>
            </a:custGeom>
            <a:solidFill>
              <a:srgbClr val="37437A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223" name="Google Shape;223;p6"/>
            <p:cNvSpPr txBox="1"/>
            <p:nvPr/>
          </p:nvSpPr>
          <p:spPr>
            <a:xfrm>
              <a:off x="0" y="-38100"/>
              <a:ext cx="4816593" cy="313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569" tIns="53569" rIns="53569" bIns="53569" anchor="ctr" anchorCtr="0">
              <a:noAutofit/>
            </a:bodyPr>
            <a:lstStyle/>
            <a:p>
              <a:pPr algn="ctr">
                <a:lnSpc>
                  <a:spcPct val="153111"/>
                </a:lnSpc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" name="Google Shape;228;p6"/>
          <p:cNvSpPr txBox="1"/>
          <p:nvPr/>
        </p:nvSpPr>
        <p:spPr>
          <a:xfrm>
            <a:off x="1166462" y="1421961"/>
            <a:ext cx="10122334" cy="59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25"/>
              </a:lnSpc>
            </a:pPr>
            <a:r>
              <a:rPr lang="en-US" sz="2320" b="1" dirty="0">
                <a:solidFill>
                  <a:srgbClr val="FFFFFF"/>
                </a:solidFill>
              </a:rPr>
              <a:t>Evolution of EU exports of Trade in Services in 25 Years/ ESF Inception</a:t>
            </a:r>
            <a:endParaRPr sz="1050" dirty="0"/>
          </a:p>
        </p:txBody>
      </p:sp>
      <p:grpSp>
        <p:nvGrpSpPr>
          <p:cNvPr id="232" name="Google Shape;232;p6"/>
          <p:cNvGrpSpPr/>
          <p:nvPr/>
        </p:nvGrpSpPr>
        <p:grpSpPr>
          <a:xfrm>
            <a:off x="235879" y="43565"/>
            <a:ext cx="12558250" cy="1055032"/>
            <a:chOff x="0" y="-69080"/>
            <a:chExt cx="22325778" cy="1875612"/>
          </a:xfrm>
        </p:grpSpPr>
        <p:sp>
          <p:nvSpPr>
            <p:cNvPr id="233" name="Google Shape;233;p6"/>
            <p:cNvSpPr/>
            <p:nvPr/>
          </p:nvSpPr>
          <p:spPr>
            <a:xfrm>
              <a:off x="0" y="0"/>
              <a:ext cx="2822844" cy="1226397"/>
            </a:xfrm>
            <a:custGeom>
              <a:avLst/>
              <a:gdLst/>
              <a:ahLst/>
              <a:cxnLst/>
              <a:rect l="l" t="t" r="r" b="b"/>
              <a:pathLst>
                <a:path w="2822844" h="1226397" extrusionOk="0">
                  <a:moveTo>
                    <a:pt x="0" y="0"/>
                  </a:moveTo>
                  <a:lnTo>
                    <a:pt x="2822844" y="0"/>
                  </a:lnTo>
                  <a:lnTo>
                    <a:pt x="2822844" y="1226397"/>
                  </a:lnTo>
                  <a:lnTo>
                    <a:pt x="0" y="12263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978" r="-977" b="-26587"/>
              </a:stretch>
            </a:blip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234" name="Google Shape;234;p6"/>
            <p:cNvSpPr txBox="1"/>
            <p:nvPr/>
          </p:nvSpPr>
          <p:spPr>
            <a:xfrm>
              <a:off x="12459499" y="632193"/>
              <a:ext cx="9866279" cy="86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06"/>
                </a:lnSpc>
              </a:pPr>
              <a:r>
                <a:rPr lang="en-US" sz="2252" b="1" dirty="0">
                  <a:solidFill>
                    <a:srgbClr val="1B3C83"/>
                  </a:solidFill>
                </a:rPr>
                <a:t>The Real Beating Heart of World Trade</a:t>
              </a:r>
              <a:endParaRPr sz="1050" dirty="0"/>
            </a:p>
          </p:txBody>
        </p:sp>
        <p:sp>
          <p:nvSpPr>
            <p:cNvPr id="235" name="Google Shape;235;p6"/>
            <p:cNvSpPr txBox="1"/>
            <p:nvPr/>
          </p:nvSpPr>
          <p:spPr>
            <a:xfrm>
              <a:off x="3950158" y="-69080"/>
              <a:ext cx="8509342" cy="1875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40006"/>
                </a:lnSpc>
              </a:pPr>
              <a:r>
                <a:rPr lang="en-US" sz="4897" b="1">
                  <a:solidFill>
                    <a:srgbClr val="1B3C83"/>
                  </a:solidFill>
                  <a:latin typeface="Alegreya"/>
                  <a:ea typeface="Alegreya"/>
                  <a:cs typeface="Alegreya"/>
                  <a:sym typeface="Alegreya"/>
                </a:rPr>
                <a:t>Trade in Services: </a:t>
              </a:r>
              <a:endParaRPr sz="1050"/>
            </a:p>
          </p:txBody>
        </p:sp>
      </p:grpSp>
      <p:pic>
        <p:nvPicPr>
          <p:cNvPr id="2" name="Picture 1" descr="A blue and yellow text with stars&#10;&#10;AI-generated content may be incorrect.">
            <a:extLst>
              <a:ext uri="{FF2B5EF4-FFF2-40B4-BE49-F238E27FC236}">
                <a16:creationId xmlns:a16="http://schemas.microsoft.com/office/drawing/2014/main" id="{1464F963-8FCD-0E48-9B19-CA136FCA4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4932" y="272194"/>
            <a:ext cx="795189" cy="597773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E7339C5-92C9-12D6-650B-DC0E694C8B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0152678"/>
              </p:ext>
            </p:extLst>
          </p:nvPr>
        </p:nvGraphicFramePr>
        <p:xfrm>
          <a:off x="630494" y="2399536"/>
          <a:ext cx="10209571" cy="7722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0" name="Google Shape;230;p6"/>
          <p:cNvSpPr txBox="1"/>
          <p:nvPr/>
        </p:nvSpPr>
        <p:spPr>
          <a:xfrm>
            <a:off x="737419" y="3327474"/>
            <a:ext cx="6698159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6"/>
              </a:lnSpc>
            </a:pPr>
            <a:r>
              <a:rPr lang="en-US" sz="3200" b="1" dirty="0">
                <a:solidFill>
                  <a:srgbClr val="1B3C83"/>
                </a:solidFill>
              </a:rPr>
              <a:t>Exports: + 5 761% in 25 years</a:t>
            </a:r>
            <a:endParaRPr sz="3200" dirty="0"/>
          </a:p>
        </p:txBody>
      </p:sp>
      <p:sp>
        <p:nvSpPr>
          <p:cNvPr id="231" name="Google Shape;231;p6"/>
          <p:cNvSpPr txBox="1"/>
          <p:nvPr/>
        </p:nvSpPr>
        <p:spPr>
          <a:xfrm>
            <a:off x="7244347" y="6687309"/>
            <a:ext cx="6698159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6"/>
              </a:lnSpc>
            </a:pPr>
            <a:r>
              <a:rPr lang="en-US" sz="3200" b="1" dirty="0">
                <a:solidFill>
                  <a:srgbClr val="D92617"/>
                </a:solidFill>
              </a:rPr>
              <a:t>Imports: + 4 405% in 25 years</a:t>
            </a:r>
            <a:endParaRPr sz="3200" dirty="0"/>
          </a:p>
        </p:txBody>
      </p:sp>
      <p:cxnSp>
        <p:nvCxnSpPr>
          <p:cNvPr id="4" name="Google Shape;183;p4">
            <a:extLst>
              <a:ext uri="{FF2B5EF4-FFF2-40B4-BE49-F238E27FC236}">
                <a16:creationId xmlns:a16="http://schemas.microsoft.com/office/drawing/2014/main" id="{8E75181D-3F6D-C82F-3CA1-515DDC29A2DF}"/>
              </a:ext>
            </a:extLst>
          </p:cNvPr>
          <p:cNvCxnSpPr>
            <a:cxnSpLocks/>
          </p:cNvCxnSpPr>
          <p:nvPr/>
        </p:nvCxnSpPr>
        <p:spPr>
          <a:xfrm>
            <a:off x="630494" y="2340544"/>
            <a:ext cx="10209571" cy="0"/>
          </a:xfrm>
          <a:prstGeom prst="straightConnector1">
            <a:avLst/>
          </a:prstGeom>
          <a:noFill/>
          <a:ln w="88900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" name="Google Shape;183;p4">
            <a:extLst>
              <a:ext uri="{FF2B5EF4-FFF2-40B4-BE49-F238E27FC236}">
                <a16:creationId xmlns:a16="http://schemas.microsoft.com/office/drawing/2014/main" id="{0469507B-51F6-42CC-B16E-DEAA92B17F28}"/>
              </a:ext>
            </a:extLst>
          </p:cNvPr>
          <p:cNvCxnSpPr>
            <a:cxnSpLocks/>
          </p:cNvCxnSpPr>
          <p:nvPr/>
        </p:nvCxnSpPr>
        <p:spPr>
          <a:xfrm>
            <a:off x="1166462" y="3960212"/>
            <a:ext cx="5691538" cy="0"/>
          </a:xfrm>
          <a:prstGeom prst="straightConnector1">
            <a:avLst/>
          </a:prstGeom>
          <a:noFill/>
          <a:ln w="444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" name="Google Shape;183;p4">
            <a:extLst>
              <a:ext uri="{FF2B5EF4-FFF2-40B4-BE49-F238E27FC236}">
                <a16:creationId xmlns:a16="http://schemas.microsoft.com/office/drawing/2014/main" id="{CD6B1524-8DA8-0B58-473E-8668EE9056B1}"/>
              </a:ext>
            </a:extLst>
          </p:cNvPr>
          <p:cNvCxnSpPr>
            <a:cxnSpLocks/>
          </p:cNvCxnSpPr>
          <p:nvPr/>
        </p:nvCxnSpPr>
        <p:spPr>
          <a:xfrm>
            <a:off x="7728155" y="7376729"/>
            <a:ext cx="5737218" cy="0"/>
          </a:xfrm>
          <a:prstGeom prst="straightConnector1">
            <a:avLst/>
          </a:prstGeom>
          <a:noFill/>
          <a:ln w="444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2683DB-9512-4243-F4D1-DDCF8BA9998B}"/>
              </a:ext>
            </a:extLst>
          </p:cNvPr>
          <p:cNvCxnSpPr/>
          <p:nvPr/>
        </p:nvCxnSpPr>
        <p:spPr>
          <a:xfrm>
            <a:off x="630494" y="2340544"/>
            <a:ext cx="0" cy="66992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7"/>
          <p:cNvGrpSpPr/>
          <p:nvPr/>
        </p:nvGrpSpPr>
        <p:grpSpPr>
          <a:xfrm>
            <a:off x="-27894" y="1323733"/>
            <a:ext cx="13716000" cy="893143"/>
            <a:chOff x="0" y="-38100"/>
            <a:chExt cx="4816593" cy="313641"/>
          </a:xfrm>
        </p:grpSpPr>
        <p:sp>
          <p:nvSpPr>
            <p:cNvPr id="242" name="Google Shape;242;p7"/>
            <p:cNvSpPr/>
            <p:nvPr/>
          </p:nvSpPr>
          <p:spPr>
            <a:xfrm>
              <a:off x="0" y="0"/>
              <a:ext cx="4816592" cy="275541"/>
            </a:xfrm>
            <a:custGeom>
              <a:avLst/>
              <a:gdLst/>
              <a:ahLst/>
              <a:cxnLst/>
              <a:rect l="l" t="t" r="r" b="b"/>
              <a:pathLst>
                <a:path w="4816592" h="275541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5541"/>
                  </a:lnTo>
                  <a:lnTo>
                    <a:pt x="0" y="275541"/>
                  </a:lnTo>
                  <a:close/>
                </a:path>
              </a:pathLst>
            </a:custGeom>
            <a:solidFill>
              <a:srgbClr val="37437A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243" name="Google Shape;243;p7"/>
            <p:cNvSpPr txBox="1"/>
            <p:nvPr/>
          </p:nvSpPr>
          <p:spPr>
            <a:xfrm>
              <a:off x="0" y="-38100"/>
              <a:ext cx="4816593" cy="313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569" tIns="53569" rIns="53569" bIns="53569" anchor="ctr" anchorCtr="0">
              <a:noAutofit/>
            </a:bodyPr>
            <a:lstStyle/>
            <a:p>
              <a:pPr algn="ctr">
                <a:lnSpc>
                  <a:spcPct val="153111"/>
                </a:lnSpc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 txBox="1"/>
          <p:nvPr/>
        </p:nvSpPr>
        <p:spPr>
          <a:xfrm>
            <a:off x="1179949" y="1519841"/>
            <a:ext cx="7440860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55"/>
              </a:lnSpc>
            </a:pPr>
            <a:r>
              <a:rPr lang="en-US" sz="2700" b="1" dirty="0">
                <a:solidFill>
                  <a:srgbClr val="FFFFFF"/>
                </a:solidFill>
              </a:rPr>
              <a:t>Export Support Jobs per Sectors - 2019 - %</a:t>
            </a:r>
            <a:endParaRPr sz="1050" dirty="0"/>
          </a:p>
        </p:txBody>
      </p:sp>
      <p:sp>
        <p:nvSpPr>
          <p:cNvPr id="249" name="Google Shape;249;p7"/>
          <p:cNvSpPr/>
          <p:nvPr/>
        </p:nvSpPr>
        <p:spPr>
          <a:xfrm>
            <a:off x="722670" y="2531873"/>
            <a:ext cx="10781071" cy="6235285"/>
          </a:xfrm>
          <a:custGeom>
            <a:avLst/>
            <a:gdLst/>
            <a:ahLst/>
            <a:cxnLst/>
            <a:rect l="l" t="t" r="r" b="b"/>
            <a:pathLst>
              <a:path w="13027738" h="7208269" extrusionOk="0">
                <a:moveTo>
                  <a:pt x="0" y="0"/>
                </a:moveTo>
                <a:lnTo>
                  <a:pt x="13027738" y="0"/>
                </a:lnTo>
                <a:lnTo>
                  <a:pt x="13027738" y="7208269"/>
                </a:lnTo>
                <a:lnTo>
                  <a:pt x="0" y="72082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5495" r="-3631" b="-2734"/>
            </a:stretch>
          </a:blipFill>
          <a:ln>
            <a:noFill/>
          </a:ln>
        </p:spPr>
        <p:txBody>
          <a:bodyPr/>
          <a:lstStyle/>
          <a:p>
            <a:endParaRPr lang="en-US" sz="1050" dirty="0"/>
          </a:p>
        </p:txBody>
      </p:sp>
      <p:grpSp>
        <p:nvGrpSpPr>
          <p:cNvPr id="250" name="Google Shape;250;p7"/>
          <p:cNvGrpSpPr/>
          <p:nvPr/>
        </p:nvGrpSpPr>
        <p:grpSpPr>
          <a:xfrm>
            <a:off x="9616475" y="3898315"/>
            <a:ext cx="3824032" cy="603020"/>
            <a:chOff x="0" y="-47625"/>
            <a:chExt cx="3358556" cy="591074"/>
          </a:xfrm>
        </p:grpSpPr>
        <p:sp>
          <p:nvSpPr>
            <p:cNvPr id="251" name="Google Shape;251;p7"/>
            <p:cNvSpPr/>
            <p:nvPr/>
          </p:nvSpPr>
          <p:spPr>
            <a:xfrm>
              <a:off x="0" y="0"/>
              <a:ext cx="3358556" cy="543449"/>
            </a:xfrm>
            <a:custGeom>
              <a:avLst/>
              <a:gdLst/>
              <a:ahLst/>
              <a:cxnLst/>
              <a:rect l="l" t="t" r="r" b="b"/>
              <a:pathLst>
                <a:path w="3358556" h="543449" extrusionOk="0">
                  <a:moveTo>
                    <a:pt x="246160" y="0"/>
                  </a:moveTo>
                  <a:lnTo>
                    <a:pt x="3112396" y="0"/>
                  </a:lnTo>
                  <a:cubicBezTo>
                    <a:pt x="3248346" y="0"/>
                    <a:pt x="3358556" y="110209"/>
                    <a:pt x="3358556" y="246160"/>
                  </a:cubicBezTo>
                  <a:lnTo>
                    <a:pt x="3358556" y="297290"/>
                  </a:lnTo>
                  <a:cubicBezTo>
                    <a:pt x="3358556" y="362575"/>
                    <a:pt x="3332621" y="425187"/>
                    <a:pt x="3286458" y="471351"/>
                  </a:cubicBezTo>
                  <a:cubicBezTo>
                    <a:pt x="3240293" y="517515"/>
                    <a:pt x="3177682" y="543449"/>
                    <a:pt x="3112396" y="543449"/>
                  </a:cubicBezTo>
                  <a:lnTo>
                    <a:pt x="246160" y="543449"/>
                  </a:lnTo>
                  <a:cubicBezTo>
                    <a:pt x="180874" y="543449"/>
                    <a:pt x="118262" y="517515"/>
                    <a:pt x="72099" y="471351"/>
                  </a:cubicBezTo>
                  <a:cubicBezTo>
                    <a:pt x="25935" y="425187"/>
                    <a:pt x="0" y="362575"/>
                    <a:pt x="0" y="297290"/>
                  </a:cubicBezTo>
                  <a:lnTo>
                    <a:pt x="0" y="246160"/>
                  </a:lnTo>
                  <a:cubicBezTo>
                    <a:pt x="0" y="180874"/>
                    <a:pt x="25935" y="118262"/>
                    <a:pt x="72099" y="72099"/>
                  </a:cubicBezTo>
                  <a:cubicBezTo>
                    <a:pt x="118262" y="25935"/>
                    <a:pt x="180874" y="0"/>
                    <a:pt x="246160" y="0"/>
                  </a:cubicBezTo>
                  <a:close/>
                </a:path>
              </a:pathLst>
            </a:custGeom>
            <a:solidFill>
              <a:srgbClr val="37437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2" name="Google Shape;252;p7"/>
            <p:cNvSpPr txBox="1"/>
            <p:nvPr/>
          </p:nvSpPr>
          <p:spPr>
            <a:xfrm>
              <a:off x="0" y="-47625"/>
              <a:ext cx="3358556" cy="591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606" tIns="56606" rIns="56606" bIns="56606" anchor="ctr" anchorCtr="0">
              <a:noAutofit/>
            </a:bodyPr>
            <a:lstStyle/>
            <a:p>
              <a:pPr algn="ctr">
                <a:lnSpc>
                  <a:spcPct val="158166"/>
                </a:lnSpc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" name="Google Shape;253;p7"/>
          <p:cNvSpPr/>
          <p:nvPr/>
        </p:nvSpPr>
        <p:spPr>
          <a:xfrm>
            <a:off x="9878629" y="4038744"/>
            <a:ext cx="415405" cy="370749"/>
          </a:xfrm>
          <a:custGeom>
            <a:avLst/>
            <a:gdLst/>
            <a:ahLst/>
            <a:cxnLst/>
            <a:rect l="l" t="t" r="r" b="b"/>
            <a:pathLst>
              <a:path w="553873" h="494332" extrusionOk="0">
                <a:moveTo>
                  <a:pt x="0" y="0"/>
                </a:moveTo>
                <a:lnTo>
                  <a:pt x="553873" y="0"/>
                </a:lnTo>
                <a:lnTo>
                  <a:pt x="553873" y="494332"/>
                </a:lnTo>
                <a:lnTo>
                  <a:pt x="0" y="4943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grpSp>
        <p:nvGrpSpPr>
          <p:cNvPr id="254" name="Google Shape;254;p7"/>
          <p:cNvGrpSpPr/>
          <p:nvPr/>
        </p:nvGrpSpPr>
        <p:grpSpPr>
          <a:xfrm>
            <a:off x="9616475" y="4895321"/>
            <a:ext cx="3824032" cy="1111489"/>
            <a:chOff x="0" y="-47625"/>
            <a:chExt cx="3358556" cy="828881"/>
          </a:xfrm>
        </p:grpSpPr>
        <p:sp>
          <p:nvSpPr>
            <p:cNvPr id="255" name="Google Shape;255;p7"/>
            <p:cNvSpPr/>
            <p:nvPr/>
          </p:nvSpPr>
          <p:spPr>
            <a:xfrm>
              <a:off x="0" y="0"/>
              <a:ext cx="3358556" cy="781256"/>
            </a:xfrm>
            <a:custGeom>
              <a:avLst/>
              <a:gdLst/>
              <a:ahLst/>
              <a:cxnLst/>
              <a:rect l="l" t="t" r="r" b="b"/>
              <a:pathLst>
                <a:path w="3358556" h="781256" extrusionOk="0">
                  <a:moveTo>
                    <a:pt x="246160" y="0"/>
                  </a:moveTo>
                  <a:lnTo>
                    <a:pt x="3112396" y="0"/>
                  </a:lnTo>
                  <a:cubicBezTo>
                    <a:pt x="3248346" y="0"/>
                    <a:pt x="3358556" y="110209"/>
                    <a:pt x="3358556" y="246160"/>
                  </a:cubicBezTo>
                  <a:lnTo>
                    <a:pt x="3358556" y="535096"/>
                  </a:lnTo>
                  <a:cubicBezTo>
                    <a:pt x="3358556" y="600382"/>
                    <a:pt x="3332621" y="662993"/>
                    <a:pt x="3286458" y="709157"/>
                  </a:cubicBezTo>
                  <a:cubicBezTo>
                    <a:pt x="3240293" y="755321"/>
                    <a:pt x="3177682" y="781256"/>
                    <a:pt x="3112396" y="781256"/>
                  </a:cubicBezTo>
                  <a:lnTo>
                    <a:pt x="246160" y="781256"/>
                  </a:lnTo>
                  <a:cubicBezTo>
                    <a:pt x="180874" y="781256"/>
                    <a:pt x="118262" y="755321"/>
                    <a:pt x="72099" y="709157"/>
                  </a:cubicBezTo>
                  <a:cubicBezTo>
                    <a:pt x="25935" y="662993"/>
                    <a:pt x="0" y="600382"/>
                    <a:pt x="0" y="535096"/>
                  </a:cubicBezTo>
                  <a:lnTo>
                    <a:pt x="0" y="246160"/>
                  </a:lnTo>
                  <a:cubicBezTo>
                    <a:pt x="0" y="180874"/>
                    <a:pt x="25935" y="118262"/>
                    <a:pt x="72099" y="72099"/>
                  </a:cubicBezTo>
                  <a:cubicBezTo>
                    <a:pt x="118262" y="25935"/>
                    <a:pt x="180874" y="0"/>
                    <a:pt x="246160" y="0"/>
                  </a:cubicBezTo>
                  <a:close/>
                </a:path>
              </a:pathLst>
            </a:custGeom>
            <a:solidFill>
              <a:srgbClr val="37437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6" name="Google Shape;256;p7"/>
            <p:cNvSpPr txBox="1"/>
            <p:nvPr/>
          </p:nvSpPr>
          <p:spPr>
            <a:xfrm>
              <a:off x="0" y="-47625"/>
              <a:ext cx="3358556" cy="828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606" tIns="56606" rIns="56606" bIns="56606" anchor="ctr" anchorCtr="0">
              <a:noAutofit/>
            </a:bodyPr>
            <a:lstStyle/>
            <a:p>
              <a:pPr algn="ctr">
                <a:lnSpc>
                  <a:spcPct val="158166"/>
                </a:lnSpc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" name="Google Shape;257;p7"/>
          <p:cNvSpPr/>
          <p:nvPr/>
        </p:nvSpPr>
        <p:spPr>
          <a:xfrm>
            <a:off x="9870427" y="5207768"/>
            <a:ext cx="415405" cy="370749"/>
          </a:xfrm>
          <a:custGeom>
            <a:avLst/>
            <a:gdLst/>
            <a:ahLst/>
            <a:cxnLst/>
            <a:rect l="l" t="t" r="r" b="b"/>
            <a:pathLst>
              <a:path w="553873" h="494332" extrusionOk="0">
                <a:moveTo>
                  <a:pt x="0" y="0"/>
                </a:moveTo>
                <a:lnTo>
                  <a:pt x="553873" y="0"/>
                </a:lnTo>
                <a:lnTo>
                  <a:pt x="553873" y="494332"/>
                </a:lnTo>
                <a:lnTo>
                  <a:pt x="0" y="4943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grpSp>
        <p:nvGrpSpPr>
          <p:cNvPr id="258" name="Google Shape;258;p7"/>
          <p:cNvGrpSpPr/>
          <p:nvPr/>
        </p:nvGrpSpPr>
        <p:grpSpPr>
          <a:xfrm>
            <a:off x="9701908" y="6255394"/>
            <a:ext cx="3738599" cy="1246365"/>
            <a:chOff x="0" y="-47625"/>
            <a:chExt cx="3358556" cy="828881"/>
          </a:xfrm>
        </p:grpSpPr>
        <p:sp>
          <p:nvSpPr>
            <p:cNvPr id="259" name="Google Shape;259;p7"/>
            <p:cNvSpPr/>
            <p:nvPr/>
          </p:nvSpPr>
          <p:spPr>
            <a:xfrm>
              <a:off x="0" y="0"/>
              <a:ext cx="3358556" cy="781256"/>
            </a:xfrm>
            <a:custGeom>
              <a:avLst/>
              <a:gdLst/>
              <a:ahLst/>
              <a:cxnLst/>
              <a:rect l="l" t="t" r="r" b="b"/>
              <a:pathLst>
                <a:path w="3358556" h="781256" extrusionOk="0">
                  <a:moveTo>
                    <a:pt x="246160" y="0"/>
                  </a:moveTo>
                  <a:lnTo>
                    <a:pt x="3112396" y="0"/>
                  </a:lnTo>
                  <a:cubicBezTo>
                    <a:pt x="3248346" y="0"/>
                    <a:pt x="3358556" y="110209"/>
                    <a:pt x="3358556" y="246160"/>
                  </a:cubicBezTo>
                  <a:lnTo>
                    <a:pt x="3358556" y="535096"/>
                  </a:lnTo>
                  <a:cubicBezTo>
                    <a:pt x="3358556" y="600382"/>
                    <a:pt x="3332621" y="662993"/>
                    <a:pt x="3286458" y="709157"/>
                  </a:cubicBezTo>
                  <a:cubicBezTo>
                    <a:pt x="3240293" y="755321"/>
                    <a:pt x="3177682" y="781256"/>
                    <a:pt x="3112396" y="781256"/>
                  </a:cubicBezTo>
                  <a:lnTo>
                    <a:pt x="246160" y="781256"/>
                  </a:lnTo>
                  <a:cubicBezTo>
                    <a:pt x="180874" y="781256"/>
                    <a:pt x="118262" y="755321"/>
                    <a:pt x="72099" y="709157"/>
                  </a:cubicBezTo>
                  <a:cubicBezTo>
                    <a:pt x="25935" y="662993"/>
                    <a:pt x="0" y="600382"/>
                    <a:pt x="0" y="535096"/>
                  </a:cubicBezTo>
                  <a:lnTo>
                    <a:pt x="0" y="246160"/>
                  </a:lnTo>
                  <a:cubicBezTo>
                    <a:pt x="0" y="180874"/>
                    <a:pt x="25935" y="118262"/>
                    <a:pt x="72099" y="72099"/>
                  </a:cubicBezTo>
                  <a:cubicBezTo>
                    <a:pt x="118262" y="25935"/>
                    <a:pt x="180874" y="0"/>
                    <a:pt x="246160" y="0"/>
                  </a:cubicBezTo>
                  <a:close/>
                </a:path>
              </a:pathLst>
            </a:custGeom>
            <a:solidFill>
              <a:srgbClr val="37437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60" name="Google Shape;260;p7"/>
            <p:cNvSpPr txBox="1"/>
            <p:nvPr/>
          </p:nvSpPr>
          <p:spPr>
            <a:xfrm>
              <a:off x="0" y="-47625"/>
              <a:ext cx="3358556" cy="828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606" tIns="56606" rIns="56606" bIns="56606" anchor="ctr" anchorCtr="0">
              <a:noAutofit/>
            </a:bodyPr>
            <a:lstStyle/>
            <a:p>
              <a:pPr algn="ctr">
                <a:lnSpc>
                  <a:spcPct val="158166"/>
                </a:lnSpc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7"/>
          <p:cNvSpPr/>
          <p:nvPr/>
        </p:nvSpPr>
        <p:spPr>
          <a:xfrm>
            <a:off x="9902259" y="6729007"/>
            <a:ext cx="415405" cy="370749"/>
          </a:xfrm>
          <a:custGeom>
            <a:avLst/>
            <a:gdLst/>
            <a:ahLst/>
            <a:cxnLst/>
            <a:rect l="l" t="t" r="r" b="b"/>
            <a:pathLst>
              <a:path w="553873" h="494332" extrusionOk="0">
                <a:moveTo>
                  <a:pt x="0" y="0"/>
                </a:moveTo>
                <a:lnTo>
                  <a:pt x="553873" y="0"/>
                </a:lnTo>
                <a:lnTo>
                  <a:pt x="553873" y="494332"/>
                </a:lnTo>
                <a:lnTo>
                  <a:pt x="0" y="4943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sp>
        <p:nvSpPr>
          <p:cNvPr id="262" name="Google Shape;262;p7"/>
          <p:cNvSpPr txBox="1"/>
          <p:nvPr/>
        </p:nvSpPr>
        <p:spPr>
          <a:xfrm>
            <a:off x="420232" y="9472809"/>
            <a:ext cx="10087897" cy="34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3"/>
              </a:lnSpc>
            </a:pPr>
            <a:r>
              <a:rPr lang="en-US" sz="1600" b="1" dirty="0"/>
              <a:t>Source: European Commission Report - EU exports to the world: effects on employment - 2021</a:t>
            </a:r>
            <a:endParaRPr sz="1600" dirty="0"/>
          </a:p>
        </p:txBody>
      </p:sp>
      <p:sp>
        <p:nvSpPr>
          <p:cNvPr id="263" name="Google Shape;263;p7"/>
          <p:cNvSpPr txBox="1"/>
          <p:nvPr/>
        </p:nvSpPr>
        <p:spPr>
          <a:xfrm>
            <a:off x="10494182" y="3941292"/>
            <a:ext cx="2634163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8"/>
              </a:lnSpc>
            </a:pPr>
            <a:r>
              <a:rPr lang="en-US" sz="2400" b="1" dirty="0">
                <a:solidFill>
                  <a:srgbClr val="FFFFFF"/>
                </a:solidFill>
              </a:rPr>
              <a:t>22.1 million jobs</a:t>
            </a:r>
            <a:endParaRPr sz="2400" dirty="0"/>
          </a:p>
        </p:txBody>
      </p:sp>
      <p:sp>
        <p:nvSpPr>
          <p:cNvPr id="264" name="Google Shape;264;p7"/>
          <p:cNvSpPr txBox="1"/>
          <p:nvPr/>
        </p:nvSpPr>
        <p:spPr>
          <a:xfrm>
            <a:off x="10714498" y="4987304"/>
            <a:ext cx="260627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18"/>
              </a:lnSpc>
            </a:pPr>
            <a:r>
              <a:rPr lang="en-US" sz="2000" b="1" dirty="0">
                <a:solidFill>
                  <a:srgbClr val="FFFFFF"/>
                </a:solidFill>
              </a:rPr>
              <a:t>EU Exports support 38.1 million jobs</a:t>
            </a:r>
            <a:endParaRPr sz="2000" dirty="0"/>
          </a:p>
        </p:txBody>
      </p:sp>
      <p:sp>
        <p:nvSpPr>
          <p:cNvPr id="265" name="Google Shape;265;p7"/>
          <p:cNvSpPr txBox="1"/>
          <p:nvPr/>
        </p:nvSpPr>
        <p:spPr>
          <a:xfrm>
            <a:off x="10518014" y="6447689"/>
            <a:ext cx="293237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18"/>
              </a:lnSpc>
            </a:pPr>
            <a:r>
              <a:rPr lang="en-US" sz="2000" b="1" dirty="0">
                <a:solidFill>
                  <a:srgbClr val="FFFFFF"/>
                </a:solidFill>
              </a:rPr>
              <a:t>58.1% of export-related jobs are in services</a:t>
            </a:r>
            <a:endParaRPr sz="2000" dirty="0"/>
          </a:p>
        </p:txBody>
      </p:sp>
      <p:grpSp>
        <p:nvGrpSpPr>
          <p:cNvPr id="266" name="Google Shape;266;p7"/>
          <p:cNvGrpSpPr/>
          <p:nvPr/>
        </p:nvGrpSpPr>
        <p:grpSpPr>
          <a:xfrm>
            <a:off x="87068" y="119565"/>
            <a:ext cx="12558250" cy="1055032"/>
            <a:chOff x="0" y="-69080"/>
            <a:chExt cx="22325778" cy="1875612"/>
          </a:xfrm>
        </p:grpSpPr>
        <p:sp>
          <p:nvSpPr>
            <p:cNvPr id="267" name="Google Shape;267;p7"/>
            <p:cNvSpPr/>
            <p:nvPr/>
          </p:nvSpPr>
          <p:spPr>
            <a:xfrm>
              <a:off x="0" y="0"/>
              <a:ext cx="2822844" cy="1226397"/>
            </a:xfrm>
            <a:custGeom>
              <a:avLst/>
              <a:gdLst/>
              <a:ahLst/>
              <a:cxnLst/>
              <a:rect l="l" t="t" r="r" b="b"/>
              <a:pathLst>
                <a:path w="2822844" h="1226397" extrusionOk="0">
                  <a:moveTo>
                    <a:pt x="0" y="0"/>
                  </a:moveTo>
                  <a:lnTo>
                    <a:pt x="2822844" y="0"/>
                  </a:lnTo>
                  <a:lnTo>
                    <a:pt x="2822844" y="1226397"/>
                  </a:lnTo>
                  <a:lnTo>
                    <a:pt x="0" y="12263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978" r="-977" b="-26587"/>
              </a:stretch>
            </a:blip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268" name="Google Shape;268;p7"/>
            <p:cNvSpPr txBox="1"/>
            <p:nvPr/>
          </p:nvSpPr>
          <p:spPr>
            <a:xfrm>
              <a:off x="12459499" y="649094"/>
              <a:ext cx="9866279" cy="86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06"/>
                </a:lnSpc>
              </a:pPr>
              <a:r>
                <a:rPr lang="en-US" sz="2252" b="1" dirty="0">
                  <a:solidFill>
                    <a:srgbClr val="1B3C83"/>
                  </a:solidFill>
                </a:rPr>
                <a:t>The Real Beating Heart of World Trade</a:t>
              </a:r>
              <a:endParaRPr sz="1050" dirty="0"/>
            </a:p>
          </p:txBody>
        </p:sp>
        <p:sp>
          <p:nvSpPr>
            <p:cNvPr id="269" name="Google Shape;269;p7"/>
            <p:cNvSpPr txBox="1"/>
            <p:nvPr/>
          </p:nvSpPr>
          <p:spPr>
            <a:xfrm>
              <a:off x="3950158" y="-69080"/>
              <a:ext cx="8509342" cy="1875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40006"/>
                </a:lnSpc>
              </a:pPr>
              <a:r>
                <a:rPr lang="en-US" sz="4897" b="1" dirty="0">
                  <a:solidFill>
                    <a:srgbClr val="1B3C83"/>
                  </a:solidFill>
                  <a:latin typeface="Alegreya"/>
                  <a:ea typeface="Alegreya"/>
                  <a:cs typeface="Alegreya"/>
                  <a:sym typeface="Alegreya"/>
                </a:rPr>
                <a:t>Trade in Services: </a:t>
              </a:r>
              <a:endParaRPr sz="1050" dirty="0"/>
            </a:p>
          </p:txBody>
        </p:sp>
      </p:grpSp>
      <p:pic>
        <p:nvPicPr>
          <p:cNvPr id="2" name="Picture 1" descr="A blue and yellow text with stars&#10;&#10;AI-generated content may be incorrect.">
            <a:extLst>
              <a:ext uri="{FF2B5EF4-FFF2-40B4-BE49-F238E27FC236}">
                <a16:creationId xmlns:a16="http://schemas.microsoft.com/office/drawing/2014/main" id="{CAD4774A-0BE7-AB9A-4C18-4CD8AE3DE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45318" y="278076"/>
            <a:ext cx="795189" cy="597773"/>
          </a:xfrm>
          <a:prstGeom prst="rect">
            <a:avLst/>
          </a:prstGeom>
        </p:spPr>
      </p:pic>
      <p:cxnSp>
        <p:nvCxnSpPr>
          <p:cNvPr id="3" name="Google Shape;183;p4">
            <a:extLst>
              <a:ext uri="{FF2B5EF4-FFF2-40B4-BE49-F238E27FC236}">
                <a16:creationId xmlns:a16="http://schemas.microsoft.com/office/drawing/2014/main" id="{C72562BA-4444-6AEB-FFB2-9F7EAA258172}"/>
              </a:ext>
            </a:extLst>
          </p:cNvPr>
          <p:cNvCxnSpPr>
            <a:cxnSpLocks/>
          </p:cNvCxnSpPr>
          <p:nvPr/>
        </p:nvCxnSpPr>
        <p:spPr>
          <a:xfrm>
            <a:off x="722670" y="2531873"/>
            <a:ext cx="10781071" cy="0"/>
          </a:xfrm>
          <a:prstGeom prst="straightConnector1">
            <a:avLst/>
          </a:prstGeom>
          <a:noFill/>
          <a:ln w="88900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8"/>
          <p:cNvGrpSpPr/>
          <p:nvPr/>
        </p:nvGrpSpPr>
        <p:grpSpPr>
          <a:xfrm>
            <a:off x="-3" y="1274524"/>
            <a:ext cx="13716000" cy="893143"/>
            <a:chOff x="0" y="-38100"/>
            <a:chExt cx="4816593" cy="313641"/>
          </a:xfrm>
        </p:grpSpPr>
        <p:sp>
          <p:nvSpPr>
            <p:cNvPr id="276" name="Google Shape;276;p8"/>
            <p:cNvSpPr/>
            <p:nvPr/>
          </p:nvSpPr>
          <p:spPr>
            <a:xfrm>
              <a:off x="0" y="0"/>
              <a:ext cx="4816592" cy="275541"/>
            </a:xfrm>
            <a:custGeom>
              <a:avLst/>
              <a:gdLst/>
              <a:ahLst/>
              <a:cxnLst/>
              <a:rect l="l" t="t" r="r" b="b"/>
              <a:pathLst>
                <a:path w="4816592" h="275541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5541"/>
                  </a:lnTo>
                  <a:lnTo>
                    <a:pt x="0" y="275541"/>
                  </a:lnTo>
                  <a:close/>
                </a:path>
              </a:pathLst>
            </a:custGeom>
            <a:solidFill>
              <a:srgbClr val="37437A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277" name="Google Shape;277;p8"/>
            <p:cNvSpPr txBox="1"/>
            <p:nvPr/>
          </p:nvSpPr>
          <p:spPr>
            <a:xfrm>
              <a:off x="0" y="-38100"/>
              <a:ext cx="4816593" cy="313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569" tIns="53569" rIns="53569" bIns="53569" anchor="ctr" anchorCtr="0">
              <a:noAutofit/>
            </a:bodyPr>
            <a:lstStyle/>
            <a:p>
              <a:pPr algn="ctr">
                <a:lnSpc>
                  <a:spcPct val="153111"/>
                </a:lnSpc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8" name="Google Shape;278;p8"/>
          <p:cNvSpPr/>
          <p:nvPr/>
        </p:nvSpPr>
        <p:spPr>
          <a:xfrm>
            <a:off x="517161" y="2348279"/>
            <a:ext cx="8980799" cy="7625201"/>
          </a:xfrm>
          <a:custGeom>
            <a:avLst/>
            <a:gdLst/>
            <a:ahLst/>
            <a:cxnLst/>
            <a:rect l="l" t="t" r="r" b="b"/>
            <a:pathLst>
              <a:path w="9852019" h="7401330" extrusionOk="0">
                <a:moveTo>
                  <a:pt x="0" y="0"/>
                </a:moveTo>
                <a:lnTo>
                  <a:pt x="9852019" y="0"/>
                </a:lnTo>
                <a:lnTo>
                  <a:pt x="9852019" y="7401329"/>
                </a:lnTo>
                <a:lnTo>
                  <a:pt x="0" y="74013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E" sz="1050"/>
          </a:p>
        </p:txBody>
      </p:sp>
      <p:sp>
        <p:nvSpPr>
          <p:cNvPr id="279" name="Google Shape;279;p8"/>
          <p:cNvSpPr txBox="1"/>
          <p:nvPr/>
        </p:nvSpPr>
        <p:spPr>
          <a:xfrm>
            <a:off x="191633" y="1522137"/>
            <a:ext cx="10980629" cy="49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40025"/>
              </a:lnSpc>
            </a:pPr>
            <a:r>
              <a:rPr lang="en-US" sz="2320" b="1" dirty="0">
                <a:solidFill>
                  <a:srgbClr val="FFFFFF"/>
                </a:solidFill>
              </a:rPr>
              <a:t>TOP 10 EU TRADING PARTNERS IN SERVICES (EXTRA-EU27) – 2024 - €BIO</a:t>
            </a:r>
            <a:endParaRPr sz="1050" dirty="0"/>
          </a:p>
        </p:txBody>
      </p:sp>
      <p:sp>
        <p:nvSpPr>
          <p:cNvPr id="280" name="Google Shape;280;p8"/>
          <p:cNvSpPr txBox="1"/>
          <p:nvPr/>
        </p:nvSpPr>
        <p:spPr>
          <a:xfrm>
            <a:off x="9497960" y="9610138"/>
            <a:ext cx="2587066" cy="253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61"/>
              </a:lnSpc>
            </a:pPr>
            <a:r>
              <a:rPr lang="en-US" sz="1177" b="1" dirty="0"/>
              <a:t>Source: Eurostat bop_its6_det. </a:t>
            </a:r>
            <a:endParaRPr sz="1050" dirty="0"/>
          </a:p>
        </p:txBody>
      </p:sp>
      <p:grpSp>
        <p:nvGrpSpPr>
          <p:cNvPr id="281" name="Google Shape;281;p8"/>
          <p:cNvGrpSpPr/>
          <p:nvPr/>
        </p:nvGrpSpPr>
        <p:grpSpPr>
          <a:xfrm>
            <a:off x="191633" y="140779"/>
            <a:ext cx="12558250" cy="1055032"/>
            <a:chOff x="0" y="-69080"/>
            <a:chExt cx="22325778" cy="1875612"/>
          </a:xfrm>
        </p:grpSpPr>
        <p:sp>
          <p:nvSpPr>
            <p:cNvPr id="282" name="Google Shape;282;p8"/>
            <p:cNvSpPr/>
            <p:nvPr/>
          </p:nvSpPr>
          <p:spPr>
            <a:xfrm>
              <a:off x="0" y="0"/>
              <a:ext cx="2822844" cy="1226397"/>
            </a:xfrm>
            <a:custGeom>
              <a:avLst/>
              <a:gdLst/>
              <a:ahLst/>
              <a:cxnLst/>
              <a:rect l="l" t="t" r="r" b="b"/>
              <a:pathLst>
                <a:path w="2822844" h="1226397" extrusionOk="0">
                  <a:moveTo>
                    <a:pt x="0" y="0"/>
                  </a:moveTo>
                  <a:lnTo>
                    <a:pt x="2822844" y="0"/>
                  </a:lnTo>
                  <a:lnTo>
                    <a:pt x="2822844" y="1226397"/>
                  </a:lnTo>
                  <a:lnTo>
                    <a:pt x="0" y="12263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978" r="-977" b="-26587"/>
              </a:stretch>
            </a:blip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283" name="Google Shape;283;p8"/>
            <p:cNvSpPr txBox="1"/>
            <p:nvPr/>
          </p:nvSpPr>
          <p:spPr>
            <a:xfrm>
              <a:off x="12459499" y="637560"/>
              <a:ext cx="9866279" cy="86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06"/>
                </a:lnSpc>
              </a:pPr>
              <a:r>
                <a:rPr lang="en-US" sz="2252" b="1" dirty="0">
                  <a:solidFill>
                    <a:srgbClr val="1B3C83"/>
                  </a:solidFill>
                </a:rPr>
                <a:t>The Real Beating Heart of World Trade</a:t>
              </a:r>
              <a:endParaRPr sz="1050" dirty="0"/>
            </a:p>
          </p:txBody>
        </p:sp>
        <p:sp>
          <p:nvSpPr>
            <p:cNvPr id="284" name="Google Shape;284;p8"/>
            <p:cNvSpPr txBox="1"/>
            <p:nvPr/>
          </p:nvSpPr>
          <p:spPr>
            <a:xfrm>
              <a:off x="3950158" y="-69080"/>
              <a:ext cx="8509342" cy="1875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40006"/>
                </a:lnSpc>
              </a:pPr>
              <a:r>
                <a:rPr lang="en-US" sz="4897" b="1" dirty="0">
                  <a:solidFill>
                    <a:srgbClr val="1B3C83"/>
                  </a:solidFill>
                  <a:latin typeface="Alegreya"/>
                  <a:ea typeface="Alegreya"/>
                  <a:cs typeface="Alegreya"/>
                  <a:sym typeface="Alegreya"/>
                </a:rPr>
                <a:t>Trade in Services: </a:t>
              </a:r>
              <a:endParaRPr sz="1050" dirty="0"/>
            </a:p>
          </p:txBody>
        </p:sp>
      </p:grpSp>
      <p:sp>
        <p:nvSpPr>
          <p:cNvPr id="285" name="Google Shape;285;p8"/>
          <p:cNvSpPr txBox="1"/>
          <p:nvPr/>
        </p:nvSpPr>
        <p:spPr>
          <a:xfrm>
            <a:off x="9117735" y="4319926"/>
            <a:ext cx="4706265" cy="368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3"/>
              </a:lnSpc>
            </a:pPr>
            <a:r>
              <a:rPr lang="en-US" sz="3300" b="1" dirty="0">
                <a:solidFill>
                  <a:srgbClr val="1B3C83"/>
                </a:solidFill>
              </a:rPr>
              <a:t>EU Exports to USA, </a:t>
            </a:r>
          </a:p>
          <a:p>
            <a:pPr algn="ctr">
              <a:lnSpc>
                <a:spcPct val="140003"/>
              </a:lnSpc>
            </a:pPr>
            <a:r>
              <a:rPr lang="en-US" sz="3300" b="1" dirty="0">
                <a:solidFill>
                  <a:srgbClr val="1B3C83"/>
                </a:solidFill>
              </a:rPr>
              <a:t>UK &amp; Switzerland = 51% of total EU Exports </a:t>
            </a:r>
            <a:endParaRPr sz="3300" dirty="0"/>
          </a:p>
          <a:p>
            <a:pPr algn="ctr">
              <a:lnSpc>
                <a:spcPct val="140003"/>
              </a:lnSpc>
            </a:pPr>
            <a:r>
              <a:rPr lang="en-US" sz="3890" b="1" dirty="0">
                <a:solidFill>
                  <a:srgbClr val="1B3C83"/>
                </a:solidFill>
              </a:rPr>
              <a:t> </a:t>
            </a:r>
            <a:endParaRPr sz="1050" dirty="0"/>
          </a:p>
        </p:txBody>
      </p:sp>
      <p:pic>
        <p:nvPicPr>
          <p:cNvPr id="2" name="Picture 1" descr="A blue and yellow text with stars&#10;&#10;AI-generated content may be incorrect.">
            <a:extLst>
              <a:ext uri="{FF2B5EF4-FFF2-40B4-BE49-F238E27FC236}">
                <a16:creationId xmlns:a16="http://schemas.microsoft.com/office/drawing/2014/main" id="{FB8BE4B7-9567-AC55-C48F-792F068AF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4802" y="270018"/>
            <a:ext cx="795189" cy="5977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9"/>
          <p:cNvGrpSpPr/>
          <p:nvPr/>
        </p:nvGrpSpPr>
        <p:grpSpPr>
          <a:xfrm>
            <a:off x="0" y="1045585"/>
            <a:ext cx="13716000" cy="893143"/>
            <a:chOff x="0" y="-38100"/>
            <a:chExt cx="4816593" cy="313641"/>
          </a:xfrm>
        </p:grpSpPr>
        <p:sp>
          <p:nvSpPr>
            <p:cNvPr id="295" name="Google Shape;295;p9"/>
            <p:cNvSpPr/>
            <p:nvPr/>
          </p:nvSpPr>
          <p:spPr>
            <a:xfrm>
              <a:off x="0" y="0"/>
              <a:ext cx="4816592" cy="275541"/>
            </a:xfrm>
            <a:custGeom>
              <a:avLst/>
              <a:gdLst/>
              <a:ahLst/>
              <a:cxnLst/>
              <a:rect l="l" t="t" r="r" b="b"/>
              <a:pathLst>
                <a:path w="4816592" h="275541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5541"/>
                  </a:lnTo>
                  <a:lnTo>
                    <a:pt x="0" y="275541"/>
                  </a:lnTo>
                  <a:close/>
                </a:path>
              </a:pathLst>
            </a:custGeom>
            <a:solidFill>
              <a:srgbClr val="37437A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296" name="Google Shape;296;p9"/>
            <p:cNvSpPr txBox="1"/>
            <p:nvPr/>
          </p:nvSpPr>
          <p:spPr>
            <a:xfrm>
              <a:off x="0" y="-38100"/>
              <a:ext cx="4816593" cy="313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569" tIns="53569" rIns="53569" bIns="53569" anchor="ctr" anchorCtr="0">
              <a:noAutofit/>
            </a:bodyPr>
            <a:lstStyle/>
            <a:p>
              <a:pPr algn="ctr">
                <a:lnSpc>
                  <a:spcPct val="153111"/>
                </a:lnSpc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7" name="Google Shape;297;p9"/>
          <p:cNvSpPr txBox="1"/>
          <p:nvPr/>
        </p:nvSpPr>
        <p:spPr>
          <a:xfrm>
            <a:off x="625486" y="1245292"/>
            <a:ext cx="7958045" cy="538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40018"/>
              </a:lnSpc>
            </a:pPr>
            <a:r>
              <a:rPr lang="en-US" sz="2498" b="1" dirty="0">
                <a:solidFill>
                  <a:srgbClr val="FFFFFF"/>
                </a:solidFill>
              </a:rPr>
              <a:t>EU Services Exports per Sectors - 2024 - %</a:t>
            </a:r>
            <a:endParaRPr sz="1050" dirty="0"/>
          </a:p>
        </p:txBody>
      </p:sp>
      <p:sp>
        <p:nvSpPr>
          <p:cNvPr id="298" name="Google Shape;298;p9"/>
          <p:cNvSpPr/>
          <p:nvPr/>
        </p:nvSpPr>
        <p:spPr>
          <a:xfrm>
            <a:off x="733562" y="2147030"/>
            <a:ext cx="10239238" cy="4961827"/>
          </a:xfrm>
          <a:custGeom>
            <a:avLst/>
            <a:gdLst/>
            <a:ahLst/>
            <a:cxnLst/>
            <a:rect l="l" t="t" r="r" b="b"/>
            <a:pathLst>
              <a:path w="12825408" h="5980348" extrusionOk="0">
                <a:moveTo>
                  <a:pt x="0" y="0"/>
                </a:moveTo>
                <a:lnTo>
                  <a:pt x="12825408" y="0"/>
                </a:lnTo>
                <a:lnTo>
                  <a:pt x="12825408" y="5980347"/>
                </a:lnTo>
                <a:lnTo>
                  <a:pt x="0" y="59803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5059" t="-12612" r="-169" b="-36046"/>
            </a:stretch>
          </a:blipFill>
          <a:ln>
            <a:noFill/>
          </a:ln>
        </p:spPr>
        <p:txBody>
          <a:bodyPr/>
          <a:lstStyle/>
          <a:p>
            <a:endParaRPr lang="en-US" sz="1050" dirty="0"/>
          </a:p>
        </p:txBody>
      </p:sp>
      <p:grpSp>
        <p:nvGrpSpPr>
          <p:cNvPr id="299" name="Google Shape;299;p9"/>
          <p:cNvGrpSpPr/>
          <p:nvPr/>
        </p:nvGrpSpPr>
        <p:grpSpPr>
          <a:xfrm>
            <a:off x="855423" y="6914116"/>
            <a:ext cx="11208757" cy="2087008"/>
            <a:chOff x="0" y="-38100"/>
            <a:chExt cx="3136861" cy="711493"/>
          </a:xfrm>
        </p:grpSpPr>
        <p:sp>
          <p:nvSpPr>
            <p:cNvPr id="300" name="Google Shape;300;p9"/>
            <p:cNvSpPr/>
            <p:nvPr/>
          </p:nvSpPr>
          <p:spPr>
            <a:xfrm>
              <a:off x="0" y="0"/>
              <a:ext cx="3136861" cy="673393"/>
            </a:xfrm>
            <a:custGeom>
              <a:avLst/>
              <a:gdLst/>
              <a:ahLst/>
              <a:cxnLst/>
              <a:rect l="l" t="t" r="r" b="b"/>
              <a:pathLst>
                <a:path w="3136861" h="673393" extrusionOk="0">
                  <a:moveTo>
                    <a:pt x="0" y="0"/>
                  </a:moveTo>
                  <a:lnTo>
                    <a:pt x="3136861" y="0"/>
                  </a:lnTo>
                  <a:lnTo>
                    <a:pt x="3136861" y="673393"/>
                  </a:lnTo>
                  <a:lnTo>
                    <a:pt x="0" y="6733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301" name="Google Shape;301;p9"/>
            <p:cNvSpPr txBox="1"/>
            <p:nvPr/>
          </p:nvSpPr>
          <p:spPr>
            <a:xfrm>
              <a:off x="0" y="-38100"/>
              <a:ext cx="3136861" cy="7114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694" tIns="57694" rIns="57694" bIns="57694" anchor="ctr" anchorCtr="0">
              <a:noAutofit/>
            </a:bodyPr>
            <a:lstStyle/>
            <a:p>
              <a:pPr algn="ctr">
                <a:lnSpc>
                  <a:spcPct val="164888"/>
                </a:lnSpc>
              </a:pPr>
              <a:endParaRPr sz="135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02" name="Google Shape;302;p9"/>
          <p:cNvGrpSpPr/>
          <p:nvPr/>
        </p:nvGrpSpPr>
        <p:grpSpPr>
          <a:xfrm>
            <a:off x="2283463" y="7456804"/>
            <a:ext cx="182459" cy="298481"/>
            <a:chOff x="0" y="-38100"/>
            <a:chExt cx="55151" cy="90221"/>
          </a:xfrm>
        </p:grpSpPr>
        <p:sp>
          <p:nvSpPr>
            <p:cNvPr id="303" name="Google Shape;303;p9"/>
            <p:cNvSpPr/>
            <p:nvPr/>
          </p:nvSpPr>
          <p:spPr>
            <a:xfrm>
              <a:off x="0" y="0"/>
              <a:ext cx="55151" cy="52121"/>
            </a:xfrm>
            <a:custGeom>
              <a:avLst/>
              <a:gdLst/>
              <a:ahLst/>
              <a:cxnLst/>
              <a:rect l="l" t="t" r="r" b="b"/>
              <a:pathLst>
                <a:path w="55151" h="52121" extrusionOk="0">
                  <a:moveTo>
                    <a:pt x="0" y="0"/>
                  </a:moveTo>
                  <a:lnTo>
                    <a:pt x="55151" y="0"/>
                  </a:lnTo>
                  <a:lnTo>
                    <a:pt x="55151" y="52121"/>
                  </a:lnTo>
                  <a:lnTo>
                    <a:pt x="0" y="52121"/>
                  </a:lnTo>
                  <a:close/>
                </a:path>
              </a:pathLst>
            </a:custGeom>
            <a:solidFill>
              <a:srgbClr val="E6B9B8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304" name="Google Shape;304;p9"/>
            <p:cNvSpPr txBox="1"/>
            <p:nvPr/>
          </p:nvSpPr>
          <p:spPr>
            <a:xfrm>
              <a:off x="0" y="-38100"/>
              <a:ext cx="55151" cy="90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694" tIns="57694" rIns="57694" bIns="57694" anchor="ctr" anchorCtr="0">
              <a:noAutofit/>
            </a:bodyPr>
            <a:lstStyle/>
            <a:p>
              <a:pPr algn="ctr">
                <a:lnSpc>
                  <a:spcPct val="164888"/>
                </a:lnSpc>
              </a:pPr>
              <a:endParaRPr sz="135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5" name="Google Shape;305;p9"/>
          <p:cNvGrpSpPr/>
          <p:nvPr/>
        </p:nvGrpSpPr>
        <p:grpSpPr>
          <a:xfrm>
            <a:off x="2291509" y="7808379"/>
            <a:ext cx="182459" cy="298481"/>
            <a:chOff x="0" y="-38100"/>
            <a:chExt cx="55151" cy="90221"/>
          </a:xfrm>
        </p:grpSpPr>
        <p:sp>
          <p:nvSpPr>
            <p:cNvPr id="306" name="Google Shape;306;p9"/>
            <p:cNvSpPr/>
            <p:nvPr/>
          </p:nvSpPr>
          <p:spPr>
            <a:xfrm>
              <a:off x="0" y="0"/>
              <a:ext cx="55151" cy="52121"/>
            </a:xfrm>
            <a:custGeom>
              <a:avLst/>
              <a:gdLst/>
              <a:ahLst/>
              <a:cxnLst/>
              <a:rect l="l" t="t" r="r" b="b"/>
              <a:pathLst>
                <a:path w="55151" h="52121" extrusionOk="0">
                  <a:moveTo>
                    <a:pt x="0" y="0"/>
                  </a:moveTo>
                  <a:lnTo>
                    <a:pt x="55151" y="0"/>
                  </a:lnTo>
                  <a:lnTo>
                    <a:pt x="55151" y="52121"/>
                  </a:lnTo>
                  <a:lnTo>
                    <a:pt x="0" y="5212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307" name="Google Shape;307;p9"/>
            <p:cNvSpPr txBox="1"/>
            <p:nvPr/>
          </p:nvSpPr>
          <p:spPr>
            <a:xfrm>
              <a:off x="0" y="-38100"/>
              <a:ext cx="55151" cy="90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694" tIns="57694" rIns="57694" bIns="57694" anchor="ctr" anchorCtr="0">
              <a:noAutofit/>
            </a:bodyPr>
            <a:lstStyle/>
            <a:p>
              <a:pPr algn="ctr">
                <a:lnSpc>
                  <a:spcPct val="164888"/>
                </a:lnSpc>
              </a:pPr>
              <a:endParaRPr sz="135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08" name="Google Shape;308;p9"/>
          <p:cNvGrpSpPr/>
          <p:nvPr/>
        </p:nvGrpSpPr>
        <p:grpSpPr>
          <a:xfrm>
            <a:off x="2283463" y="8285754"/>
            <a:ext cx="190505" cy="298481"/>
            <a:chOff x="-225335" y="6382"/>
            <a:chExt cx="57583" cy="90221"/>
          </a:xfrm>
        </p:grpSpPr>
        <p:sp>
          <p:nvSpPr>
            <p:cNvPr id="309" name="Google Shape;309;p9"/>
            <p:cNvSpPr/>
            <p:nvPr/>
          </p:nvSpPr>
          <p:spPr>
            <a:xfrm>
              <a:off x="-222903" y="13538"/>
              <a:ext cx="55151" cy="52121"/>
            </a:xfrm>
            <a:custGeom>
              <a:avLst/>
              <a:gdLst/>
              <a:ahLst/>
              <a:cxnLst/>
              <a:rect l="l" t="t" r="r" b="b"/>
              <a:pathLst>
                <a:path w="55151" h="52121" extrusionOk="0">
                  <a:moveTo>
                    <a:pt x="0" y="0"/>
                  </a:moveTo>
                  <a:lnTo>
                    <a:pt x="55151" y="0"/>
                  </a:lnTo>
                  <a:lnTo>
                    <a:pt x="55151" y="52121"/>
                  </a:lnTo>
                  <a:lnTo>
                    <a:pt x="0" y="5212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310" name="Google Shape;310;p9"/>
            <p:cNvSpPr txBox="1"/>
            <p:nvPr/>
          </p:nvSpPr>
          <p:spPr>
            <a:xfrm>
              <a:off x="-225335" y="6382"/>
              <a:ext cx="55151" cy="90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694" tIns="57694" rIns="57694" bIns="57694" anchor="ctr" anchorCtr="0">
              <a:noAutofit/>
            </a:bodyPr>
            <a:lstStyle/>
            <a:p>
              <a:pPr algn="ctr">
                <a:lnSpc>
                  <a:spcPct val="164888"/>
                </a:lnSpc>
              </a:pPr>
              <a:endParaRPr sz="135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11" name="Google Shape;311;p9"/>
          <p:cNvGrpSpPr/>
          <p:nvPr/>
        </p:nvGrpSpPr>
        <p:grpSpPr>
          <a:xfrm>
            <a:off x="2283462" y="8611979"/>
            <a:ext cx="182459" cy="298481"/>
            <a:chOff x="0" y="-38100"/>
            <a:chExt cx="55151" cy="90221"/>
          </a:xfrm>
        </p:grpSpPr>
        <p:sp>
          <p:nvSpPr>
            <p:cNvPr id="312" name="Google Shape;312;p9"/>
            <p:cNvSpPr/>
            <p:nvPr/>
          </p:nvSpPr>
          <p:spPr>
            <a:xfrm>
              <a:off x="0" y="0"/>
              <a:ext cx="55151" cy="52121"/>
            </a:xfrm>
            <a:custGeom>
              <a:avLst/>
              <a:gdLst/>
              <a:ahLst/>
              <a:cxnLst/>
              <a:rect l="l" t="t" r="r" b="b"/>
              <a:pathLst>
                <a:path w="55151" h="52121" extrusionOk="0">
                  <a:moveTo>
                    <a:pt x="0" y="0"/>
                  </a:moveTo>
                  <a:lnTo>
                    <a:pt x="55151" y="0"/>
                  </a:lnTo>
                  <a:lnTo>
                    <a:pt x="55151" y="52121"/>
                  </a:lnTo>
                  <a:lnTo>
                    <a:pt x="0" y="521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313" name="Google Shape;313;p9"/>
            <p:cNvSpPr txBox="1"/>
            <p:nvPr/>
          </p:nvSpPr>
          <p:spPr>
            <a:xfrm>
              <a:off x="0" y="-38100"/>
              <a:ext cx="55151" cy="90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694" tIns="57694" rIns="57694" bIns="57694" anchor="ctr" anchorCtr="0">
              <a:noAutofit/>
            </a:bodyPr>
            <a:lstStyle/>
            <a:p>
              <a:pPr algn="ctr">
                <a:lnSpc>
                  <a:spcPct val="164888"/>
                </a:lnSpc>
              </a:pPr>
              <a:endParaRPr sz="135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14" name="Google Shape;314;p9"/>
          <p:cNvSpPr txBox="1"/>
          <p:nvPr/>
        </p:nvSpPr>
        <p:spPr>
          <a:xfrm>
            <a:off x="2688300" y="7407801"/>
            <a:ext cx="150758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54"/>
              </a:lnSpc>
            </a:pPr>
            <a:r>
              <a:rPr lang="en-US" sz="2000" b="1" dirty="0">
                <a:latin typeface="Calibri" panose="020F0502020204030204" pitchFamily="34" charset="0"/>
                <a:ea typeface="PT Serif"/>
                <a:cs typeface="Calibri" panose="020F0502020204030204" pitchFamily="34" charset="0"/>
                <a:sym typeface="PT Serif"/>
              </a:rPr>
              <a:t>Transport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5" name="Google Shape;315;p9"/>
          <p:cNvSpPr txBox="1"/>
          <p:nvPr/>
        </p:nvSpPr>
        <p:spPr>
          <a:xfrm>
            <a:off x="2852486" y="7764036"/>
            <a:ext cx="330559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54"/>
              </a:lnSpc>
            </a:pPr>
            <a:r>
              <a:rPr lang="en-US" sz="2000" b="1" dirty="0">
                <a:latin typeface="Calibri" panose="020F0502020204030204" pitchFamily="34" charset="0"/>
                <a:ea typeface="PT Serif"/>
                <a:cs typeface="Calibri" panose="020F0502020204030204" pitchFamily="34" charset="0"/>
                <a:sym typeface="PT Serif"/>
              </a:rPr>
              <a:t>Financial Services &amp; Insurance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6" name="Google Shape;316;p9"/>
          <p:cNvSpPr txBox="1"/>
          <p:nvPr/>
        </p:nvSpPr>
        <p:spPr>
          <a:xfrm>
            <a:off x="2739159" y="8150049"/>
            <a:ext cx="531937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54"/>
              </a:lnSpc>
            </a:pPr>
            <a:r>
              <a:rPr lang="en-US" sz="2000" b="1" dirty="0">
                <a:latin typeface="Calibri" panose="020F0502020204030204" pitchFamily="34" charset="0"/>
                <a:ea typeface="PT Serif"/>
                <a:cs typeface="Calibri" panose="020F0502020204030204" pitchFamily="34" charset="0"/>
                <a:sym typeface="PT Serif"/>
              </a:rPr>
              <a:t>Telecommunications, Computer &amp; Info Services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" name="Google Shape;317;p9"/>
          <p:cNvSpPr txBox="1"/>
          <p:nvPr/>
        </p:nvSpPr>
        <p:spPr>
          <a:xfrm>
            <a:off x="2753907" y="8588715"/>
            <a:ext cx="209456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54"/>
              </a:lnSpc>
            </a:pPr>
            <a:r>
              <a:rPr lang="en-US" sz="2000" b="1" dirty="0">
                <a:latin typeface="Calibri" panose="020F0502020204030204" pitchFamily="34" charset="0"/>
                <a:ea typeface="PT Serif"/>
                <a:cs typeface="Calibri" panose="020F0502020204030204" pitchFamily="34" charset="0"/>
                <a:sym typeface="PT Serif"/>
              </a:rPr>
              <a:t>Travel &amp; Tourism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8" name="Google Shape;318;p9"/>
          <p:cNvGrpSpPr/>
          <p:nvPr/>
        </p:nvGrpSpPr>
        <p:grpSpPr>
          <a:xfrm>
            <a:off x="8192260" y="7540207"/>
            <a:ext cx="182459" cy="298481"/>
            <a:chOff x="0" y="-38100"/>
            <a:chExt cx="55151" cy="90221"/>
          </a:xfrm>
        </p:grpSpPr>
        <p:sp>
          <p:nvSpPr>
            <p:cNvPr id="319" name="Google Shape;319;p9"/>
            <p:cNvSpPr/>
            <p:nvPr/>
          </p:nvSpPr>
          <p:spPr>
            <a:xfrm>
              <a:off x="0" y="0"/>
              <a:ext cx="55151" cy="52121"/>
            </a:xfrm>
            <a:custGeom>
              <a:avLst/>
              <a:gdLst/>
              <a:ahLst/>
              <a:cxnLst/>
              <a:rect l="l" t="t" r="r" b="b"/>
              <a:pathLst>
                <a:path w="55151" h="52121" extrusionOk="0">
                  <a:moveTo>
                    <a:pt x="0" y="0"/>
                  </a:moveTo>
                  <a:lnTo>
                    <a:pt x="55151" y="0"/>
                  </a:lnTo>
                  <a:lnTo>
                    <a:pt x="55151" y="52121"/>
                  </a:lnTo>
                  <a:lnTo>
                    <a:pt x="0" y="52121"/>
                  </a:lnTo>
                  <a:close/>
                </a:path>
              </a:pathLst>
            </a:custGeom>
            <a:solidFill>
              <a:srgbClr val="8064A2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320" name="Google Shape;320;p9"/>
            <p:cNvSpPr txBox="1"/>
            <p:nvPr/>
          </p:nvSpPr>
          <p:spPr>
            <a:xfrm>
              <a:off x="0" y="-38100"/>
              <a:ext cx="55151" cy="90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694" tIns="57694" rIns="57694" bIns="57694" anchor="ctr" anchorCtr="0">
              <a:noAutofit/>
            </a:bodyPr>
            <a:lstStyle/>
            <a:p>
              <a:pPr algn="ctr">
                <a:lnSpc>
                  <a:spcPct val="164888"/>
                </a:lnSpc>
              </a:pPr>
              <a:endParaRPr sz="135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21" name="Google Shape;321;p9"/>
          <p:cNvGrpSpPr/>
          <p:nvPr/>
        </p:nvGrpSpPr>
        <p:grpSpPr>
          <a:xfrm>
            <a:off x="8192260" y="8015339"/>
            <a:ext cx="182459" cy="298481"/>
            <a:chOff x="0" y="-20653"/>
            <a:chExt cx="55151" cy="90221"/>
          </a:xfrm>
        </p:grpSpPr>
        <p:sp>
          <p:nvSpPr>
            <p:cNvPr id="322" name="Google Shape;322;p9"/>
            <p:cNvSpPr/>
            <p:nvPr/>
          </p:nvSpPr>
          <p:spPr>
            <a:xfrm>
              <a:off x="0" y="0"/>
              <a:ext cx="55151" cy="52121"/>
            </a:xfrm>
            <a:custGeom>
              <a:avLst/>
              <a:gdLst/>
              <a:ahLst/>
              <a:cxnLst/>
              <a:rect l="l" t="t" r="r" b="b"/>
              <a:pathLst>
                <a:path w="55151" h="52121" extrusionOk="0">
                  <a:moveTo>
                    <a:pt x="0" y="0"/>
                  </a:moveTo>
                  <a:lnTo>
                    <a:pt x="55151" y="0"/>
                  </a:lnTo>
                  <a:lnTo>
                    <a:pt x="55151" y="52121"/>
                  </a:lnTo>
                  <a:lnTo>
                    <a:pt x="0" y="52121"/>
                  </a:lnTo>
                  <a:close/>
                </a:path>
              </a:pathLst>
            </a:custGeom>
            <a:solidFill>
              <a:srgbClr val="2C4D75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323" name="Google Shape;323;p9"/>
            <p:cNvSpPr txBox="1"/>
            <p:nvPr/>
          </p:nvSpPr>
          <p:spPr>
            <a:xfrm>
              <a:off x="0" y="-20653"/>
              <a:ext cx="55151" cy="90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694" tIns="57694" rIns="57694" bIns="57694" anchor="ctr" anchorCtr="0">
              <a:noAutofit/>
            </a:bodyPr>
            <a:lstStyle/>
            <a:p>
              <a:pPr algn="ctr">
                <a:lnSpc>
                  <a:spcPct val="164888"/>
                </a:lnSpc>
              </a:pPr>
              <a:endParaRPr sz="135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24" name="Google Shape;324;p9"/>
          <p:cNvGrpSpPr/>
          <p:nvPr/>
        </p:nvGrpSpPr>
        <p:grpSpPr>
          <a:xfrm>
            <a:off x="8192260" y="8425578"/>
            <a:ext cx="182459" cy="298481"/>
            <a:chOff x="0" y="-38100"/>
            <a:chExt cx="55151" cy="90221"/>
          </a:xfrm>
        </p:grpSpPr>
        <p:sp>
          <p:nvSpPr>
            <p:cNvPr id="325" name="Google Shape;325;p9"/>
            <p:cNvSpPr/>
            <p:nvPr/>
          </p:nvSpPr>
          <p:spPr>
            <a:xfrm>
              <a:off x="0" y="0"/>
              <a:ext cx="55151" cy="52121"/>
            </a:xfrm>
            <a:custGeom>
              <a:avLst/>
              <a:gdLst/>
              <a:ahLst/>
              <a:cxnLst/>
              <a:rect l="l" t="t" r="r" b="b"/>
              <a:pathLst>
                <a:path w="55151" h="52121" extrusionOk="0">
                  <a:moveTo>
                    <a:pt x="0" y="0"/>
                  </a:moveTo>
                  <a:lnTo>
                    <a:pt x="55151" y="0"/>
                  </a:lnTo>
                  <a:lnTo>
                    <a:pt x="55151" y="52121"/>
                  </a:lnTo>
                  <a:lnTo>
                    <a:pt x="0" y="52121"/>
                  </a:lnTo>
                  <a:close/>
                </a:path>
              </a:pathLst>
            </a:custGeom>
            <a:solidFill>
              <a:srgbClr val="F79646"/>
            </a:solid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326" name="Google Shape;326;p9"/>
            <p:cNvSpPr txBox="1"/>
            <p:nvPr/>
          </p:nvSpPr>
          <p:spPr>
            <a:xfrm>
              <a:off x="0" y="-38100"/>
              <a:ext cx="55151" cy="90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694" tIns="57694" rIns="57694" bIns="57694" anchor="ctr" anchorCtr="0">
              <a:noAutofit/>
            </a:bodyPr>
            <a:lstStyle/>
            <a:p>
              <a:pPr algn="ctr">
                <a:lnSpc>
                  <a:spcPct val="164888"/>
                </a:lnSpc>
              </a:pPr>
              <a:endParaRPr sz="135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27" name="Google Shape;327;p9"/>
          <p:cNvSpPr txBox="1"/>
          <p:nvPr/>
        </p:nvSpPr>
        <p:spPr>
          <a:xfrm>
            <a:off x="8473282" y="7524889"/>
            <a:ext cx="249951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54"/>
              </a:lnSpc>
            </a:pPr>
            <a:r>
              <a:rPr lang="en-US" sz="2000" b="1" dirty="0">
                <a:latin typeface="Calibri" panose="020F0502020204030204" pitchFamily="34" charset="0"/>
                <a:ea typeface="PT Serif"/>
                <a:cs typeface="Calibri" panose="020F0502020204030204" pitchFamily="34" charset="0"/>
                <a:sym typeface="PT Serif"/>
              </a:rPr>
              <a:t>Intellectual Property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8" name="Google Shape;328;p9"/>
          <p:cNvSpPr txBox="1"/>
          <p:nvPr/>
        </p:nvSpPr>
        <p:spPr>
          <a:xfrm>
            <a:off x="8611253" y="7897875"/>
            <a:ext cx="420021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54"/>
              </a:lnSpc>
            </a:pPr>
            <a:r>
              <a:rPr lang="en-US" sz="2000" b="1" dirty="0">
                <a:latin typeface="Calibri" panose="020F0502020204030204" pitchFamily="34" charset="0"/>
                <a:ea typeface="PT Serif"/>
                <a:cs typeface="Calibri" panose="020F0502020204030204" pitchFamily="34" charset="0"/>
                <a:sym typeface="PT Serif"/>
              </a:rPr>
              <a:t>Other Services (manuf. Cult, Const, etc.</a:t>
            </a:r>
            <a:r>
              <a:rPr lang="en-US" sz="1384" b="1" dirty="0">
                <a:latin typeface="Calibri" panose="020F0502020204030204" pitchFamily="34" charset="0"/>
                <a:ea typeface="PT Serif"/>
                <a:cs typeface="Calibri" panose="020F0502020204030204" pitchFamily="34" charset="0"/>
                <a:sym typeface="PT Serif"/>
              </a:rPr>
              <a:t>)</a:t>
            </a:r>
            <a:endParaRPr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9" name="Google Shape;329;p9"/>
          <p:cNvSpPr txBox="1"/>
          <p:nvPr/>
        </p:nvSpPr>
        <p:spPr>
          <a:xfrm>
            <a:off x="8404782" y="8326229"/>
            <a:ext cx="298374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54"/>
              </a:lnSpc>
            </a:pPr>
            <a:r>
              <a:rPr lang="en-US" sz="2000" b="1" dirty="0">
                <a:latin typeface="Calibri" panose="020F0502020204030204" pitchFamily="34" charset="0"/>
                <a:ea typeface="PT Serif"/>
                <a:cs typeface="Calibri" panose="020F0502020204030204" pitchFamily="34" charset="0"/>
                <a:sym typeface="PT Serif"/>
              </a:rPr>
              <a:t>Other Business Services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0" name="Google Shape;330;p9"/>
          <p:cNvGrpSpPr/>
          <p:nvPr/>
        </p:nvGrpSpPr>
        <p:grpSpPr>
          <a:xfrm>
            <a:off x="61499" y="22878"/>
            <a:ext cx="12558250" cy="1055032"/>
            <a:chOff x="0" y="-69080"/>
            <a:chExt cx="22325778" cy="1875611"/>
          </a:xfrm>
        </p:grpSpPr>
        <p:sp>
          <p:nvSpPr>
            <p:cNvPr id="331" name="Google Shape;331;p9"/>
            <p:cNvSpPr/>
            <p:nvPr/>
          </p:nvSpPr>
          <p:spPr>
            <a:xfrm>
              <a:off x="0" y="0"/>
              <a:ext cx="2822844" cy="1226397"/>
            </a:xfrm>
            <a:custGeom>
              <a:avLst/>
              <a:gdLst/>
              <a:ahLst/>
              <a:cxnLst/>
              <a:rect l="l" t="t" r="r" b="b"/>
              <a:pathLst>
                <a:path w="2822844" h="1226397" extrusionOk="0">
                  <a:moveTo>
                    <a:pt x="0" y="0"/>
                  </a:moveTo>
                  <a:lnTo>
                    <a:pt x="2822844" y="0"/>
                  </a:lnTo>
                  <a:lnTo>
                    <a:pt x="2822844" y="1226397"/>
                  </a:lnTo>
                  <a:lnTo>
                    <a:pt x="0" y="12263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978" r="-977" b="-26587"/>
              </a:stretch>
            </a:blipFill>
            <a:ln>
              <a:noFill/>
            </a:ln>
          </p:spPr>
          <p:txBody>
            <a:bodyPr/>
            <a:lstStyle/>
            <a:p>
              <a:endParaRPr lang="en-BE" sz="1050"/>
            </a:p>
          </p:txBody>
        </p:sp>
        <p:sp>
          <p:nvSpPr>
            <p:cNvPr id="332" name="Google Shape;332;p9"/>
            <p:cNvSpPr txBox="1"/>
            <p:nvPr/>
          </p:nvSpPr>
          <p:spPr>
            <a:xfrm>
              <a:off x="12459499" y="628820"/>
              <a:ext cx="9866279" cy="86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06"/>
                </a:lnSpc>
              </a:pPr>
              <a:r>
                <a:rPr lang="en-US" sz="2252" b="1" dirty="0">
                  <a:solidFill>
                    <a:srgbClr val="1B3C83"/>
                  </a:solidFill>
                </a:rPr>
                <a:t>The Real Beating Heart of World Trade</a:t>
              </a:r>
              <a:endParaRPr sz="1050" dirty="0"/>
            </a:p>
          </p:txBody>
        </p:sp>
        <p:sp>
          <p:nvSpPr>
            <p:cNvPr id="333" name="Google Shape;333;p9"/>
            <p:cNvSpPr txBox="1"/>
            <p:nvPr/>
          </p:nvSpPr>
          <p:spPr>
            <a:xfrm>
              <a:off x="3950158" y="-69080"/>
              <a:ext cx="8509342" cy="18756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40006"/>
                </a:lnSpc>
              </a:pPr>
              <a:r>
                <a:rPr lang="en-US" sz="4897" b="1" dirty="0">
                  <a:solidFill>
                    <a:srgbClr val="1B3C83"/>
                  </a:solidFill>
                  <a:latin typeface="Alegreya"/>
                  <a:ea typeface="Alegreya"/>
                  <a:cs typeface="Alegreya"/>
                  <a:sym typeface="Alegreya"/>
                </a:rPr>
                <a:t>Trade in Services: </a:t>
              </a:r>
              <a:endParaRPr sz="1050" dirty="0"/>
            </a:p>
          </p:txBody>
        </p:sp>
      </p:grpSp>
      <p:pic>
        <p:nvPicPr>
          <p:cNvPr id="2" name="Picture 1" descr="A blue and yellow text with stars&#10;&#10;AI-generated content may be incorrect.">
            <a:extLst>
              <a:ext uri="{FF2B5EF4-FFF2-40B4-BE49-F238E27FC236}">
                <a16:creationId xmlns:a16="http://schemas.microsoft.com/office/drawing/2014/main" id="{5BADBE28-1A73-8825-48B2-BE85ECAE5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9749" y="302513"/>
            <a:ext cx="795189" cy="597773"/>
          </a:xfrm>
          <a:prstGeom prst="rect">
            <a:avLst/>
          </a:prstGeom>
        </p:spPr>
      </p:pic>
      <p:cxnSp>
        <p:nvCxnSpPr>
          <p:cNvPr id="3" name="Google Shape;183;p4">
            <a:extLst>
              <a:ext uri="{FF2B5EF4-FFF2-40B4-BE49-F238E27FC236}">
                <a16:creationId xmlns:a16="http://schemas.microsoft.com/office/drawing/2014/main" id="{D055E692-2CF6-36D2-6F68-B64B7524E86B}"/>
              </a:ext>
            </a:extLst>
          </p:cNvPr>
          <p:cNvCxnSpPr>
            <a:cxnSpLocks/>
          </p:cNvCxnSpPr>
          <p:nvPr/>
        </p:nvCxnSpPr>
        <p:spPr>
          <a:xfrm>
            <a:off x="733562" y="2117534"/>
            <a:ext cx="10239238" cy="0"/>
          </a:xfrm>
          <a:prstGeom prst="straightConnector1">
            <a:avLst/>
          </a:prstGeom>
          <a:noFill/>
          <a:ln w="88900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0CD5E2-BD1D-7C77-9F4C-B8538982794D}"/>
              </a:ext>
            </a:extLst>
          </p:cNvPr>
          <p:cNvCxnSpPr/>
          <p:nvPr/>
        </p:nvCxnSpPr>
        <p:spPr>
          <a:xfrm>
            <a:off x="759372" y="2117534"/>
            <a:ext cx="0" cy="66992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632</Words>
  <Application>Microsoft Office PowerPoint</Application>
  <PresentationFormat>Custom</PresentationFormat>
  <Paragraphs>99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Alegreya</vt:lpstr>
      <vt:lpstr>Calibri</vt:lpstr>
      <vt:lpstr>Arial</vt:lpstr>
      <vt:lpstr>Gill Sans MT</vt:lpstr>
      <vt:lpstr>PT Serif</vt:lpstr>
      <vt:lpstr>PT Sans</vt:lpstr>
      <vt:lpstr>Inter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Kerneis Pascal  - ESF</dc:creator>
  <cp:lastModifiedBy>Kerneis Pascal  - ESF</cp:lastModifiedBy>
  <cp:revision>23</cp:revision>
  <cp:lastPrinted>2025-11-17T17:24:32Z</cp:lastPrinted>
  <dcterms:created xsi:type="dcterms:W3CDTF">2006-08-16T00:00:00Z</dcterms:created>
  <dcterms:modified xsi:type="dcterms:W3CDTF">2025-11-19T15:17:17Z</dcterms:modified>
</cp:coreProperties>
</file>