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8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2" r:id="rId2"/>
    <p:sldId id="299" r:id="rId3"/>
    <p:sldId id="344" r:id="rId4"/>
    <p:sldId id="413" r:id="rId5"/>
    <p:sldId id="412" r:id="rId6"/>
    <p:sldId id="326" r:id="rId7"/>
    <p:sldId id="329" r:id="rId8"/>
    <p:sldId id="338" r:id="rId9"/>
    <p:sldId id="339" r:id="rId10"/>
    <p:sldId id="335" r:id="rId11"/>
    <p:sldId id="340" r:id="rId12"/>
    <p:sldId id="415" r:id="rId13"/>
    <p:sldId id="414" r:id="rId14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32D"/>
    <a:srgbClr val="205A23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787" autoAdjust="0"/>
  </p:normalViewPr>
  <p:slideViewPr>
    <p:cSldViewPr>
      <p:cViewPr varScale="1">
        <p:scale>
          <a:sx n="77" d="100"/>
          <a:sy n="77" d="100"/>
        </p:scale>
        <p:origin x="162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(GDP)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370292189756699E-2"/>
          <c:y val="0.11221624131344073"/>
          <c:w val="0.94159242017372957"/>
          <c:h val="0.763184976018943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894E-2"/>
                  <c:y val="9.5484396289566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18.3</c:v>
                </c:pt>
                <c:pt idx="1">
                  <c:v>18.899999999999999</c:v>
                </c:pt>
                <c:pt idx="2">
                  <c:v>19.5</c:v>
                </c:pt>
                <c:pt idx="3">
                  <c:v>20.399999999999999</c:v>
                </c:pt>
                <c:pt idx="4">
                  <c:v>21.3</c:v>
                </c:pt>
                <c:pt idx="5">
                  <c:v>22.6</c:v>
                </c:pt>
                <c:pt idx="6">
                  <c:v>24.6</c:v>
                </c:pt>
                <c:pt idx="7">
                  <c:v>24.7</c:v>
                </c:pt>
                <c:pt idx="8">
                  <c:v>25.5</c:v>
                </c:pt>
                <c:pt idx="9">
                  <c:v>26</c:v>
                </c:pt>
                <c:pt idx="10">
                  <c:v>27.6</c:v>
                </c:pt>
                <c:pt idx="11">
                  <c:v>25.3</c:v>
                </c:pt>
                <c:pt idx="12">
                  <c:v>26.4</c:v>
                </c:pt>
                <c:pt idx="13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FD4-4438-AD8C-96D28725C5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05070168355291E-2"/>
                  <c:y val="2.8645318886869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FD4-4438-AD8C-96D28725C5E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FD4-4438-AD8C-96D28725C5E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12.8</c:v>
                </c:pt>
                <c:pt idx="1">
                  <c:v>13</c:v>
                </c:pt>
                <c:pt idx="2">
                  <c:v>13.4</c:v>
                </c:pt>
                <c:pt idx="3">
                  <c:v>13.7</c:v>
                </c:pt>
                <c:pt idx="4">
                  <c:v>14.4</c:v>
                </c:pt>
                <c:pt idx="5">
                  <c:v>15.2</c:v>
                </c:pt>
                <c:pt idx="6">
                  <c:v>15.4</c:v>
                </c:pt>
                <c:pt idx="7">
                  <c:v>15.4</c:v>
                </c:pt>
                <c:pt idx="8">
                  <c:v>16</c:v>
                </c:pt>
                <c:pt idx="9">
                  <c:v>16.399999999999999</c:v>
                </c:pt>
                <c:pt idx="10">
                  <c:v>16.7</c:v>
                </c:pt>
                <c:pt idx="11">
                  <c:v>14.6</c:v>
                </c:pt>
                <c:pt idx="12">
                  <c:v>15.2</c:v>
                </c:pt>
                <c:pt idx="13">
                  <c:v>16.5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1FD4-4438-AD8C-96D28725C5E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Middle Income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908E-2"/>
                  <c:y val="-3.8193758515826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1FD4-4438-AD8C-96D28725C5E7}"/>
                </c:ext>
              </c:extLst>
            </c:dLbl>
            <c:dLbl>
              <c:idx val="8"/>
              <c:layout>
                <c:manualLayout>
                  <c:x val="-1.4338966853729138E-3"/>
                  <c:y val="-2.9385014452452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8.4</c:v>
                </c:pt>
                <c:pt idx="1">
                  <c:v>7.7</c:v>
                </c:pt>
                <c:pt idx="2">
                  <c:v>8.1</c:v>
                </c:pt>
                <c:pt idx="3">
                  <c:v>8</c:v>
                </c:pt>
                <c:pt idx="4">
                  <c:v>8.1999999999999993</c:v>
                </c:pt>
                <c:pt idx="5">
                  <c:v>8.4</c:v>
                </c:pt>
                <c:pt idx="6">
                  <c:v>8.6</c:v>
                </c:pt>
                <c:pt idx="7">
                  <c:v>8.3000000000000007</c:v>
                </c:pt>
                <c:pt idx="8">
                  <c:v>8.4</c:v>
                </c:pt>
                <c:pt idx="9">
                  <c:v>8.6</c:v>
                </c:pt>
                <c:pt idx="10">
                  <c:v>8.6</c:v>
                </c:pt>
                <c:pt idx="11">
                  <c:v>6.6</c:v>
                </c:pt>
                <c:pt idx="12">
                  <c:v>6.8</c:v>
                </c:pt>
                <c:pt idx="13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1FD4-4438-AD8C-96D28725C5E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Income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677933707456304E-3"/>
                  <c:y val="4.2967978330304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8.1</c:v>
                </c:pt>
                <c:pt idx="1">
                  <c:v>7.9</c:v>
                </c:pt>
                <c:pt idx="2">
                  <c:v>12.4</c:v>
                </c:pt>
                <c:pt idx="3">
                  <c:v>12.8</c:v>
                </c:pt>
                <c:pt idx="4">
                  <c:v>12.1</c:v>
                </c:pt>
                <c:pt idx="5">
                  <c:v>11.7</c:v>
                </c:pt>
                <c:pt idx="6">
                  <c:v>10.1</c:v>
                </c:pt>
                <c:pt idx="7">
                  <c:v>9.6999999999999993</c:v>
                </c:pt>
                <c:pt idx="8">
                  <c:v>9</c:v>
                </c:pt>
                <c:pt idx="9">
                  <c:v>13.4</c:v>
                </c:pt>
                <c:pt idx="10">
                  <c:v>12.2</c:v>
                </c:pt>
                <c:pt idx="11">
                  <c:v>10.7</c:v>
                </c:pt>
                <c:pt idx="12">
                  <c:v>11.4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1FD4-4438-AD8C-96D28725C5E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Philippines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8"/>
              <c:layout>
                <c:manualLayout>
                  <c:x val="4.3016900561184263E-3"/>
                  <c:y val="4.1628770474307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1FD4-4438-AD8C-96D28725C5E7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1FD4-4438-AD8C-96D28725C5E7}"/>
                </c:ext>
              </c:extLst>
            </c:dLbl>
            <c:dLbl>
              <c:idx val="11"/>
              <c:layout>
                <c:manualLayout>
                  <c:x val="-4.2328630152205313E-3"/>
                  <c:y val="-6.856503372238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1FD4-4438-AD8C-96D28725C5E7}"/>
                </c:ext>
              </c:extLst>
            </c:dLbl>
            <c:dLbl>
              <c:idx val="13"/>
              <c:layout>
                <c:manualLayout>
                  <c:x val="-4.2328630152205313E-3"/>
                  <c:y val="3.1833765656823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</c:numCache>
            </c:numRef>
          </c:cat>
          <c:val>
            <c:numRef>
              <c:f>Sheet1!$F$2:$F$15</c:f>
              <c:numCache>
                <c:formatCode>General</c:formatCode>
                <c:ptCount val="14"/>
                <c:pt idx="0">
                  <c:v>13.2</c:v>
                </c:pt>
                <c:pt idx="1">
                  <c:v>14.3</c:v>
                </c:pt>
                <c:pt idx="2">
                  <c:v>13.3</c:v>
                </c:pt>
                <c:pt idx="3">
                  <c:v>13.2</c:v>
                </c:pt>
                <c:pt idx="4">
                  <c:v>14</c:v>
                </c:pt>
                <c:pt idx="5">
                  <c:v>15.6</c:v>
                </c:pt>
                <c:pt idx="6">
                  <c:v>17.2</c:v>
                </c:pt>
                <c:pt idx="7">
                  <c:v>17.399999999999999</c:v>
                </c:pt>
                <c:pt idx="8">
                  <c:v>18.600000000000001</c:v>
                </c:pt>
                <c:pt idx="9">
                  <c:v>18.8</c:v>
                </c:pt>
                <c:pt idx="10">
                  <c:v>18.399999999999999</c:v>
                </c:pt>
                <c:pt idx="11">
                  <c:v>13.8</c:v>
                </c:pt>
                <c:pt idx="12">
                  <c:v>13.5</c:v>
                </c:pt>
                <c:pt idx="13">
                  <c:v>16.399999999999999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C-1FD4-4438-AD8C-96D28725C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4500784"/>
        <c:axId val="724499800"/>
      </c:lineChart>
      <c:catAx>
        <c:axId val="72450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99800"/>
        <c:crosses val="autoZero"/>
        <c:auto val="1"/>
        <c:lblAlgn val="ctr"/>
        <c:lblOffset val="100"/>
        <c:noMultiLvlLbl val="0"/>
      </c:catAx>
      <c:valAx>
        <c:axId val="72449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0078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449835293820113E-2"/>
          <c:y val="9.9874149613299767E-2"/>
          <c:w val="0.82230960335933767"/>
          <c:h val="6.0476583673559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722881641386505E-2"/>
          <c:y val="0.11048357646343734"/>
          <c:w val="0.90394739597786311"/>
          <c:h val="0.775739657538366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2856833759354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F68-4AFA-B0D5-FCF1228377CE}"/>
                </c:ext>
              </c:extLst>
            </c:dLbl>
            <c:dLbl>
              <c:idx val="1"/>
              <c:layout>
                <c:manualLayout>
                  <c:x val="0"/>
                  <c:y val="-2.5209902211384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F68-4AFA-B0D5-FCF1228377CE}"/>
                </c:ext>
              </c:extLst>
            </c:dLbl>
            <c:dLbl>
              <c:idx val="2"/>
              <c:layout>
                <c:manualLayout>
                  <c:x val="-3.047668413676597E-2"/>
                  <c:y val="-4.5377823980492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68-4AFA-B0D5-FCF1228377CE}"/>
                </c:ext>
              </c:extLst>
            </c:dLbl>
            <c:dLbl>
              <c:idx val="3"/>
              <c:layout>
                <c:manualLayout>
                  <c:x val="-3.8788507083156724E-2"/>
                  <c:y val="7.56297066341544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68-4AFA-B0D5-FCF1228377CE}"/>
                </c:ext>
              </c:extLst>
            </c:dLbl>
            <c:dLbl>
              <c:idx val="4"/>
              <c:layout>
                <c:manualLayout>
                  <c:x val="-2.216486119037521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F68-4AFA-B0D5-FCF1228377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>
                  <c:v>1911</c:v>
                </c:pt>
                <c:pt idx="1">
                  <c:v>1991</c:v>
                </c:pt>
                <c:pt idx="2">
                  <c:v>2336</c:v>
                </c:pt>
                <c:pt idx="3">
                  <c:v>2035</c:v>
                </c:pt>
                <c:pt idx="4">
                  <c:v>1994</c:v>
                </c:pt>
                <c:pt idx="5">
                  <c:v>3090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8FD-AFC0-AC47AE7549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2164861190375112E-2"/>
                  <c:y val="-5.7982775086185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7A-4F04-A969-234FB60163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Sheet1!$C$2:$C$7</c:f>
              <c:numCache>
                <c:formatCode>#,##0</c:formatCode>
                <c:ptCount val="6"/>
                <c:pt idx="0">
                  <c:v>1897</c:v>
                </c:pt>
                <c:pt idx="1">
                  <c:v>1947</c:v>
                </c:pt>
                <c:pt idx="2">
                  <c:v>2595</c:v>
                </c:pt>
                <c:pt idx="3">
                  <c:v>2555</c:v>
                </c:pt>
                <c:pt idx="4">
                  <c:v>2666</c:v>
                </c:pt>
                <c:pt idx="5">
                  <c:v>3479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9-48FD-AFC0-AC47AE7549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Sheet1!$D$2:$D$7</c:f>
              <c:numCache>
                <c:formatCode>#,##0</c:formatCode>
                <c:ptCount val="6"/>
                <c:pt idx="0">
                  <c:v>14</c:v>
                </c:pt>
                <c:pt idx="1">
                  <c:v>44</c:v>
                </c:pt>
                <c:pt idx="2">
                  <c:v>-259</c:v>
                </c:pt>
                <c:pt idx="3">
                  <c:v>-520</c:v>
                </c:pt>
                <c:pt idx="4">
                  <c:v>-672</c:v>
                </c:pt>
                <c:pt idx="5" formatCode="General">
                  <c:v>-389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9-48FD-AFC0-AC47AE75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Philippines  - 2022 -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Indonesia - 2021 -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35133873905770291"/>
                  <c:y val="-0.148157426306936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8900150523690459"/>
                  <c:y val="0.1335279550123473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7590</c:v>
                </c:pt>
                <c:pt idx="1">
                  <c:v>3090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Philippines</a:t>
            </a:r>
            <a:r>
              <a:rPr lang="en-US" sz="1800" b="0" baseline="0" dirty="0">
                <a:solidFill>
                  <a:schemeClr val="tx1"/>
                </a:solidFill>
              </a:rPr>
              <a:t> </a:t>
            </a:r>
            <a:r>
              <a:rPr lang="en-US" sz="1800" b="0" dirty="0">
                <a:solidFill>
                  <a:schemeClr val="tx1"/>
                </a:solidFill>
              </a:rPr>
              <a:t>Total volume of trade – 2021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Philippines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26651186171673702"/>
                  <c:y val="-0.166464125554715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377934771115133"/>
                  <c:y val="0.151167294630669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18373</c:v>
                </c:pt>
                <c:pt idx="1">
                  <c:v>6569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Philippines Exports to EU - 2021 -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PhilippinesExports to EU27 - 2021 -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23473921742356607"/>
                  <c:y val="-0.157610126884676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183471939635529"/>
                  <c:y val="0.141477220421183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10783</c:v>
                </c:pt>
                <c:pt idx="1">
                  <c:v>3479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 Trade in Services with Philippines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- 2013-2022</a:t>
            </a:r>
            <a:endParaRPr lang="en-GB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3555952833482454"/>
          <c:y val="7.1256663053486879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849870995336134"/>
          <c:y val="0.10711894206623013"/>
          <c:w val="0.88150129004663869"/>
          <c:h val="0.8112980731593919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3630511608759813E-2"/>
                  <c:y val="2.40996257868374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-2.0489138764532046E-3"/>
                  <c:y val="-7.18907248788067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5.0497455042026289E-3"/>
                  <c:y val="-4.4409022303754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2.5249280832889301E-3"/>
                  <c:y val="6.034559845653927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9732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63490545836631E-2"/>
                      <c:h val="4.53613216417688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-1.1100321529531188E-2"/>
                  <c:y val="5.9789692829174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1.1766287703362761E-2"/>
                  <c:y val="1.1013342690920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2.7148800502848802E-3"/>
                  <c:y val="1.4618125086372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4.0732607056165031E-3"/>
                  <c:y val="9.3604098189632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4.2162364943487494E-3"/>
                  <c:y val="-6.4525350841776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47-403F-8666-646D0EA6DF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-166</c:v>
                </c:pt>
                <c:pt idx="1">
                  <c:v>-377</c:v>
                </c:pt>
                <c:pt idx="2">
                  <c:v>24</c:v>
                </c:pt>
                <c:pt idx="3">
                  <c:v>-286</c:v>
                </c:pt>
                <c:pt idx="4">
                  <c:v>19</c:v>
                </c:pt>
                <c:pt idx="5">
                  <c:v>44</c:v>
                </c:pt>
                <c:pt idx="6">
                  <c:v>-259</c:v>
                </c:pt>
                <c:pt idx="7">
                  <c:v>-440</c:v>
                </c:pt>
                <c:pt idx="8">
                  <c:v>-650</c:v>
                </c:pt>
                <c:pt idx="9">
                  <c:v>-389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71E-2"/>
                  <c:y val="5.6081505848943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3.3944355637888363E-2"/>
                  <c:y val="3.6126575366964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1.6031436967541116E-2"/>
                  <c:y val="5.098332570093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3.761314536222285E-2"/>
                  <c:y val="5.1580650930384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2.7703772314376315E-2"/>
                  <c:y val="3.9073910486910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1138848635449921E-2"/>
                  <c:y val="5.0584995976056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9090045421371893E-2"/>
                  <c:y val="4.0926008221308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1.138627310699568E-2"/>
                  <c:y val="3.9372657780571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9"/>
              <c:layout>
                <c:manualLayout>
                  <c:x val="-8.4324729886974988E-3"/>
                  <c:y val="6.9071779769302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45-45E3-A29E-9716C49D76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1264</c:v>
                </c:pt>
                <c:pt idx="1">
                  <c:v>1283</c:v>
                </c:pt>
                <c:pt idx="2">
                  <c:v>1866</c:v>
                </c:pt>
                <c:pt idx="3">
                  <c:v>1790</c:v>
                </c:pt>
                <c:pt idx="4">
                  <c:v>1911</c:v>
                </c:pt>
                <c:pt idx="5">
                  <c:v>1991</c:v>
                </c:pt>
                <c:pt idx="6">
                  <c:v>2336</c:v>
                </c:pt>
                <c:pt idx="7">
                  <c:v>2115</c:v>
                </c:pt>
                <c:pt idx="8">
                  <c:v>2121</c:v>
                </c:pt>
                <c:pt idx="9">
                  <c:v>3090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8851911056222589E-2"/>
                  <c:y val="-2.7552663525191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4.5021880718132418E-3"/>
                  <c:y val="-4.6290927024368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777526020874244E-2"/>
                  <c:y val="-4.8364036787240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78E-2"/>
                  <c:y val="-8.7109223636398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9294549490704087E-2"/>
                  <c:y val="-4.0166946220067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2.1267205924420919E-2"/>
                  <c:y val="-7.0968063169132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3.8088550925995092E-2"/>
                  <c:y val="-4.8824182136944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4.0756952778704572E-2"/>
                  <c:y val="-5.66789157573277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3.7946073117951257E-2"/>
                  <c:y val="-4.94694356453619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7.76239970626570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F47-403F-8666-646D0EA6DFBE}"/>
                </c:ext>
              </c:extLst>
            </c:dLbl>
            <c:dLbl>
              <c:idx val="9"/>
              <c:layout>
                <c:manualLayout>
                  <c:x val="-4.9189425767402074E-2"/>
                  <c:y val="-6.27925270630023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77-4ED9-9A30-7A8B368160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1430</c:v>
                </c:pt>
                <c:pt idx="1">
                  <c:v>1660</c:v>
                </c:pt>
                <c:pt idx="2">
                  <c:v>1842</c:v>
                </c:pt>
                <c:pt idx="3">
                  <c:v>2076</c:v>
                </c:pt>
                <c:pt idx="4">
                  <c:v>1892</c:v>
                </c:pt>
                <c:pt idx="5">
                  <c:v>1947</c:v>
                </c:pt>
                <c:pt idx="6">
                  <c:v>2595</c:v>
                </c:pt>
                <c:pt idx="7">
                  <c:v>2555</c:v>
                </c:pt>
                <c:pt idx="8">
                  <c:v>2771</c:v>
                </c:pt>
                <c:pt idx="9">
                  <c:v>3479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3500"/>
          <c:min val="-7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9093625349208957"/>
          <c:y val="0.93562678231478968"/>
          <c:w val="0.40688419569755752"/>
          <c:h val="5.80939649789101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64107616160563"/>
          <c:y val="1.7359208796999009E-2"/>
          <c:w val="0.8533589238383944"/>
          <c:h val="0.59052670025716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services, + ni</c:v>
                </c:pt>
                <c:pt idx="12">
                  <c:v>Services not allocated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0.4</c:v>
                </c:pt>
                <c:pt idx="1">
                  <c:v>89.8</c:v>
                </c:pt>
                <c:pt idx="2">
                  <c:v>747.9</c:v>
                </c:pt>
                <c:pt idx="3">
                  <c:v>318.3</c:v>
                </c:pt>
                <c:pt idx="4">
                  <c:v>474.2</c:v>
                </c:pt>
                <c:pt idx="5">
                  <c:v>16.399999999999999</c:v>
                </c:pt>
                <c:pt idx="6">
                  <c:v>69</c:v>
                </c:pt>
                <c:pt idx="7">
                  <c:v>122.9</c:v>
                </c:pt>
                <c:pt idx="8">
                  <c:v>1048.5999999999999</c:v>
                </c:pt>
                <c:pt idx="9">
                  <c:v>820.9</c:v>
                </c:pt>
                <c:pt idx="10">
                  <c:v>78.8</c:v>
                </c:pt>
                <c:pt idx="11">
                  <c:v>16.899999999999999</c:v>
                </c:pt>
                <c:pt idx="12">
                  <c:v>-714.2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services, + ni</c:v>
                </c:pt>
                <c:pt idx="12">
                  <c:v>Services not allocated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585.29999999999995</c:v>
                </c:pt>
                <c:pt idx="1">
                  <c:v>49.8</c:v>
                </c:pt>
                <c:pt idx="2">
                  <c:v>788.5</c:v>
                </c:pt>
                <c:pt idx="3">
                  <c:v>288.2</c:v>
                </c:pt>
                <c:pt idx="4">
                  <c:v>235.6</c:v>
                </c:pt>
                <c:pt idx="5">
                  <c:v>9.5</c:v>
                </c:pt>
                <c:pt idx="6">
                  <c:v>30.6</c:v>
                </c:pt>
                <c:pt idx="7">
                  <c:v>11.9</c:v>
                </c:pt>
                <c:pt idx="8">
                  <c:v>245.7</c:v>
                </c:pt>
                <c:pt idx="9">
                  <c:v>1201.2</c:v>
                </c:pt>
                <c:pt idx="10">
                  <c:v>8.4</c:v>
                </c:pt>
                <c:pt idx="11">
                  <c:v>12.4</c:v>
                </c:pt>
                <c:pt idx="1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  <c:max val="1200"/>
          <c:min val="-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5673</c:v>
                </c:pt>
                <c:pt idx="1">
                  <c:v>5428</c:v>
                </c:pt>
                <c:pt idx="2">
                  <c:v>19613</c:v>
                </c:pt>
                <c:pt idx="3">
                  <c:v>14025</c:v>
                </c:pt>
                <c:pt idx="4">
                  <c:v>13174</c:v>
                </c:pt>
                <c:pt idx="5">
                  <c:v>12695</c:v>
                </c:pt>
                <c:pt idx="6">
                  <c:v>13868</c:v>
                </c:pt>
                <c:pt idx="7">
                  <c:v>13004</c:v>
                </c:pt>
                <c:pt idx="8">
                  <c:v>14347</c:v>
                </c:pt>
                <c:pt idx="9">
                  <c:v>14445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520</c:v>
                </c:pt>
                <c:pt idx="1">
                  <c:v>715</c:v>
                </c:pt>
                <c:pt idx="2">
                  <c:v>5123</c:v>
                </c:pt>
                <c:pt idx="3">
                  <c:v>2764</c:v>
                </c:pt>
                <c:pt idx="4">
                  <c:v>1755</c:v>
                </c:pt>
                <c:pt idx="5">
                  <c:v>948</c:v>
                </c:pt>
                <c:pt idx="6">
                  <c:v>857</c:v>
                </c:pt>
                <c:pt idx="7">
                  <c:v>1015</c:v>
                </c:pt>
                <c:pt idx="8">
                  <c:v>868</c:v>
                </c:pt>
                <c:pt idx="9">
                  <c:v>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7519519"/>
        <c:axId val="197519103"/>
      </c:bar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2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5673</c:v>
                </c:pt>
                <c:pt idx="1">
                  <c:v>5428</c:v>
                </c:pt>
                <c:pt idx="2">
                  <c:v>19613</c:v>
                </c:pt>
                <c:pt idx="3">
                  <c:v>14025</c:v>
                </c:pt>
                <c:pt idx="4">
                  <c:v>13174</c:v>
                </c:pt>
                <c:pt idx="5">
                  <c:v>12695</c:v>
                </c:pt>
                <c:pt idx="6">
                  <c:v>13868</c:v>
                </c:pt>
                <c:pt idx="7">
                  <c:v>13004</c:v>
                </c:pt>
                <c:pt idx="8">
                  <c:v>14347</c:v>
                </c:pt>
                <c:pt idx="9">
                  <c:v>14445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 in Outward FDI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7">
                  <c:v>6489</c:v>
                </c:pt>
                <c:pt idx="8">
                  <c:v>7250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7519519"/>
        <c:axId val="197519103"/>
      </c:bar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2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961226530385527E-2"/>
          <c:y val="2.7302521942006448E-2"/>
          <c:w val="0.89375078618445514"/>
          <c:h val="0.82640050228337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520</c:v>
                </c:pt>
                <c:pt idx="1">
                  <c:v>715</c:v>
                </c:pt>
                <c:pt idx="2">
                  <c:v>5123</c:v>
                </c:pt>
                <c:pt idx="3">
                  <c:v>2764</c:v>
                </c:pt>
                <c:pt idx="4">
                  <c:v>1755</c:v>
                </c:pt>
                <c:pt idx="5">
                  <c:v>948</c:v>
                </c:pt>
                <c:pt idx="6">
                  <c:v>857</c:v>
                </c:pt>
                <c:pt idx="7">
                  <c:v>1015</c:v>
                </c:pt>
                <c:pt idx="8">
                  <c:v>868</c:v>
                </c:pt>
                <c:pt idx="9">
                  <c:v>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Services share of Outward FDI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7">
                  <c:v>785</c:v>
                </c:pt>
                <c:pt idx="8">
                  <c:v>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7519519"/>
        <c:axId val="197519103"/>
      </c:bar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7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87860892388452E-2"/>
          <c:y val="6.9729991900822519E-2"/>
          <c:w val="0.908628280839895"/>
          <c:h val="0.768873207223199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EU (Intra&amp;Extra)(27 from 2019)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India</c:v>
                </c:pt>
                <c:pt idx="6">
                  <c:v>Singapore</c:v>
                </c:pt>
                <c:pt idx="7">
                  <c:v>Japan</c:v>
                </c:pt>
                <c:pt idx="8">
                  <c:v>UAE</c:v>
                </c:pt>
                <c:pt idx="9">
                  <c:v>Switzerland</c:v>
                </c:pt>
                <c:pt idx="10">
                  <c:v>South Korea</c:v>
                </c:pt>
                <c:pt idx="11">
                  <c:v>Canada</c:v>
                </c:pt>
                <c:pt idx="12">
                  <c:v>Israel</c:v>
                </c:pt>
                <c:pt idx="13">
                  <c:v>Turkey</c:v>
                </c:pt>
                <c:pt idx="14">
                  <c:v>Hong-Kong</c:v>
                </c:pt>
                <c:pt idx="15">
                  <c:v>Taiwan</c:v>
                </c:pt>
                <c:pt idx="16">
                  <c:v>Russia</c:v>
                </c:pt>
                <c:pt idx="17">
                  <c:v>Australia</c:v>
                </c:pt>
                <c:pt idx="18">
                  <c:v>Norway</c:v>
                </c:pt>
                <c:pt idx="19">
                  <c:v>Philippines</c:v>
                </c:pt>
              </c:strCache>
            </c:strRef>
          </c:cat>
          <c:val>
            <c:numRef>
              <c:f>Sheet1!$B$2:$B$21</c:f>
              <c:numCache>
                <c:formatCode>0</c:formatCode>
                <c:ptCount val="20"/>
                <c:pt idx="0" formatCode="General">
                  <c:v>2287</c:v>
                </c:pt>
                <c:pt idx="1">
                  <c:v>1009</c:v>
                </c:pt>
                <c:pt idx="2">
                  <c:v>762</c:v>
                </c:pt>
                <c:pt idx="3">
                  <c:v>375</c:v>
                </c:pt>
                <c:pt idx="4">
                  <c:v>226</c:v>
                </c:pt>
                <c:pt idx="5">
                  <c:v>180</c:v>
                </c:pt>
                <c:pt idx="6">
                  <c:v>164</c:v>
                </c:pt>
                <c:pt idx="7">
                  <c:v>183</c:v>
                </c:pt>
                <c:pt idx="8">
                  <c:v>70</c:v>
                </c:pt>
                <c:pt idx="9">
                  <c:v>119</c:v>
                </c:pt>
                <c:pt idx="10">
                  <c:v>86</c:v>
                </c:pt>
                <c:pt idx="11">
                  <c:v>86</c:v>
                </c:pt>
                <c:pt idx="12">
                  <c:v>44</c:v>
                </c:pt>
                <c:pt idx="13">
                  <c:v>43</c:v>
                </c:pt>
                <c:pt idx="14">
                  <c:v>104</c:v>
                </c:pt>
                <c:pt idx="15">
                  <c:v>45</c:v>
                </c:pt>
                <c:pt idx="16">
                  <c:v>57</c:v>
                </c:pt>
                <c:pt idx="17">
                  <c:v>64</c:v>
                </c:pt>
                <c:pt idx="18">
                  <c:v>37</c:v>
                </c:pt>
                <c:pt idx="19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E5-4576-9874-098086510F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EU (Intra&amp;Extra)(27 from 2019)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India</c:v>
                </c:pt>
                <c:pt idx="6">
                  <c:v>Singapore</c:v>
                </c:pt>
                <c:pt idx="7">
                  <c:v>Japan</c:v>
                </c:pt>
                <c:pt idx="8">
                  <c:v>UAE</c:v>
                </c:pt>
                <c:pt idx="9">
                  <c:v>Switzerland</c:v>
                </c:pt>
                <c:pt idx="10">
                  <c:v>South Korea</c:v>
                </c:pt>
                <c:pt idx="11">
                  <c:v>Canada</c:v>
                </c:pt>
                <c:pt idx="12">
                  <c:v>Israel</c:v>
                </c:pt>
                <c:pt idx="13">
                  <c:v>Turkey</c:v>
                </c:pt>
                <c:pt idx="14">
                  <c:v>Hong-Kong</c:v>
                </c:pt>
                <c:pt idx="15">
                  <c:v>Taiwan</c:v>
                </c:pt>
                <c:pt idx="16">
                  <c:v>Russia</c:v>
                </c:pt>
                <c:pt idx="17">
                  <c:v>Australia</c:v>
                </c:pt>
                <c:pt idx="18">
                  <c:v>Norway</c:v>
                </c:pt>
                <c:pt idx="19">
                  <c:v>Philippines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2526</c:v>
                </c:pt>
                <c:pt idx="1">
                  <c:v>1089</c:v>
                </c:pt>
                <c:pt idx="2">
                  <c:v>808</c:v>
                </c:pt>
                <c:pt idx="3">
                  <c:v>409</c:v>
                </c:pt>
                <c:pt idx="4">
                  <c:v>265</c:v>
                </c:pt>
                <c:pt idx="5">
                  <c:v>204</c:v>
                </c:pt>
                <c:pt idx="6">
                  <c:v>184</c:v>
                </c:pt>
                <c:pt idx="7">
                  <c:v>187</c:v>
                </c:pt>
                <c:pt idx="8">
                  <c:v>71</c:v>
                </c:pt>
                <c:pt idx="9">
                  <c:v>123</c:v>
                </c:pt>
                <c:pt idx="10">
                  <c:v>95</c:v>
                </c:pt>
                <c:pt idx="11">
                  <c:v>92</c:v>
                </c:pt>
                <c:pt idx="12">
                  <c:v>50</c:v>
                </c:pt>
                <c:pt idx="13">
                  <c:v>48</c:v>
                </c:pt>
                <c:pt idx="14">
                  <c:v>114</c:v>
                </c:pt>
                <c:pt idx="15">
                  <c:v>50</c:v>
                </c:pt>
                <c:pt idx="16">
                  <c:v>64</c:v>
                </c:pt>
                <c:pt idx="17">
                  <c:v>68</c:v>
                </c:pt>
                <c:pt idx="18">
                  <c:v>43</c:v>
                </c:pt>
                <c:pt idx="19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E5-4576-9874-098086510F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EU (Intra&amp;Extra)(27 from 2019)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India</c:v>
                </c:pt>
                <c:pt idx="6">
                  <c:v>Singapore</c:v>
                </c:pt>
                <c:pt idx="7">
                  <c:v>Japan</c:v>
                </c:pt>
                <c:pt idx="8">
                  <c:v>UAE</c:v>
                </c:pt>
                <c:pt idx="9">
                  <c:v>Switzerland</c:v>
                </c:pt>
                <c:pt idx="10">
                  <c:v>South Korea</c:v>
                </c:pt>
                <c:pt idx="11">
                  <c:v>Canada</c:v>
                </c:pt>
                <c:pt idx="12">
                  <c:v>Israel</c:v>
                </c:pt>
                <c:pt idx="13">
                  <c:v>Turkey</c:v>
                </c:pt>
                <c:pt idx="14">
                  <c:v>Hong-Kong</c:v>
                </c:pt>
                <c:pt idx="15">
                  <c:v>Taiwan</c:v>
                </c:pt>
                <c:pt idx="16">
                  <c:v>Russia</c:v>
                </c:pt>
                <c:pt idx="17">
                  <c:v>Australia</c:v>
                </c:pt>
                <c:pt idx="18">
                  <c:v>Norway</c:v>
                </c:pt>
                <c:pt idx="19">
                  <c:v>Philippines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2182</c:v>
                </c:pt>
                <c:pt idx="1">
                  <c:v>1123</c:v>
                </c:pt>
                <c:pt idx="2">
                  <c:v>853</c:v>
                </c:pt>
                <c:pt idx="3">
                  <c:v>416</c:v>
                </c:pt>
                <c:pt idx="4">
                  <c:v>282</c:v>
                </c:pt>
                <c:pt idx="5">
                  <c:v>214</c:v>
                </c:pt>
                <c:pt idx="6">
                  <c:v>205</c:v>
                </c:pt>
                <c:pt idx="7">
                  <c:v>201</c:v>
                </c:pt>
                <c:pt idx="8">
                  <c:v>72</c:v>
                </c:pt>
                <c:pt idx="9">
                  <c:v>120</c:v>
                </c:pt>
                <c:pt idx="10">
                  <c:v>101</c:v>
                </c:pt>
                <c:pt idx="11">
                  <c:v>99</c:v>
                </c:pt>
                <c:pt idx="12">
                  <c:v>55</c:v>
                </c:pt>
                <c:pt idx="13">
                  <c:v>64</c:v>
                </c:pt>
                <c:pt idx="14">
                  <c:v>101</c:v>
                </c:pt>
                <c:pt idx="15">
                  <c:v>51</c:v>
                </c:pt>
                <c:pt idx="16">
                  <c:v>62</c:v>
                </c:pt>
                <c:pt idx="17">
                  <c:v>69</c:v>
                </c:pt>
                <c:pt idx="18">
                  <c:v>45</c:v>
                </c:pt>
                <c:pt idx="19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E5-4576-9874-098086510F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EU (Intra&amp;Extra)(27 from 2019)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India</c:v>
                </c:pt>
                <c:pt idx="6">
                  <c:v>Singapore</c:v>
                </c:pt>
                <c:pt idx="7">
                  <c:v>Japan</c:v>
                </c:pt>
                <c:pt idx="8">
                  <c:v>UAE</c:v>
                </c:pt>
                <c:pt idx="9">
                  <c:v>Switzerland</c:v>
                </c:pt>
                <c:pt idx="10">
                  <c:v>South Korea</c:v>
                </c:pt>
                <c:pt idx="11">
                  <c:v>Canada</c:v>
                </c:pt>
                <c:pt idx="12">
                  <c:v>Israel</c:v>
                </c:pt>
                <c:pt idx="13">
                  <c:v>Turkey</c:v>
                </c:pt>
                <c:pt idx="14">
                  <c:v>Hong-Kong</c:v>
                </c:pt>
                <c:pt idx="15">
                  <c:v>Taiwan</c:v>
                </c:pt>
                <c:pt idx="16">
                  <c:v>Russia</c:v>
                </c:pt>
                <c:pt idx="17">
                  <c:v>Australia</c:v>
                </c:pt>
                <c:pt idx="18">
                  <c:v>Norway</c:v>
                </c:pt>
                <c:pt idx="19">
                  <c:v>Philippines</c:v>
                </c:pt>
              </c:strCache>
            </c:str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1920</c:v>
                </c:pt>
                <c:pt idx="1">
                  <c:v>983</c:v>
                </c:pt>
                <c:pt idx="2">
                  <c:v>684</c:v>
                </c:pt>
                <c:pt idx="3">
                  <c:v>339</c:v>
                </c:pt>
                <c:pt idx="4">
                  <c:v>278</c:v>
                </c:pt>
                <c:pt idx="5">
                  <c:v>203</c:v>
                </c:pt>
                <c:pt idx="6">
                  <c:v>187</c:v>
                </c:pt>
                <c:pt idx="7">
                  <c:v>156</c:v>
                </c:pt>
                <c:pt idx="8">
                  <c:v>61</c:v>
                </c:pt>
                <c:pt idx="9">
                  <c:v>113</c:v>
                </c:pt>
                <c:pt idx="10">
                  <c:v>86</c:v>
                </c:pt>
                <c:pt idx="11">
                  <c:v>84</c:v>
                </c:pt>
                <c:pt idx="12">
                  <c:v>53</c:v>
                </c:pt>
                <c:pt idx="13">
                  <c:v>35</c:v>
                </c:pt>
                <c:pt idx="14">
                  <c:v>64</c:v>
                </c:pt>
                <c:pt idx="15">
                  <c:v>41</c:v>
                </c:pt>
                <c:pt idx="16">
                  <c:v>47</c:v>
                </c:pt>
                <c:pt idx="17">
                  <c:v>48</c:v>
                </c:pt>
                <c:pt idx="18">
                  <c:v>35</c:v>
                </c:pt>
                <c:pt idx="19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9-4D71-BBED-07CB26AD734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Sheet1!$A$2:$A$21</c:f>
              <c:strCache>
                <c:ptCount val="20"/>
                <c:pt idx="0">
                  <c:v>EU (Intra&amp;Extra)(27 from 2019)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India</c:v>
                </c:pt>
                <c:pt idx="6">
                  <c:v>Singapore</c:v>
                </c:pt>
                <c:pt idx="7">
                  <c:v>Japan</c:v>
                </c:pt>
                <c:pt idx="8">
                  <c:v>UAE</c:v>
                </c:pt>
                <c:pt idx="9">
                  <c:v>Switzerland</c:v>
                </c:pt>
                <c:pt idx="10">
                  <c:v>South Korea</c:v>
                </c:pt>
                <c:pt idx="11">
                  <c:v>Canada</c:v>
                </c:pt>
                <c:pt idx="12">
                  <c:v>Israel</c:v>
                </c:pt>
                <c:pt idx="13">
                  <c:v>Turkey</c:v>
                </c:pt>
                <c:pt idx="14">
                  <c:v>Hong-Kong</c:v>
                </c:pt>
                <c:pt idx="15">
                  <c:v>Taiwan</c:v>
                </c:pt>
                <c:pt idx="16">
                  <c:v>Russia</c:v>
                </c:pt>
                <c:pt idx="17">
                  <c:v>Australia</c:v>
                </c:pt>
                <c:pt idx="18">
                  <c:v>Norway</c:v>
                </c:pt>
                <c:pt idx="19">
                  <c:v>Philippines</c:v>
                </c:pt>
              </c:strCache>
            </c:str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2370</c:v>
                </c:pt>
                <c:pt idx="1">
                  <c:v>1232</c:v>
                </c:pt>
                <c:pt idx="2">
                  <c:v>772</c:v>
                </c:pt>
                <c:pt idx="3">
                  <c:v>415</c:v>
                </c:pt>
                <c:pt idx="4">
                  <c:v>391</c:v>
                </c:pt>
                <c:pt idx="5">
                  <c:v>240</c:v>
                </c:pt>
                <c:pt idx="6">
                  <c:v>230</c:v>
                </c:pt>
                <c:pt idx="7">
                  <c:v>164</c:v>
                </c:pt>
                <c:pt idx="8">
                  <c:v>101</c:v>
                </c:pt>
                <c:pt idx="9">
                  <c:v>133</c:v>
                </c:pt>
                <c:pt idx="10">
                  <c:v>122</c:v>
                </c:pt>
                <c:pt idx="11">
                  <c:v>103</c:v>
                </c:pt>
                <c:pt idx="12">
                  <c:v>72</c:v>
                </c:pt>
                <c:pt idx="13">
                  <c:v>58</c:v>
                </c:pt>
                <c:pt idx="14">
                  <c:v>77</c:v>
                </c:pt>
                <c:pt idx="15">
                  <c:v>52</c:v>
                </c:pt>
                <c:pt idx="16">
                  <c:v>56</c:v>
                </c:pt>
                <c:pt idx="17">
                  <c:v>45</c:v>
                </c:pt>
                <c:pt idx="18">
                  <c:v>40</c:v>
                </c:pt>
                <c:pt idx="19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1-409D-BC82-02836B0BC35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8055500874890638E-2"/>
                  <c:y val="-9.268223477747991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138888888888885E-2"/>
                      <c:h val="3.353269657947315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4EB-4218-9A05-6768A38EEE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EU (Intra&amp;Extra)(27 from 2019)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India</c:v>
                </c:pt>
                <c:pt idx="6">
                  <c:v>Singapore</c:v>
                </c:pt>
                <c:pt idx="7">
                  <c:v>Japan</c:v>
                </c:pt>
                <c:pt idx="8">
                  <c:v>UAE</c:v>
                </c:pt>
                <c:pt idx="9">
                  <c:v>Switzerland</c:v>
                </c:pt>
                <c:pt idx="10">
                  <c:v>South Korea</c:v>
                </c:pt>
                <c:pt idx="11">
                  <c:v>Canada</c:v>
                </c:pt>
                <c:pt idx="12">
                  <c:v>Israel</c:v>
                </c:pt>
                <c:pt idx="13">
                  <c:v>Turkey</c:v>
                </c:pt>
                <c:pt idx="14">
                  <c:v>Hong-Kong</c:v>
                </c:pt>
                <c:pt idx="15">
                  <c:v>Taiwan</c:v>
                </c:pt>
                <c:pt idx="16">
                  <c:v>Russia</c:v>
                </c:pt>
                <c:pt idx="17">
                  <c:v>Australia</c:v>
                </c:pt>
                <c:pt idx="18">
                  <c:v>Norway</c:v>
                </c:pt>
                <c:pt idx="19">
                  <c:v>Philippines</c:v>
                </c:pt>
              </c:strCache>
            </c:strRef>
          </c:cat>
          <c:val>
            <c:numRef>
              <c:f>Sheet1!$G$2:$G$21</c:f>
              <c:numCache>
                <c:formatCode>General</c:formatCode>
                <c:ptCount val="20"/>
                <c:pt idx="0">
                  <c:v>2568</c:v>
                </c:pt>
                <c:pt idx="1">
                  <c:v>1325</c:v>
                </c:pt>
                <c:pt idx="2">
                  <c:v>897</c:v>
                </c:pt>
                <c:pt idx="3">
                  <c:v>487</c:v>
                </c:pt>
                <c:pt idx="4">
                  <c:v>422</c:v>
                </c:pt>
                <c:pt idx="5">
                  <c:v>313</c:v>
                </c:pt>
                <c:pt idx="6">
                  <c:v>291</c:v>
                </c:pt>
                <c:pt idx="7">
                  <c:v>163</c:v>
                </c:pt>
                <c:pt idx="8">
                  <c:v>154</c:v>
                </c:pt>
                <c:pt idx="9">
                  <c:v>151</c:v>
                </c:pt>
                <c:pt idx="10">
                  <c:v>129</c:v>
                </c:pt>
                <c:pt idx="11">
                  <c:v>122</c:v>
                </c:pt>
                <c:pt idx="12">
                  <c:v>93</c:v>
                </c:pt>
                <c:pt idx="13">
                  <c:v>90</c:v>
                </c:pt>
                <c:pt idx="14">
                  <c:v>84</c:v>
                </c:pt>
                <c:pt idx="15">
                  <c:v>58</c:v>
                </c:pt>
                <c:pt idx="16">
                  <c:v>51</c:v>
                </c:pt>
                <c:pt idx="17">
                  <c:v>50</c:v>
                </c:pt>
                <c:pt idx="18">
                  <c:v>48</c:v>
                </c:pt>
                <c:pt idx="19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EB-4218-9A05-6768A38EEE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6674464"/>
        <c:axId val="646671840"/>
      </c:barChart>
      <c:catAx>
        <c:axId val="6466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1840"/>
        <c:crosses val="autoZero"/>
        <c:auto val="1"/>
        <c:lblAlgn val="ctr"/>
        <c:lblOffset val="100"/>
        <c:noMultiLvlLbl val="0"/>
      </c:catAx>
      <c:valAx>
        <c:axId val="646671840"/>
        <c:scaling>
          <c:orientation val="minMax"/>
          <c:max val="26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446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1438112423447067"/>
          <c:y val="0.15429524238638637"/>
          <c:w val="0.38561887576552933"/>
          <c:h val="0.12110817298815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5066238891068"/>
          <c:y val="2.817729296837037E-2"/>
          <c:w val="0.66772635550045856"/>
          <c:h val="0.769732119723113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8928276948636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833275281372401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1A2-4ED9-9AD1-B91755A41000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299227</c:v>
                </c:pt>
                <c:pt idx="1">
                  <c:v>256569</c:v>
                </c:pt>
                <c:pt idx="2">
                  <c:v>145027</c:v>
                </c:pt>
                <c:pt idx="3">
                  <c:v>64668</c:v>
                </c:pt>
                <c:pt idx="4">
                  <c:v>36445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BA-4A47-92BF-A23B602F8C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68662255743962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396175</c:v>
                </c:pt>
                <c:pt idx="1">
                  <c:v>210627</c:v>
                </c:pt>
                <c:pt idx="2">
                  <c:v>81288</c:v>
                </c:pt>
                <c:pt idx="3">
                  <c:v>48293</c:v>
                </c:pt>
                <c:pt idx="4">
                  <c:v>41109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BA-4A47-92BF-A23B602F8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023685184"/>
        <c:axId val="2023684352"/>
      </c:barChart>
      <c:catAx>
        <c:axId val="202368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4352"/>
        <c:crosses val="autoZero"/>
        <c:auto val="1"/>
        <c:lblAlgn val="ctr"/>
        <c:lblOffset val="100"/>
        <c:noMultiLvlLbl val="0"/>
      </c:catAx>
      <c:valAx>
        <c:axId val="2023684352"/>
        <c:scaling>
          <c:orientation val="minMax"/>
          <c:max val="53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5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777100634764939E-2"/>
          <c:y val="2.8113090736539288E-2"/>
          <c:w val="0.89378652356150534"/>
          <c:h val="0.8162623192490142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Japan</c:v>
                </c:pt>
                <c:pt idx="1">
                  <c:v>Norway</c:v>
                </c:pt>
                <c:pt idx="2">
                  <c:v>India</c:v>
                </c:pt>
                <c:pt idx="3">
                  <c:v>Canada</c:v>
                </c:pt>
                <c:pt idx="4">
                  <c:v>Hong Kong</c:v>
                </c:pt>
                <c:pt idx="5">
                  <c:v>UEA</c:v>
                </c:pt>
                <c:pt idx="6">
                  <c:v>Türkiye</c:v>
                </c:pt>
                <c:pt idx="7">
                  <c:v>Australia</c:v>
                </c:pt>
                <c:pt idx="8">
                  <c:v>Korea</c:v>
                </c:pt>
                <c:pt idx="9">
                  <c:v>Brazil</c:v>
                </c:pt>
                <c:pt idx="10">
                  <c:v>Russia</c:v>
                </c:pt>
                <c:pt idx="11">
                  <c:v>Mexico</c:v>
                </c:pt>
                <c:pt idx="12">
                  <c:v>Israel</c:v>
                </c:pt>
                <c:pt idx="13">
                  <c:v>Ukraine</c:v>
                </c:pt>
                <c:pt idx="14">
                  <c:v>Taiwan</c:v>
                </c:pt>
                <c:pt idx="15">
                  <c:v>Saudi Arabia</c:v>
                </c:pt>
                <c:pt idx="16">
                  <c:v>South Africa</c:v>
                </c:pt>
                <c:pt idx="17">
                  <c:v>Egypt</c:v>
                </c:pt>
                <c:pt idx="18">
                  <c:v>Thailand</c:v>
                </c:pt>
                <c:pt idx="19">
                  <c:v>Morocco</c:v>
                </c:pt>
                <c:pt idx="20">
                  <c:v>Philippines</c:v>
                </c:pt>
              </c:strCache>
            </c:strRef>
          </c:cat>
          <c:val>
            <c:numRef>
              <c:f>Sheet1!$B$2:$B$22</c:f>
              <c:numCache>
                <c:formatCode>#,##0</c:formatCode>
                <c:ptCount val="21"/>
                <c:pt idx="0">
                  <c:v>37212</c:v>
                </c:pt>
                <c:pt idx="1">
                  <c:v>31860</c:v>
                </c:pt>
                <c:pt idx="2">
                  <c:v>23881</c:v>
                </c:pt>
                <c:pt idx="3">
                  <c:v>26438</c:v>
                </c:pt>
                <c:pt idx="4">
                  <c:v>25895</c:v>
                </c:pt>
                <c:pt idx="5">
                  <c:v>20051</c:v>
                </c:pt>
                <c:pt idx="6">
                  <c:v>17414</c:v>
                </c:pt>
                <c:pt idx="7">
                  <c:v>25443</c:v>
                </c:pt>
                <c:pt idx="8">
                  <c:v>19634</c:v>
                </c:pt>
                <c:pt idx="9">
                  <c:v>20034</c:v>
                </c:pt>
                <c:pt idx="10">
                  <c:v>18732</c:v>
                </c:pt>
                <c:pt idx="11">
                  <c:v>15229</c:v>
                </c:pt>
                <c:pt idx="12">
                  <c:v>14459</c:v>
                </c:pt>
                <c:pt idx="13">
                  <c:v>14291</c:v>
                </c:pt>
                <c:pt idx="14">
                  <c:v>9953</c:v>
                </c:pt>
                <c:pt idx="15">
                  <c:v>13450</c:v>
                </c:pt>
                <c:pt idx="16">
                  <c:v>11184</c:v>
                </c:pt>
                <c:pt idx="17">
                  <c:v>6434</c:v>
                </c:pt>
                <c:pt idx="18">
                  <c:v>7037</c:v>
                </c:pt>
                <c:pt idx="19">
                  <c:v>5036</c:v>
                </c:pt>
                <c:pt idx="20">
                  <c:v>3090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08-426D-BBAE-5392B2A2F7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Japan</c:v>
                </c:pt>
                <c:pt idx="1">
                  <c:v>Norway</c:v>
                </c:pt>
                <c:pt idx="2">
                  <c:v>India</c:v>
                </c:pt>
                <c:pt idx="3">
                  <c:v>Canada</c:v>
                </c:pt>
                <c:pt idx="4">
                  <c:v>Hong Kong</c:v>
                </c:pt>
                <c:pt idx="5">
                  <c:v>UEA</c:v>
                </c:pt>
                <c:pt idx="6">
                  <c:v>Türkiye</c:v>
                </c:pt>
                <c:pt idx="7">
                  <c:v>Australia</c:v>
                </c:pt>
                <c:pt idx="8">
                  <c:v>Korea</c:v>
                </c:pt>
                <c:pt idx="9">
                  <c:v>Brazil</c:v>
                </c:pt>
                <c:pt idx="10">
                  <c:v>Russia</c:v>
                </c:pt>
                <c:pt idx="11">
                  <c:v>Mexico</c:v>
                </c:pt>
                <c:pt idx="12">
                  <c:v>Israel</c:v>
                </c:pt>
                <c:pt idx="13">
                  <c:v>Ukraine</c:v>
                </c:pt>
                <c:pt idx="14">
                  <c:v>Taiwan</c:v>
                </c:pt>
                <c:pt idx="15">
                  <c:v>Saudi Arabia</c:v>
                </c:pt>
                <c:pt idx="16">
                  <c:v>South Africa</c:v>
                </c:pt>
                <c:pt idx="17">
                  <c:v>Egypt</c:v>
                </c:pt>
                <c:pt idx="18">
                  <c:v>Thailand</c:v>
                </c:pt>
                <c:pt idx="19">
                  <c:v>Morocco</c:v>
                </c:pt>
                <c:pt idx="20">
                  <c:v>Philippines</c:v>
                </c:pt>
              </c:strCache>
            </c:strRef>
          </c:cat>
          <c:val>
            <c:numRef>
              <c:f>Sheet1!$C$2:$C$22</c:f>
              <c:numCache>
                <c:formatCode>#,##0</c:formatCode>
                <c:ptCount val="21"/>
                <c:pt idx="0">
                  <c:v>17028</c:v>
                </c:pt>
                <c:pt idx="1">
                  <c:v>18953</c:v>
                </c:pt>
                <c:pt idx="2">
                  <c:v>26855</c:v>
                </c:pt>
                <c:pt idx="3">
                  <c:v>19096</c:v>
                </c:pt>
                <c:pt idx="4">
                  <c:v>15527</c:v>
                </c:pt>
                <c:pt idx="5">
                  <c:v>15412</c:v>
                </c:pt>
                <c:pt idx="6">
                  <c:v>17873</c:v>
                </c:pt>
                <c:pt idx="7">
                  <c:v>8942</c:v>
                </c:pt>
                <c:pt idx="8">
                  <c:v>11255</c:v>
                </c:pt>
                <c:pt idx="9">
                  <c:v>8864</c:v>
                </c:pt>
                <c:pt idx="10">
                  <c:v>9458</c:v>
                </c:pt>
                <c:pt idx="11">
                  <c:v>7288</c:v>
                </c:pt>
                <c:pt idx="12">
                  <c:v>6923</c:v>
                </c:pt>
                <c:pt idx="13">
                  <c:v>3831</c:v>
                </c:pt>
                <c:pt idx="14">
                  <c:v>7969</c:v>
                </c:pt>
                <c:pt idx="15">
                  <c:v>3725</c:v>
                </c:pt>
                <c:pt idx="16">
                  <c:v>4637</c:v>
                </c:pt>
                <c:pt idx="17">
                  <c:v>7902</c:v>
                </c:pt>
                <c:pt idx="18">
                  <c:v>4528</c:v>
                </c:pt>
                <c:pt idx="19">
                  <c:v>6424</c:v>
                </c:pt>
                <c:pt idx="20">
                  <c:v>3479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08-426D-BBAE-5392B2A2F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054464"/>
        <c:axId val="217040320"/>
      </c:barChart>
      <c:catAx>
        <c:axId val="21705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40320"/>
        <c:crosses val="autoZero"/>
        <c:auto val="1"/>
        <c:lblAlgn val="ctr"/>
        <c:lblOffset val="100"/>
        <c:noMultiLvlLbl val="0"/>
      </c:catAx>
      <c:valAx>
        <c:axId val="217040320"/>
        <c:scaling>
          <c:orientation val="minMax"/>
          <c:max val="5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5446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BOP - 2022 – Bio$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- 2020 -Bio$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2572</c:v>
                </c:pt>
                <c:pt idx="1">
                  <c:v>1300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</a:t>
            </a:r>
            <a:r>
              <a:rPr lang="en-US" sz="2000" dirty="0" err="1"/>
              <a:t>TiVA</a:t>
            </a:r>
            <a:r>
              <a:rPr lang="en-US" sz="2000" dirty="0"/>
              <a:t> - 2016 -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Canada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0.20529197375431663"/>
                  <c:y val="1.9999643078279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41.1</c:v>
                </c:pt>
                <c:pt idx="1">
                  <c:v>58.9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351798256291E-2"/>
          <c:y val="0.86436567251035445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Philippines Global Exports in BOP - 2022 – Bio US$ - % -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Indonesia Exports in BOP - 2022 -%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0.20964126791784207"/>
                  <c:y val="-0.169777575694561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0.21791239637350748"/>
                  <c:y val="0.1058011030433008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79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Philippines</a:t>
            </a:r>
            <a:r>
              <a:rPr lang="en-US" sz="2000" baseline="0" dirty="0"/>
              <a:t> </a:t>
            </a:r>
            <a:r>
              <a:rPr lang="en-US" sz="2000" dirty="0"/>
              <a:t>Exports in </a:t>
            </a:r>
            <a:r>
              <a:rPr lang="en-US" sz="2000" dirty="0" err="1"/>
              <a:t>TiVA</a:t>
            </a:r>
            <a:r>
              <a:rPr lang="en-US" sz="2000" dirty="0"/>
              <a:t> - 2016 - % -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31281789896826"/>
          <c:y val="0.17478495466318228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Indonesia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0.26104487357515876"/>
                  <c:y val="-7.3614716968834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26247601100363077"/>
                  <c:y val="7.9331865816054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50.4</c:v>
                </c:pt>
                <c:pt idx="1">
                  <c:v>49.6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351798256291E-2"/>
          <c:y val="0.86436567251035445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Goods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094869489691729E-2"/>
                  <c:y val="-3.7525381340607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BF-4422-8B80-02983E3DE726}"/>
                </c:ext>
              </c:extLst>
            </c:dLbl>
            <c:dLbl>
              <c:idx val="1"/>
              <c:layout>
                <c:manualLayout>
                  <c:x val="6.0473244113374361E-3"/>
                  <c:y val="-2.2532275133865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98-4C41-BCD8-88F3ED7F4203}"/>
                </c:ext>
              </c:extLst>
            </c:dLbl>
            <c:dLbl>
              <c:idx val="2"/>
              <c:layout>
                <c:manualLayout>
                  <c:x val="0"/>
                  <c:y val="-3.377284320654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BF-4422-8B80-02983E3DE726}"/>
                </c:ext>
              </c:extLst>
            </c:dLbl>
            <c:dLbl>
              <c:idx val="3"/>
              <c:layout>
                <c:manualLayout>
                  <c:x val="-1.770946396398889E-2"/>
                  <c:y val="2.0237726579857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BF-4422-8B80-02983E3DE726}"/>
                </c:ext>
              </c:extLst>
            </c:dLbl>
            <c:dLbl>
              <c:idx val="4"/>
              <c:layout>
                <c:manualLayout>
                  <c:x val="-7.5803907092233752E-2"/>
                  <c:y val="-3.7196640800459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BF-4422-8B80-02983E3DE726}"/>
                </c:ext>
              </c:extLst>
            </c:dLbl>
            <c:dLbl>
              <c:idx val="5"/>
              <c:layout>
                <c:manualLayout>
                  <c:x val="-4.9672220416274102E-2"/>
                  <c:y val="-1.0254345192102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5992</c:v>
                </c:pt>
                <c:pt idx="1">
                  <c:v>7094</c:v>
                </c:pt>
                <c:pt idx="2">
                  <c:v>7404</c:v>
                </c:pt>
                <c:pt idx="3">
                  <c:v>5768</c:v>
                </c:pt>
                <c:pt idx="4">
                  <c:v>7057</c:v>
                </c:pt>
                <c:pt idx="5">
                  <c:v>7590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4-4C67-89B3-B02EFD386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662139552651347E-2"/>
                  <c:y val="-3.5796535872450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787-4C1C-9B13-958F33756E03}"/>
                </c:ext>
              </c:extLst>
            </c:dLbl>
            <c:dLbl>
              <c:idx val="1"/>
              <c:layout>
                <c:manualLayout>
                  <c:x val="-8.9628592995002719E-3"/>
                  <c:y val="-6.4122024659585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BF-4422-8B80-02983E3DE726}"/>
                </c:ext>
              </c:extLst>
            </c:dLbl>
            <c:dLbl>
              <c:idx val="3"/>
              <c:layout>
                <c:manualLayout>
                  <c:x val="-2.9155348881628367E-3"/>
                  <c:y val="-1.1932178624150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87-4C1C-9B13-958F33756E03}"/>
                </c:ext>
              </c:extLst>
            </c:dLbl>
            <c:dLbl>
              <c:idx val="4"/>
              <c:layout>
                <c:manualLayout>
                  <c:x val="-2.6239813993465529E-2"/>
                  <c:y val="-3.3410100147620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87-4C1C-9B13-958F33756E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7030</c:v>
                </c:pt>
                <c:pt idx="1">
                  <c:v>7282</c:v>
                </c:pt>
                <c:pt idx="2">
                  <c:v>7465</c:v>
                </c:pt>
                <c:pt idx="3">
                  <c:v>6518</c:v>
                </c:pt>
                <c:pt idx="4">
                  <c:v>8168</c:v>
                </c:pt>
                <c:pt idx="5">
                  <c:v>10783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4-4C67-89B3-B02EFD3861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203005709856987E-2"/>
                  <c:y val="-2.2151948684491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BF-4422-8B80-02983E3DE726}"/>
                </c:ext>
              </c:extLst>
            </c:dLbl>
            <c:dLbl>
              <c:idx val="1"/>
              <c:layout>
                <c:manualLayout>
                  <c:x val="-9.0712161866823883E-3"/>
                  <c:y val="-3.7507629077986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6BF-4422-8B80-02983E3DE726}"/>
                </c:ext>
              </c:extLst>
            </c:dLbl>
            <c:dLbl>
              <c:idx val="2"/>
              <c:layout>
                <c:manualLayout>
                  <c:x val="-1.5118540598019876E-2"/>
                  <c:y val="-4.3283930982024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6BF-4422-8B80-02983E3DE726}"/>
                </c:ext>
              </c:extLst>
            </c:dLbl>
            <c:dLbl>
              <c:idx val="3"/>
              <c:layout>
                <c:manualLayout>
                  <c:x val="-5.3983309366259138E-3"/>
                  <c:y val="-2.28265395704865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6BF-4422-8B80-02983E3DE726}"/>
                </c:ext>
              </c:extLst>
            </c:dLbl>
            <c:dLbl>
              <c:idx val="4"/>
              <c:layout>
                <c:manualLayout>
                  <c:x val="1.0812731750588158E-4"/>
                  <c:y val="-5.4299868614499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6BF-4422-8B80-02983E3DE726}"/>
                </c:ext>
              </c:extLst>
            </c:dLbl>
            <c:dLbl>
              <c:idx val="5"/>
              <c:layout>
                <c:manualLayout>
                  <c:x val="-5.9391970938316614E-3"/>
                  <c:y val="1.7295082213650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-1038</c:v>
                </c:pt>
                <c:pt idx="1">
                  <c:v>-188</c:v>
                </c:pt>
                <c:pt idx="2">
                  <c:v>-61</c:v>
                </c:pt>
                <c:pt idx="3">
                  <c:v>-750</c:v>
                </c:pt>
                <c:pt idx="4">
                  <c:v>-1111</c:v>
                </c:pt>
                <c:pt idx="5">
                  <c:v>-3193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4-4C67-89B3-B02EFD386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48480"/>
        <c:axId val="341848808"/>
      </c:barChart>
      <c:catAx>
        <c:axId val="341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808"/>
        <c:crosses val="autoZero"/>
        <c:auto val="1"/>
        <c:lblAlgn val="ctr"/>
        <c:lblOffset val="100"/>
        <c:noMultiLvlLbl val="0"/>
      </c:catAx>
      <c:valAx>
        <c:axId val="341848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0.07703</cdr:x>
      <cdr:y>0.32704</cdr:y>
    </cdr:from>
    <cdr:to>
      <cdr:x>0.14117</cdr:x>
      <cdr:y>0.36871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140AEE5-9BD2-4178-A3E5-327446BD2B56}"/>
            </a:ext>
          </a:extLst>
        </cdr:cNvPr>
        <cdr:cNvSpPr txBox="1"/>
      </cdr:nvSpPr>
      <cdr:spPr>
        <a:xfrm xmlns:a="http://schemas.openxmlformats.org/drawingml/2006/main">
          <a:off x="682215" y="1739929"/>
          <a:ext cx="568089" cy="221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400" b="1" dirty="0"/>
            <a:t>18.9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0.19947</cdr:x>
      <cdr:y>0.0059</cdr:y>
    </cdr:from>
    <cdr:to>
      <cdr:x>0.89274</cdr:x>
      <cdr:y>0.07366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4925734-A19C-4CB9-A091-E4AA03233F16}"/>
            </a:ext>
          </a:extLst>
        </cdr:cNvPr>
        <cdr:cNvSpPr txBox="1"/>
      </cdr:nvSpPr>
      <cdr:spPr>
        <a:xfrm xmlns:a="http://schemas.openxmlformats.org/drawingml/2006/main">
          <a:off x="1802545" y="35772"/>
          <a:ext cx="6264731" cy="41114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u="sng" dirty="0">
              <a:solidFill>
                <a:schemeClr val="tx1"/>
              </a:solidFill>
              <a:latin typeface="+mj-lt"/>
            </a:rPr>
            <a:t>EU27 Trade in Services with Philippines</a:t>
          </a:r>
        </a:p>
      </cdr:txBody>
    </cdr:sp>
  </cdr:relSizeAnchor>
  <cdr:relSizeAnchor xmlns:cdr="http://schemas.openxmlformats.org/drawingml/2006/chartDrawing">
    <cdr:from>
      <cdr:x>0.44624</cdr:x>
      <cdr:y>0.52218</cdr:y>
    </cdr:from>
    <cdr:to>
      <cdr:x>0.98811</cdr:x>
      <cdr:y>0.61855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7856057-64AA-4EF5-8C5A-D349867B0F71}"/>
            </a:ext>
          </a:extLst>
        </cdr:cNvPr>
        <cdr:cNvSpPr txBox="1"/>
      </cdr:nvSpPr>
      <cdr:spPr>
        <a:xfrm xmlns:a="http://schemas.openxmlformats.org/drawingml/2006/main">
          <a:off x="4032448" y="3168352"/>
          <a:ext cx="4896593" cy="58477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rgbClr val="FF0000"/>
          </a:solidFill>
        </a:ln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r>
            <a:rPr lang="en-GB" sz="1600" b="1" dirty="0">
              <a:solidFill>
                <a:srgbClr val="FF0000"/>
              </a:solidFill>
              <a:latin typeface="+mj-lt"/>
            </a:rPr>
            <a:t>EU services exports to Philippines = +144% in 10 years</a:t>
          </a:r>
        </a:p>
        <a:p xmlns:a="http://schemas.openxmlformats.org/drawingml/2006/main">
          <a:r>
            <a:rPr lang="en-GB" sz="1600" b="1" dirty="0">
              <a:solidFill>
                <a:srgbClr val="FF0000"/>
              </a:solidFill>
              <a:latin typeface="+mj-lt"/>
            </a:rPr>
            <a:t>Philippines services exports to EU =  +143% in 10 years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27/11/2025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08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3638" y="1243013"/>
            <a:ext cx="4473575" cy="3355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05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181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715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158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008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597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68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964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11/27/2025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27/11/2025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30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0F2-DBB2-4090-9C77-DF84859A8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92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11/27/2025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  <p:sldLayoutId id="2147483678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ats.oecd.org/Index.aspx?DataSetCode=TIVA_2018_C1" TargetMode="External"/><Relationship Id="rId5" Type="http://schemas.openxmlformats.org/officeDocument/2006/relationships/hyperlink" Target="https://www.wto.org/english/res_e/statis_e/wts2020_e/wts20_toc_e.htm" TargetMode="Externa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" y="2996952"/>
            <a:ext cx="9144000" cy="3861049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3423330"/>
            <a:ext cx="8715436" cy="1266757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in Trade between EU &amp; Philippines”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January 2024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B84814B-55FA-4BAA-9683-C4B460A45C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744" y="1303162"/>
            <a:ext cx="1899208" cy="1266757"/>
          </a:xfrm>
          <a:prstGeom prst="rect">
            <a:avLst/>
          </a:prstGeom>
        </p:spPr>
      </p:pic>
      <p:pic>
        <p:nvPicPr>
          <p:cNvPr id="6" name="Picture 5" descr="A flag with a red and blue background&#10;&#10;Description automatically generated">
            <a:extLst>
              <a:ext uri="{FF2B5EF4-FFF2-40B4-BE49-F238E27FC236}">
                <a16:creationId xmlns:a16="http://schemas.microsoft.com/office/drawing/2014/main" id="{3F673885-7946-FD84-A406-8369003088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763" y="1289586"/>
            <a:ext cx="1899208" cy="126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610526355"/>
              </p:ext>
            </p:extLst>
          </p:nvPr>
        </p:nvGraphicFramePr>
        <p:xfrm>
          <a:off x="143508" y="1397000"/>
          <a:ext cx="8820980" cy="539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827584" y="750669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EU27 Services Exports and Imports with Philippines per sectors</a:t>
            </a:r>
            <a:br>
              <a:rPr lang="en-GB" altLang="en-US" b="1" u="sng" dirty="0"/>
            </a:br>
            <a:r>
              <a:rPr lang="en-GB" altLang="en-US" dirty="0"/>
              <a:t>(2022 - € Million)</a:t>
            </a:r>
            <a:endParaRPr lang="en-GB" alt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2021 – Note: Other business services comprise mainly: research and development, professional and management consulting services, technical, trade-related services.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5578" y="1344054"/>
            <a:ext cx="44644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3089.9  –         Imports - Total: 3479.4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6968485" y="1317851"/>
            <a:ext cx="20633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37.4% of Philippines Exports</a:t>
            </a: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2427322" y="2225929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24.2%</a:t>
            </a: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3215990" y="2506925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24.5%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27586" y="1400752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2787828" y="1379883"/>
            <a:ext cx="199996" cy="1997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490E4FEC-C300-4BA6-B839-D4252C2F0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9479" y="1586244"/>
            <a:ext cx="23484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34 of EU27 Exports</a:t>
            </a:r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5BF43022-0060-4F46-B3C7-DAE5D9FB4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0003" y="2777820"/>
            <a:ext cx="8495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26.5%</a:t>
            </a: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9CD99717-F6BC-483C-A617-E57E0FE50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48321" y="3696159"/>
            <a:ext cx="6680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???</a:t>
            </a:r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C63F034F-E3B4-4528-8400-57F2F26C9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241" y="2854000"/>
            <a:ext cx="900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sz="1600" dirty="0">
                <a:solidFill>
                  <a:schemeClr val="accent2">
                    <a:lumMod val="75000"/>
                  </a:schemeClr>
                </a:solidFill>
              </a:rPr>
              <a:t>17.8%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D797237-A0E6-4110-8F34-A2EE3A4F8A80}"/>
              </a:ext>
            </a:extLst>
          </p:cNvPr>
          <p:cNvSpPr txBox="1"/>
          <p:nvPr/>
        </p:nvSpPr>
        <p:spPr>
          <a:xfrm>
            <a:off x="7061544" y="659585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AADAD6D5-C34C-505E-2DD1-01082F733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1151" y="2854264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15.3%</a:t>
            </a:r>
          </a:p>
        </p:txBody>
      </p:sp>
    </p:spTree>
    <p:extLst>
      <p:ext uri="{BB962C8B-B14F-4D97-AF65-F5344CB8AC3E}">
        <p14:creationId xmlns:p14="http://schemas.microsoft.com/office/powerpoint/2010/main" val="1997556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043608" y="812225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+mj-lt"/>
              </a:rPr>
              <a:t>EU 27 FDI with Philippines – Million €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8959724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177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043608" y="812225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+mj-lt"/>
              </a:rPr>
              <a:t>EU 27 FDI with Philippines – Million €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4075154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024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9381311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151777" y="836712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+mj-lt"/>
              </a:rPr>
              <a:t>EU 27 FDI with Philippines – Million €</a:t>
            </a:r>
          </a:p>
          <a:p>
            <a:pPr algn="ctr"/>
            <a:r>
              <a:rPr lang="en-GB" sz="3200" b="1" dirty="0">
                <a:latin typeface="+mj-lt"/>
              </a:rPr>
              <a:t>Share of Services in EU Inward FDI</a:t>
            </a:r>
          </a:p>
        </p:txBody>
      </p:sp>
    </p:spTree>
    <p:extLst>
      <p:ext uri="{BB962C8B-B14F-4D97-AF65-F5344CB8AC3E}">
        <p14:creationId xmlns:p14="http://schemas.microsoft.com/office/powerpoint/2010/main" val="122338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7F41B0-6FFB-449B-B976-CE44E0E9D642}"/>
              </a:ext>
            </a:extLst>
          </p:cNvPr>
          <p:cNvSpPr txBox="1"/>
          <p:nvPr/>
        </p:nvSpPr>
        <p:spPr>
          <a:xfrm>
            <a:off x="932873" y="836712"/>
            <a:ext cx="727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The share of Trade in Services in the EU GDP is higher than in other high-income countries!  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	 </a:t>
            </a:r>
            <a:r>
              <a:rPr lang="en-GB" dirty="0">
                <a:solidFill>
                  <a:srgbClr val="FF0000"/>
                </a:solidFill>
              </a:rPr>
              <a:t>30% (16.4 % in Philippines)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42A1D6-8F57-4276-846F-AE4501CF3D4E}"/>
              </a:ext>
            </a:extLst>
          </p:cNvPr>
          <p:cNvSpPr txBox="1"/>
          <p:nvPr/>
        </p:nvSpPr>
        <p:spPr>
          <a:xfrm>
            <a:off x="3419872" y="6597352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Source: https://data.worldbank.org/indicator/BG.GSR.NFSV.GD.ZS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342C9D85-FC7E-7226-1095-0796618E97F8}"/>
              </a:ext>
            </a:extLst>
          </p:cNvPr>
          <p:cNvSpPr/>
          <p:nvPr/>
        </p:nvSpPr>
        <p:spPr>
          <a:xfrm>
            <a:off x="901162" y="5463563"/>
            <a:ext cx="5038990" cy="534875"/>
          </a:xfrm>
          <a:prstGeom prst="wedgeRectCallout">
            <a:avLst>
              <a:gd name="adj1" fmla="val 55198"/>
              <a:gd name="adj2" fmla="val -52786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 share of Trade in Services in Indonesia GDP is </a:t>
            </a:r>
            <a:r>
              <a:rPr lang="en-US" sz="1400" dirty="0">
                <a:solidFill>
                  <a:srgbClr val="FF0000"/>
                </a:solidFill>
              </a:rPr>
              <a:t>88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% lower than </a:t>
            </a:r>
            <a:r>
              <a:rPr lang="en-US" sz="1400" dirty="0">
                <a:solidFill>
                  <a:srgbClr val="FF0000"/>
                </a:solidFill>
              </a:rPr>
              <a:t> Middle I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ncome countries average, and 600% lower than in the EU!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CAFE115-6D8D-7D75-3EA8-53C120D2B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9046457"/>
              </p:ext>
            </p:extLst>
          </p:nvPr>
        </p:nvGraphicFramePr>
        <p:xfrm>
          <a:off x="7118" y="1497998"/>
          <a:ext cx="9001000" cy="5186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40249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F5A9DDA-4ABB-4E75-9382-55B25AF685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1026277"/>
              </p:ext>
            </p:extLst>
          </p:nvPr>
        </p:nvGraphicFramePr>
        <p:xfrm>
          <a:off x="0" y="6686"/>
          <a:ext cx="9144000" cy="68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Box 25">
            <a:extLst>
              <a:ext uri="{FF2B5EF4-FFF2-40B4-BE49-F238E27FC236}">
                <a16:creationId xmlns:a16="http://schemas.microsoft.com/office/drawing/2014/main" id="{1DAF6B2F-0DF1-4EB2-A9D4-4B94A3CF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1328"/>
            <a:ext cx="91805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BE" sz="1400" dirty="0"/>
              <a:t>Total World Export of services 2022 (</a:t>
            </a:r>
            <a:r>
              <a:rPr lang="fr-BE" sz="1400" dirty="0" err="1"/>
              <a:t>excl</a:t>
            </a:r>
            <a:r>
              <a:rPr lang="fr-BE" sz="1400" dirty="0"/>
              <a:t>. Intra EU) = 5833 Bio US$ - 	Source: WTO Trade </a:t>
            </a:r>
            <a:r>
              <a:rPr lang="en-GB" sz="1400" dirty="0"/>
              <a:t>Statistical</a:t>
            </a:r>
            <a:r>
              <a:rPr lang="fr-BE" sz="1400" dirty="0"/>
              <a:t> </a:t>
            </a:r>
            <a:r>
              <a:rPr lang="en-GB" sz="1400" dirty="0"/>
              <a:t>Review</a:t>
            </a:r>
            <a:r>
              <a:rPr lang="fr-BE" sz="1400" dirty="0"/>
              <a:t> &amp; Global </a:t>
            </a:r>
            <a:r>
              <a:rPr lang="fr-BE" sz="1400" dirty="0" err="1"/>
              <a:t>trade</a:t>
            </a:r>
            <a:r>
              <a:rPr lang="fr-BE" sz="1400" dirty="0"/>
              <a:t> </a:t>
            </a:r>
            <a:r>
              <a:rPr lang="fr-BE" sz="1400" dirty="0" err="1"/>
              <a:t>outlook</a:t>
            </a:r>
            <a:r>
              <a:rPr lang="fr-BE" sz="1400" dirty="0"/>
              <a:t> 2022 – Bio US$ </a:t>
            </a:r>
            <a:endParaRPr lang="en-GB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585374-B6DE-4B85-AF2E-091FF6EEDCD2}"/>
              </a:ext>
            </a:extLst>
          </p:cNvPr>
          <p:cNvSpPr txBox="1"/>
          <p:nvPr/>
        </p:nvSpPr>
        <p:spPr>
          <a:xfrm>
            <a:off x="2510175" y="6687"/>
            <a:ext cx="5209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TOP 20 WORLD EXPORTERS OF TRADE IN SERVICES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A2D03E-7200-4E1B-B986-89D5D1ABDBB1}"/>
              </a:ext>
            </a:extLst>
          </p:cNvPr>
          <p:cNvCxnSpPr>
            <a:cxnSpLocks/>
          </p:cNvCxnSpPr>
          <p:nvPr/>
        </p:nvCxnSpPr>
        <p:spPr>
          <a:xfrm flipH="1">
            <a:off x="1115616" y="94478"/>
            <a:ext cx="92363" cy="6844628"/>
          </a:xfrm>
          <a:prstGeom prst="line">
            <a:avLst/>
          </a:prstGeom>
          <a:ln w="19050"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AB2A2E00-5332-40D6-BCB3-A5E9CBA80946}"/>
              </a:ext>
            </a:extLst>
          </p:cNvPr>
          <p:cNvSpPr/>
          <p:nvPr/>
        </p:nvSpPr>
        <p:spPr>
          <a:xfrm>
            <a:off x="2510175" y="1645256"/>
            <a:ext cx="3024336" cy="675462"/>
          </a:xfrm>
          <a:prstGeom prst="wedgeRectCallout">
            <a:avLst>
              <a:gd name="adj1" fmla="val -73488"/>
              <a:gd name="adj2" fmla="val 162645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EU is the first largest global exporter of services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8642498-E642-D7F6-97B2-B4A64E435B69}"/>
              </a:ext>
            </a:extLst>
          </p:cNvPr>
          <p:cNvCxnSpPr>
            <a:cxnSpLocks/>
          </p:cNvCxnSpPr>
          <p:nvPr/>
        </p:nvCxnSpPr>
        <p:spPr>
          <a:xfrm>
            <a:off x="8388424" y="2924944"/>
            <a:ext cx="0" cy="3735148"/>
          </a:xfrm>
          <a:prstGeom prst="line">
            <a:avLst/>
          </a:prstGeom>
          <a:ln w="15875"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A42DEC64-79AE-F50F-6AB2-8C4DA0B01229}"/>
              </a:ext>
            </a:extLst>
          </p:cNvPr>
          <p:cNvSpPr/>
          <p:nvPr/>
        </p:nvSpPr>
        <p:spPr>
          <a:xfrm>
            <a:off x="5342534" y="3005180"/>
            <a:ext cx="2090794" cy="523220"/>
          </a:xfrm>
          <a:prstGeom prst="wedgeRectCallout">
            <a:avLst>
              <a:gd name="adj1" fmla="val 122946"/>
              <a:gd name="adj2" fmla="val 25026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Philippines = 28</a:t>
            </a:r>
            <a:r>
              <a:rPr lang="en-GB" baseline="30000" dirty="0">
                <a:solidFill>
                  <a:srgbClr val="FF0000"/>
                </a:solidFill>
              </a:rPr>
              <a:t>th</a:t>
            </a:r>
            <a:r>
              <a:rPr lang="en-GB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966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9000">
        <p:split orient="vert"/>
      </p:transition>
    </mc:Choice>
    <mc:Fallback xmlns="">
      <p:transition spd="slow" advClick="0" advTm="9000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C435B02-2AE9-43C5-8D9C-D42610B0A1B5}"/>
              </a:ext>
            </a:extLst>
          </p:cNvPr>
          <p:cNvSpPr txBox="1"/>
          <p:nvPr/>
        </p:nvSpPr>
        <p:spPr>
          <a:xfrm>
            <a:off x="7061544" y="6487452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0B3BC4-E625-4754-8F38-4194B70F2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6061" y="873098"/>
            <a:ext cx="6326909" cy="365937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GB" sz="1600" b="1" cap="all" dirty="0">
                <a:latin typeface="Calibri Light" panose="020F0302020204030204" pitchFamily="34" charset="0"/>
              </a:rPr>
              <a:t>Top 25 EU Trading partners in Services -  (Extra-EU27) – 2022 - €Bio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28BE5D6B-CD86-A9E7-CD4F-E6F8923259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2049190"/>
              </p:ext>
            </p:extLst>
          </p:nvPr>
        </p:nvGraphicFramePr>
        <p:xfrm>
          <a:off x="101545" y="1228299"/>
          <a:ext cx="2598247" cy="5556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148641" y="1727753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467.2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422464" y="3570454"/>
            <a:ext cx="100811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226.3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841021" y="4347204"/>
            <a:ext cx="792088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112.9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2237065" y="463998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77.5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894F8C56-F79B-C647-DA40-24F00CB6327E}"/>
              </a:ext>
            </a:extLst>
          </p:cNvPr>
          <p:cNvSpPr txBox="1"/>
          <p:nvPr/>
        </p:nvSpPr>
        <p:spPr>
          <a:xfrm>
            <a:off x="716593" y="1095019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695.4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625089B2-823F-74C6-735C-C91A060193C4}"/>
              </a:ext>
            </a:extLst>
          </p:cNvPr>
          <p:cNvSpPr txBox="1"/>
          <p:nvPr/>
        </p:nvSpPr>
        <p:spPr>
          <a:xfrm>
            <a:off x="7553013" y="192026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28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7EDDDC27-D74B-9994-D811-785A112BBD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5942597"/>
              </p:ext>
            </p:extLst>
          </p:nvPr>
        </p:nvGraphicFramePr>
        <p:xfrm>
          <a:off x="2712376" y="1289990"/>
          <a:ext cx="6326909" cy="5546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3225621" y="122829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54.2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B9DA67AD-4D53-C47B-B56F-0A15831BFA9D}"/>
              </a:ext>
            </a:extLst>
          </p:cNvPr>
          <p:cNvSpPr txBox="1"/>
          <p:nvPr/>
        </p:nvSpPr>
        <p:spPr>
          <a:xfrm>
            <a:off x="3549657" y="1499214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936C770B-F0A2-FBC2-F3E0-4B3DBA33A167}"/>
              </a:ext>
            </a:extLst>
          </p:cNvPr>
          <p:cNvSpPr txBox="1"/>
          <p:nvPr/>
        </p:nvSpPr>
        <p:spPr>
          <a:xfrm>
            <a:off x="3753936" y="1317030"/>
            <a:ext cx="648072" cy="39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50.7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0E1BC823-C31F-FA8F-D4B1-411A084EAA3B}"/>
              </a:ext>
            </a:extLst>
          </p:cNvPr>
          <p:cNvSpPr txBox="1"/>
          <p:nvPr/>
        </p:nvSpPr>
        <p:spPr>
          <a:xfrm>
            <a:off x="4036458" y="181061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45.5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20849C67-8EC6-C24E-3E88-868E3B2A6D8B}"/>
              </a:ext>
            </a:extLst>
          </p:cNvPr>
          <p:cNvSpPr txBox="1"/>
          <p:nvPr/>
        </p:nvSpPr>
        <p:spPr>
          <a:xfrm>
            <a:off x="5691021" y="3108516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28.9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88C62E18-3CFD-915A-9BB8-BF4D32B67D1E}"/>
              </a:ext>
            </a:extLst>
          </p:cNvPr>
          <p:cNvSpPr txBox="1"/>
          <p:nvPr/>
        </p:nvSpPr>
        <p:spPr>
          <a:xfrm>
            <a:off x="5928873" y="3252532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28.2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BA9D33B-B9EE-4003-DBC2-7AC85497398C}"/>
              </a:ext>
            </a:extLst>
          </p:cNvPr>
          <p:cNvSpPr txBox="1"/>
          <p:nvPr/>
        </p:nvSpPr>
        <p:spPr>
          <a:xfrm>
            <a:off x="6436471" y="376891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21.3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E25110FB-8823-03DE-FA5E-B2095B78593B}"/>
              </a:ext>
            </a:extLst>
          </p:cNvPr>
          <p:cNvSpPr txBox="1"/>
          <p:nvPr/>
        </p:nvSpPr>
        <p:spPr>
          <a:xfrm>
            <a:off x="4341704" y="209864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41.4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1CDD9926-E807-997D-A2D3-BC7891AA4FBA}"/>
              </a:ext>
            </a:extLst>
          </p:cNvPr>
          <p:cNvSpPr txBox="1"/>
          <p:nvPr/>
        </p:nvSpPr>
        <p:spPr>
          <a:xfrm>
            <a:off x="4570142" y="249743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35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.4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DED66883-31F7-BCCD-1972-73B2A5AA8D34}"/>
              </a:ext>
            </a:extLst>
          </p:cNvPr>
          <p:cNvSpPr txBox="1"/>
          <p:nvPr/>
        </p:nvSpPr>
        <p:spPr>
          <a:xfrm>
            <a:off x="4839224" y="269811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35.2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358FF0F0-95F0-75CC-BB79-B9E8D58618B0}"/>
              </a:ext>
            </a:extLst>
          </p:cNvPr>
          <p:cNvSpPr txBox="1"/>
          <p:nvPr/>
        </p:nvSpPr>
        <p:spPr>
          <a:xfrm>
            <a:off x="5158694" y="249743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35.3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3C64CB7D-0DB8-8045-A466-21D1482A5658}"/>
              </a:ext>
            </a:extLst>
          </p:cNvPr>
          <p:cNvSpPr txBox="1"/>
          <p:nvPr/>
        </p:nvSpPr>
        <p:spPr>
          <a:xfrm>
            <a:off x="5370380" y="292721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30.8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16A37EE7-7B57-4A8A-C862-E7B505981DD3}"/>
              </a:ext>
            </a:extLst>
          </p:cNvPr>
          <p:cNvSpPr txBox="1"/>
          <p:nvPr/>
        </p:nvSpPr>
        <p:spPr>
          <a:xfrm>
            <a:off x="6196331" y="361608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22.5</a:t>
            </a:r>
          </a:p>
        </p:txBody>
      </p:sp>
      <p:sp>
        <p:nvSpPr>
          <p:cNvPr id="34" name="TextBox 1">
            <a:extLst>
              <a:ext uri="{FF2B5EF4-FFF2-40B4-BE49-F238E27FC236}">
                <a16:creationId xmlns:a16="http://schemas.microsoft.com/office/drawing/2014/main" id="{08E74C93-3F9C-E708-2E83-BE8217AFA1A4}"/>
              </a:ext>
            </a:extLst>
          </p:cNvPr>
          <p:cNvSpPr txBox="1"/>
          <p:nvPr/>
        </p:nvSpPr>
        <p:spPr>
          <a:xfrm>
            <a:off x="6696027" y="397171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18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.1</a:t>
            </a: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15FBFC4E-DF1E-BE8F-9CD2-6D6D46359426}"/>
              </a:ext>
            </a:extLst>
          </p:cNvPr>
          <p:cNvSpPr txBox="1"/>
          <p:nvPr/>
        </p:nvSpPr>
        <p:spPr>
          <a:xfrm>
            <a:off x="7223498" y="407380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17.1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TextBox 1">
            <a:extLst>
              <a:ext uri="{FF2B5EF4-FFF2-40B4-BE49-F238E27FC236}">
                <a16:creationId xmlns:a16="http://schemas.microsoft.com/office/drawing/2014/main" id="{B9BEACDE-B1D5-D990-91D0-28D45695E766}"/>
              </a:ext>
            </a:extLst>
          </p:cNvPr>
          <p:cNvSpPr txBox="1"/>
          <p:nvPr/>
        </p:nvSpPr>
        <p:spPr>
          <a:xfrm>
            <a:off x="7590237" y="417384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15.8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id="{C7565600-2C80-431B-A241-F7E75D5BAA93}"/>
              </a:ext>
            </a:extLst>
          </p:cNvPr>
          <p:cNvSpPr txBox="1"/>
          <p:nvPr/>
        </p:nvSpPr>
        <p:spPr>
          <a:xfrm>
            <a:off x="7836375" y="4308566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14.3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  <a:p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1" name="TextBox 1">
            <a:extLst>
              <a:ext uri="{FF2B5EF4-FFF2-40B4-BE49-F238E27FC236}">
                <a16:creationId xmlns:a16="http://schemas.microsoft.com/office/drawing/2014/main" id="{2DD56BC6-ACB5-32E4-468F-036EF2B521B5}"/>
              </a:ext>
            </a:extLst>
          </p:cNvPr>
          <p:cNvSpPr txBox="1"/>
          <p:nvPr/>
        </p:nvSpPr>
        <p:spPr>
          <a:xfrm>
            <a:off x="8332824" y="431786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.5</a:t>
            </a:r>
          </a:p>
        </p:txBody>
      </p:sp>
      <p:sp>
        <p:nvSpPr>
          <p:cNvPr id="42" name="TextBox 1">
            <a:extLst>
              <a:ext uri="{FF2B5EF4-FFF2-40B4-BE49-F238E27FC236}">
                <a16:creationId xmlns:a16="http://schemas.microsoft.com/office/drawing/2014/main" id="{A131B429-EDF2-C75D-053B-89E8EA1EA4F5}"/>
              </a:ext>
            </a:extLst>
          </p:cNvPr>
          <p:cNvSpPr txBox="1"/>
          <p:nvPr/>
        </p:nvSpPr>
        <p:spPr>
          <a:xfrm>
            <a:off x="8061452" y="445610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11.5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4F7C3D9-D6EE-96D6-84A6-450887FF41A6}"/>
              </a:ext>
            </a:extLst>
          </p:cNvPr>
          <p:cNvCxnSpPr>
            <a:cxnSpLocks/>
          </p:cNvCxnSpPr>
          <p:nvPr/>
        </p:nvCxnSpPr>
        <p:spPr>
          <a:xfrm>
            <a:off x="8831928" y="4361832"/>
            <a:ext cx="0" cy="707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1">
            <a:extLst>
              <a:ext uri="{FF2B5EF4-FFF2-40B4-BE49-F238E27FC236}">
                <a16:creationId xmlns:a16="http://schemas.microsoft.com/office/drawing/2014/main" id="{C21753DF-84FC-FE99-D059-736A5BD55280}"/>
              </a:ext>
            </a:extLst>
          </p:cNvPr>
          <p:cNvSpPr txBox="1"/>
          <p:nvPr/>
        </p:nvSpPr>
        <p:spPr>
          <a:xfrm>
            <a:off x="8637516" y="462545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6.5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26C867E-CEFA-88C2-2E9E-F93C010BADC9}"/>
              </a:ext>
            </a:extLst>
          </p:cNvPr>
          <p:cNvSpPr txBox="1"/>
          <p:nvPr/>
        </p:nvSpPr>
        <p:spPr>
          <a:xfrm>
            <a:off x="5884288" y="1441126"/>
            <a:ext cx="2936184" cy="1200329"/>
          </a:xfrm>
          <a:prstGeom prst="rect">
            <a:avLst/>
          </a:prstGeom>
          <a:solidFill>
            <a:schemeClr val="bg1"/>
          </a:solidFill>
          <a:ln w="158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cap="all">
                <a:solidFill>
                  <a:srgbClr val="7030A0"/>
                </a:solidFill>
                <a:latin typeface="+mj-lt"/>
              </a:rPr>
              <a:t>PHILIPPINES </a:t>
            </a:r>
            <a:r>
              <a:rPr lang="en-GB" sz="2400" cap="all" dirty="0">
                <a:solidFill>
                  <a:srgbClr val="7030A0"/>
                </a:solidFill>
                <a:latin typeface="+mj-lt"/>
              </a:rPr>
              <a:t>is 36</a:t>
            </a:r>
            <a:r>
              <a:rPr lang="en-GB" sz="2400" cap="all" baseline="30000" dirty="0">
                <a:solidFill>
                  <a:srgbClr val="7030A0"/>
                </a:solidFill>
                <a:latin typeface="+mj-lt"/>
              </a:rPr>
              <a:t>th</a:t>
            </a:r>
            <a:r>
              <a:rPr lang="en-GB" sz="2400" cap="all" dirty="0">
                <a:solidFill>
                  <a:srgbClr val="7030A0"/>
                </a:solidFill>
                <a:latin typeface="+mj-lt"/>
              </a:rPr>
              <a:t> EU Trading Partner</a:t>
            </a:r>
            <a:endParaRPr lang="en-GB" dirty="0">
              <a:solidFill>
                <a:srgbClr val="7030A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3DA7254-C14F-E151-4384-636B75E4FC22}"/>
              </a:ext>
            </a:extLst>
          </p:cNvPr>
          <p:cNvCxnSpPr>
            <a:cxnSpLocks/>
          </p:cNvCxnSpPr>
          <p:nvPr/>
        </p:nvCxnSpPr>
        <p:spPr>
          <a:xfrm>
            <a:off x="8820472" y="2290579"/>
            <a:ext cx="11456" cy="1656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A572EB5-76E2-6F33-2ADE-688B559A9446}"/>
              </a:ext>
            </a:extLst>
          </p:cNvPr>
          <p:cNvCxnSpPr>
            <a:cxnSpLocks/>
          </p:cNvCxnSpPr>
          <p:nvPr/>
        </p:nvCxnSpPr>
        <p:spPr>
          <a:xfrm>
            <a:off x="8676456" y="2746911"/>
            <a:ext cx="21944" cy="3994457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1">
            <a:extLst>
              <a:ext uri="{FF2B5EF4-FFF2-40B4-BE49-F238E27FC236}">
                <a16:creationId xmlns:a16="http://schemas.microsoft.com/office/drawing/2014/main" id="{E189AF18-9230-E1DD-38FA-FB14BB69AEDA}"/>
              </a:ext>
            </a:extLst>
          </p:cNvPr>
          <p:cNvSpPr txBox="1"/>
          <p:nvPr/>
        </p:nvSpPr>
        <p:spPr>
          <a:xfrm>
            <a:off x="6969978" y="375110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17.9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7210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08720"/>
            <a:ext cx="91085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EU27 (Extra EU)</a:t>
            </a:r>
            <a:br>
              <a:rPr lang="en-GB" altLang="en-US" b="1" dirty="0"/>
            </a:br>
            <a:r>
              <a:rPr lang="en-GB" altLang="en-US" b="1" dirty="0"/>
              <a:t>Comparison between Balance of Payment (</a:t>
            </a:r>
            <a:r>
              <a:rPr lang="en-GB" altLang="en-US" b="1" dirty="0" err="1"/>
              <a:t>BoP</a:t>
            </a:r>
            <a:r>
              <a:rPr lang="en-GB" altLang="en-US" b="1" dirty="0"/>
              <a:t>) &amp; Trade in Value Added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/>
        </p:nvGraphicFramePr>
        <p:xfrm>
          <a:off x="245283" y="1514168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/>
        </p:nvGraphicFramePr>
        <p:xfrm>
          <a:off x="4725316" y="1514168"/>
          <a:ext cx="4418683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6" y="6237312"/>
            <a:ext cx="318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Extra EU27= 3872 $Bio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400600" y="6597352"/>
            <a:ext cx="370790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WTO WTS2020 </a:t>
            </a:r>
            <a:r>
              <a:rPr lang="en-GB" sz="1100" dirty="0">
                <a:latin typeface="Calibri Light" panose="020F0302020204030204" pitchFamily="34" charset="0"/>
              </a:rPr>
              <a:t>&amp; </a:t>
            </a:r>
            <a:r>
              <a:rPr lang="en-GB" sz="1100" dirty="0">
                <a:latin typeface="Calibri Light" panose="020F0302020204030204" pitchFamily="34" charset="0"/>
                <a:hlinkClick r:id="rId6"/>
              </a:rPr>
              <a:t>OECD/WTO </a:t>
            </a:r>
            <a:r>
              <a:rPr lang="en-GB" sz="1100" dirty="0" err="1">
                <a:latin typeface="Calibri Light" panose="020F0302020204030204" pitchFamily="34" charset="0"/>
                <a:hlinkClick r:id="rId6"/>
              </a:rPr>
              <a:t>TiVA</a:t>
            </a:r>
            <a:endParaRPr lang="en-GB" sz="11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33.6%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66.4%</a:t>
            </a:r>
          </a:p>
        </p:txBody>
      </p:sp>
    </p:spTree>
    <p:extLst>
      <p:ext uri="{BB962C8B-B14F-4D97-AF65-F5344CB8AC3E}">
        <p14:creationId xmlns:p14="http://schemas.microsoft.com/office/powerpoint/2010/main" val="380346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587" y="885771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in Indonesia</a:t>
            </a:r>
            <a:br>
              <a:rPr lang="en-GB" altLang="en-US" b="1" dirty="0"/>
            </a:br>
            <a:r>
              <a:rPr lang="en-GB" altLang="en-US" b="1" dirty="0"/>
              <a:t>Comparison between BoP &amp;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758891"/>
              </p:ext>
            </p:extLst>
          </p:nvPr>
        </p:nvGraphicFramePr>
        <p:xfrm>
          <a:off x="201496" y="1531700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8618294"/>
              </p:ext>
            </p:extLst>
          </p:nvPr>
        </p:nvGraphicFramePr>
        <p:xfrm>
          <a:off x="4725317" y="1514168"/>
          <a:ext cx="4328026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6" y="6237312"/>
            <a:ext cx="33534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Philippines = 119 $Bio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7096052" y="6669360"/>
            <a:ext cx="3020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 Light" panose="020F0302020204030204" pitchFamily="34" charset="0"/>
              </a:rPr>
              <a:t>Source: WTO WTS2018 &amp; </a:t>
            </a:r>
            <a:r>
              <a:rPr lang="en-GB" sz="1000" dirty="0" err="1">
                <a:latin typeface="Calibri Light" panose="020F0302020204030204" pitchFamily="34" charset="0"/>
              </a:rPr>
              <a:t>TiVA</a:t>
            </a:r>
            <a:endParaRPr lang="en-GB" sz="10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7.3%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92.7%</a:t>
            </a:r>
          </a:p>
        </p:txBody>
      </p:sp>
    </p:spTree>
    <p:extLst>
      <p:ext uri="{BB962C8B-B14F-4D97-AF65-F5344CB8AC3E}">
        <p14:creationId xmlns:p14="http://schemas.microsoft.com/office/powerpoint/2010/main" val="2021480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720080"/>
          </a:xfrm>
        </p:spPr>
        <p:txBody>
          <a:bodyPr/>
          <a:lstStyle/>
          <a:p>
            <a:r>
              <a:rPr lang="en-GB" sz="2400" b="1" u="sng" dirty="0"/>
              <a:t>EU27-Philippines Trade &amp; Investment</a:t>
            </a:r>
            <a:br>
              <a:rPr lang="en-GB" sz="3200" b="1" u="sng" dirty="0"/>
            </a:br>
            <a:r>
              <a:rPr lang="en-GB" sz="2000" dirty="0"/>
              <a:t>(Imports and exports of goods &amp; services)</a:t>
            </a:r>
            <a:endParaRPr lang="en-GB" sz="2000" b="1" u="sng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404475805"/>
              </p:ext>
            </p:extLst>
          </p:nvPr>
        </p:nvGraphicFramePr>
        <p:xfrm>
          <a:off x="105133" y="1508520"/>
          <a:ext cx="4355976" cy="5321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710628017"/>
              </p:ext>
            </p:extLst>
          </p:nvPr>
        </p:nvGraphicFramePr>
        <p:xfrm>
          <a:off x="4563555" y="1484783"/>
          <a:ext cx="4583832" cy="5037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8ECAE7F-9D9C-4837-8247-0EDD6AA00206}"/>
              </a:ext>
            </a:extLst>
          </p:cNvPr>
          <p:cNvSpPr txBox="1"/>
          <p:nvPr/>
        </p:nvSpPr>
        <p:spPr>
          <a:xfrm>
            <a:off x="4499992" y="6522487"/>
            <a:ext cx="460851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Source: Eurostat - [ext_lt_maineu] + [bop_its6_det]</a:t>
            </a:r>
            <a:endParaRPr lang="en-GB" sz="1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4233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7002942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29%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71%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10,680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1354328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EU-Philippines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26.3%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73.7%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24,942 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29% of the total exports to </a:t>
            </a:r>
            <a:r>
              <a:rPr lang="en-GB" b="1" dirty="0" err="1">
                <a:solidFill>
                  <a:srgbClr val="FF0000"/>
                </a:solidFill>
                <a:latin typeface="Calibri Light" panose="020F0302020204030204" pitchFamily="34" charset="0"/>
              </a:rPr>
              <a:t>Philipinnes</a:t>
            </a:r>
            <a:endParaRPr lang="en-GB" b="1" dirty="0">
              <a:solidFill>
                <a:srgbClr val="FF0000"/>
              </a:solidFill>
              <a:latin typeface="Calibri Light" panose="020F0302020204030204" pitchFamily="34" charset="0"/>
            </a:endParaRP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Philippines Services exports represent 19.6%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5230205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17,742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80.4%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19.6%</a:t>
            </a:r>
          </a:p>
        </p:txBody>
      </p:sp>
    </p:spTree>
    <p:extLst>
      <p:ext uri="{BB962C8B-B14F-4D97-AF65-F5344CB8AC3E}">
        <p14:creationId xmlns:p14="http://schemas.microsoft.com/office/powerpoint/2010/main" val="2051933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7361631"/>
              </p:ext>
            </p:extLst>
          </p:nvPr>
        </p:nvGraphicFramePr>
        <p:xfrm>
          <a:off x="35496" y="764704"/>
          <a:ext cx="9036495" cy="606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164288" y="6578389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6303484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6708</TotalTime>
  <Words>767</Words>
  <Application>Microsoft Office PowerPoint</Application>
  <PresentationFormat>On-screen Show (4:3)</PresentationFormat>
  <Paragraphs>189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ESF Strategy for 2020 - Oct 2013 - 60th PC Meeting</vt:lpstr>
      <vt:lpstr>PowerPoint Presentation</vt:lpstr>
      <vt:lpstr>PowerPoint Presentation</vt:lpstr>
      <vt:lpstr>PowerPoint Presentation</vt:lpstr>
      <vt:lpstr>Top 25 EU Trading partners in Services -  (Extra-EU27) – 2022 - €Bio</vt:lpstr>
      <vt:lpstr>PowerPoint Presentation</vt:lpstr>
      <vt:lpstr>PowerPoint Presentation</vt:lpstr>
      <vt:lpstr>EU27-Philippines Trade &amp; Investment (Imports and exports of goods &amp; services)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336</cp:revision>
  <cp:lastPrinted>2024-03-25T13:51:40Z</cp:lastPrinted>
  <dcterms:created xsi:type="dcterms:W3CDTF">2014-06-16T08:31:04Z</dcterms:created>
  <dcterms:modified xsi:type="dcterms:W3CDTF">2025-11-27T13:02:23Z</dcterms:modified>
</cp:coreProperties>
</file>