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drawings/drawing2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8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drawings/drawing3.xml" ContentType="application/vnd.openxmlformats-officedocument.drawingml.chartshapes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9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4.xml" ContentType="application/vnd.openxmlformats-officedocument.drawingml.chartshapes+xml"/>
  <Override PartName="/ppt/notesSlides/notesSlide10.xml" ContentType="application/vnd.openxmlformats-officedocument.presentationml.notesSlid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drawings/drawing5.xml" ContentType="application/vnd.openxmlformats-officedocument.drawingml.chartshapes+xml"/>
  <Override PartName="/ppt/notesSlides/notesSlide11.xml" ContentType="application/vnd.openxmlformats-officedocument.presentationml.notesSlid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notesSlides/notesSlide12.xml" ContentType="application/vnd.openxmlformats-officedocument.presentationml.notesSlid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notesSlides/notesSlide13.xml" ContentType="application/vnd.openxmlformats-officedocument.presentationml.notesSlid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ppt/notesSlides/notesSlide14.xml" ContentType="application/vnd.openxmlformats-officedocument.presentationml.notesSlide+xml"/>
  <Override PartName="/ppt/charts/chart22.xml" ContentType="application/vnd.openxmlformats-officedocument.drawingml.chart+xml"/>
  <Override PartName="/ppt/charts/style22.xml" ContentType="application/vnd.ms-office.chartstyle+xml"/>
  <Override PartName="/ppt/charts/colors22.xml" ContentType="application/vnd.ms-office.chartcolorstyle+xml"/>
  <Override PartName="/ppt/drawings/drawing6.xml" ContentType="application/vnd.openxmlformats-officedocument.drawingml.chartshapes+xml"/>
  <Override PartName="/ppt/charts/chart23.xml" ContentType="application/vnd.openxmlformats-officedocument.drawingml.chart+xml"/>
  <Override PartName="/ppt/charts/style23.xml" ContentType="application/vnd.ms-office.chartstyle+xml"/>
  <Override PartName="/ppt/charts/colors23.xml" ContentType="application/vnd.ms-office.chartcolorstyle+xml"/>
  <Override PartName="/ppt/charts/chart24.xml" ContentType="application/vnd.openxmlformats-officedocument.drawingml.chart+xml"/>
  <Override PartName="/ppt/charts/style24.xml" ContentType="application/vnd.ms-office.chartstyle+xml"/>
  <Override PartName="/ppt/charts/colors2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312" r:id="rId2"/>
    <p:sldId id="298" r:id="rId3"/>
    <p:sldId id="331" r:id="rId4"/>
    <p:sldId id="485" r:id="rId5"/>
    <p:sldId id="508" r:id="rId6"/>
    <p:sldId id="408" r:id="rId7"/>
    <p:sldId id="326" r:id="rId8"/>
    <p:sldId id="328" r:id="rId9"/>
    <p:sldId id="333" r:id="rId10"/>
    <p:sldId id="329" r:id="rId11"/>
    <p:sldId id="509" r:id="rId12"/>
    <p:sldId id="420" r:id="rId13"/>
    <p:sldId id="478" r:id="rId14"/>
    <p:sldId id="409" r:id="rId15"/>
    <p:sldId id="503" r:id="rId16"/>
    <p:sldId id="340" r:id="rId17"/>
    <p:sldId id="484" r:id="rId18"/>
    <p:sldId id="416" r:id="rId19"/>
    <p:sldId id="417" r:id="rId20"/>
  </p:sldIdLst>
  <p:sldSz cx="9144000" cy="6858000" type="screen4x3"/>
  <p:notesSz cx="6805613" cy="9944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732D"/>
    <a:srgbClr val="205A23"/>
    <a:srgbClr val="142F50"/>
    <a:srgbClr val="E4E7E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735" autoAdjust="0"/>
    <p:restoredTop sz="94675" autoAdjust="0"/>
  </p:normalViewPr>
  <p:slideViewPr>
    <p:cSldViewPr>
      <p:cViewPr varScale="1">
        <p:scale>
          <a:sx n="78" d="100"/>
          <a:sy n="78" d="100"/>
        </p:scale>
        <p:origin x="643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Relationship Id="rId4" Type="http://schemas.openxmlformats.org/officeDocument/2006/relationships/chartUserShapes" Target="../drawings/drawing3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16.xml"/><Relationship Id="rId1" Type="http://schemas.microsoft.com/office/2011/relationships/chartStyle" Target="style16.xml"/><Relationship Id="rId4" Type="http://schemas.openxmlformats.org/officeDocument/2006/relationships/chartUserShapes" Target="../drawings/drawing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22.xml"/><Relationship Id="rId1" Type="http://schemas.microsoft.com/office/2011/relationships/chartStyle" Target="style22.xml"/><Relationship Id="rId4" Type="http://schemas.openxmlformats.org/officeDocument/2006/relationships/chartUserShapes" Target="../drawings/drawing6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23.xml"/><Relationship Id="rId1" Type="http://schemas.microsoft.com/office/2011/relationships/chartStyle" Target="style23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24.xml"/><Relationship Id="rId1" Type="http://schemas.microsoft.com/office/2011/relationships/chartStyle" Target="style24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Relationship Id="rId4" Type="http://schemas.openxmlformats.org/officeDocument/2006/relationships/chartUserShapes" Target="../drawings/drawing2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1.6</c:v>
                </c:pt>
                <c:pt idx="1">
                  <c:v>25.1</c:v>
                </c:pt>
                <c:pt idx="2">
                  <c:v>73.3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A30-4E45-9B17-651E7184DF6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Mexico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3.6</c:v>
                </c:pt>
                <c:pt idx="1">
                  <c:v>31.9</c:v>
                </c:pt>
                <c:pt idx="2">
                  <c:v>65.5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A30-4E45-9B17-651E7184DF6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China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7.9</c:v>
                </c:pt>
                <c:pt idx="1">
                  <c:v>40.5</c:v>
                </c:pt>
                <c:pt idx="2">
                  <c:v>51.6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A30-4E45-9B17-651E7184DF6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Brazil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Sheet1!$E$2:$E$4</c:f>
              <c:numCache>
                <c:formatCode>General</c:formatCode>
                <c:ptCount val="3"/>
                <c:pt idx="0">
                  <c:v>6.6</c:v>
                </c:pt>
                <c:pt idx="1">
                  <c:v>20.7</c:v>
                </c:pt>
                <c:pt idx="2">
                  <c:v>72.7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A30-4E45-9B17-651E7184DF6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India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Sheet1!$F$2:$F$4</c:f>
              <c:numCache>
                <c:formatCode>General</c:formatCode>
                <c:ptCount val="3"/>
                <c:pt idx="0">
                  <c:v>15.4</c:v>
                </c:pt>
                <c:pt idx="1">
                  <c:v>23</c:v>
                </c:pt>
                <c:pt idx="2">
                  <c:v>61.6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A30-4E45-9B17-651E7184DF62}"/>
            </c:ext>
          </c:extLst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USA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agriculture</c:v>
                </c:pt>
                <c:pt idx="1">
                  <c:v>Industry</c:v>
                </c:pt>
                <c:pt idx="2">
                  <c:v>Services</c:v>
                </c:pt>
              </c:strCache>
            </c:strRef>
          </c:cat>
          <c:val>
            <c:numRef>
              <c:f>Sheet1!$G$2:$G$4</c:f>
              <c:numCache>
                <c:formatCode>General</c:formatCode>
                <c:ptCount val="3"/>
                <c:pt idx="0">
                  <c:v>0.9</c:v>
                </c:pt>
                <c:pt idx="1">
                  <c:v>19.100000000000001</c:v>
                </c:pt>
                <c:pt idx="2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1A30-4E45-9B17-651E7184DF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65432992"/>
        <c:axId val="565435288"/>
      </c:barChart>
      <c:catAx>
        <c:axId val="56543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435288"/>
        <c:crosses val="autoZero"/>
        <c:auto val="1"/>
        <c:lblAlgn val="ctr"/>
        <c:lblOffset val="100"/>
        <c:noMultiLvlLbl val="0"/>
      </c:catAx>
      <c:valAx>
        <c:axId val="565435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65432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0" dirty="0">
                <a:solidFill>
                  <a:schemeClr val="tx1"/>
                </a:solidFill>
              </a:rPr>
              <a:t>Trade in Goods (€ Bio)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24357</c:v>
                </c:pt>
                <c:pt idx="1">
                  <c:v>20386</c:v>
                </c:pt>
                <c:pt idx="2">
                  <c:v>23423</c:v>
                </c:pt>
                <c:pt idx="3">
                  <c:v>28294</c:v>
                </c:pt>
                <c:pt idx="4">
                  <c:v>29059</c:v>
                </c:pt>
                <c:pt idx="5">
                  <c:v>29221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B74-4C67-89B3-B02EFD3861A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#,##0</c:formatCode>
                <c:ptCount val="6"/>
                <c:pt idx="0">
                  <c:v>37447</c:v>
                </c:pt>
                <c:pt idx="1">
                  <c:v>30543</c:v>
                </c:pt>
                <c:pt idx="2">
                  <c:v>37717</c:v>
                </c:pt>
                <c:pt idx="3">
                  <c:v>49516</c:v>
                </c:pt>
                <c:pt idx="4">
                  <c:v>53254</c:v>
                </c:pt>
                <c:pt idx="5">
                  <c:v>53174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B74-4C67-89B3-B02EFD3861A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9.0711521172687788E-3"/>
                  <c:y val="7.48698326059880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01D-43F4-8054-24E5D6350ACD}"/>
                </c:ext>
              </c:extLst>
            </c:dLbl>
            <c:dLbl>
              <c:idx val="1"/>
              <c:layout>
                <c:manualLayout>
                  <c:x val="1.8142304234537613E-2"/>
                  <c:y val="4.991322173732597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01D-43F4-8054-24E5D6350ACD}"/>
                </c:ext>
              </c:extLst>
            </c:dLbl>
            <c:dLbl>
              <c:idx val="2"/>
              <c:layout>
                <c:manualLayout>
                  <c:x val="2.1166021606960551E-2"/>
                  <c:y val="-7.48698326059889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01D-43F4-8054-24E5D6350ACD}"/>
                </c:ext>
              </c:extLst>
            </c:dLbl>
            <c:dLbl>
              <c:idx val="3"/>
              <c:layout>
                <c:manualLayout>
                  <c:x val="5.1199402751343687E-2"/>
                  <c:y val="1.12305731452718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142F5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353636131051037"/>
                      <c:h val="6.401370687812055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E01D-43F4-8054-24E5D6350ACD}"/>
                </c:ext>
              </c:extLst>
            </c:dLbl>
            <c:dLbl>
              <c:idx val="4"/>
              <c:layout>
                <c:manualLayout>
                  <c:x val="2.4189738979383486E-2"/>
                  <c:y val="-1.24783054343314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01D-43F4-8054-24E5D6350ACD}"/>
                </c:ext>
              </c:extLst>
            </c:dLbl>
            <c:dLbl>
              <c:idx val="5"/>
              <c:layout>
                <c:manualLayout>
                  <c:x val="3.3432916594202072E-3"/>
                  <c:y val="-0.1073134267352508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E01D-43F4-8054-24E5D6350AC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142F5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Sheet1!$D$2:$D$7</c:f>
              <c:numCache>
                <c:formatCode>#,##0</c:formatCode>
                <c:ptCount val="6"/>
                <c:pt idx="0">
                  <c:v>13090</c:v>
                </c:pt>
                <c:pt idx="1">
                  <c:v>10157</c:v>
                </c:pt>
                <c:pt idx="2">
                  <c:v>14294</c:v>
                </c:pt>
                <c:pt idx="3">
                  <c:v>21222</c:v>
                </c:pt>
                <c:pt idx="4">
                  <c:v>24195</c:v>
                </c:pt>
                <c:pt idx="5">
                  <c:v>23953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6B74-4C67-89B3-B02EFD3861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1848480"/>
        <c:axId val="341848808"/>
      </c:barChart>
      <c:catAx>
        <c:axId val="341848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808"/>
        <c:crosses val="autoZero"/>
        <c:auto val="1"/>
        <c:lblAlgn val="ctr"/>
        <c:lblOffset val="100"/>
        <c:noMultiLvlLbl val="0"/>
      </c:catAx>
      <c:valAx>
        <c:axId val="341848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18484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>
                <a:solidFill>
                  <a:schemeClr val="tx1"/>
                </a:solidFill>
              </a:rPr>
              <a:t>Trade in Services (€ Mio)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722881641386505E-2"/>
          <c:y val="0.10814387270006162"/>
          <c:w val="0.90394739597786311"/>
          <c:h val="0.791563565077408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7.1456157202645615E-2"/>
                  <c:y val="-2.745227195552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908-4A83-95CA-77AE3E18099E}"/>
                </c:ext>
              </c:extLst>
            </c:dLbl>
            <c:dLbl>
              <c:idx val="1"/>
              <c:layout>
                <c:manualLayout>
                  <c:x val="-6.002317205022234E-2"/>
                  <c:y val="-3.493925521612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908-4A83-95CA-77AE3E18099E}"/>
                </c:ext>
              </c:extLst>
            </c:dLbl>
            <c:dLbl>
              <c:idx val="2"/>
              <c:layout>
                <c:manualLayout>
                  <c:x val="-4.2873694321587365E-2"/>
                  <c:y val="-2.7452271955529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1908-4A83-95CA-77AE3E18099E}"/>
                </c:ext>
              </c:extLst>
            </c:dLbl>
            <c:dLbl>
              <c:idx val="3"/>
              <c:layout>
                <c:manualLayout>
                  <c:x val="-2.000772401674077E-2"/>
                  <c:y val="-5.2408882824192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908-4A83-95CA-77AE3E18099E}"/>
                </c:ext>
              </c:extLst>
            </c:dLbl>
            <c:dLbl>
              <c:idx val="4"/>
              <c:layout>
                <c:manualLayout>
                  <c:x val="-1.7149477728634947E-2"/>
                  <c:y val="-5.240888282419229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908-4A83-95CA-77AE3E18099E}"/>
                </c:ext>
              </c:extLst>
            </c:dLbl>
            <c:dLbl>
              <c:idx val="5"/>
              <c:layout>
                <c:manualLayout>
                  <c:x val="-1.4291231440529227E-2"/>
                  <c:y val="-6.98785104322563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908-4A83-95CA-77AE3E180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14036</c:v>
                </c:pt>
                <c:pt idx="1">
                  <c:v>10670</c:v>
                </c:pt>
                <c:pt idx="2">
                  <c:v>11950</c:v>
                </c:pt>
                <c:pt idx="3">
                  <c:v>15933</c:v>
                </c:pt>
                <c:pt idx="4">
                  <c:v>17699</c:v>
                </c:pt>
                <c:pt idx="5">
                  <c:v>20336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1908-4A83-95CA-77AE3E18099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2.8670010739804162E-2"/>
                  <c:y val="-2.45235055902808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908-4A83-95CA-77AE3E18099E}"/>
                </c:ext>
              </c:extLst>
            </c:dLbl>
            <c:dLbl>
              <c:idx val="1"/>
              <c:layout>
                <c:manualLayout>
                  <c:x val="4.5907261385947869E-2"/>
                  <c:y val="-2.1516725252474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908-4A83-95CA-77AE3E18099E}"/>
                </c:ext>
              </c:extLst>
            </c:dLbl>
            <c:dLbl>
              <c:idx val="2"/>
              <c:layout>
                <c:manualLayout>
                  <c:x val="2.8757783657312925E-2"/>
                  <c:y val="-2.11439481594204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908-4A83-95CA-77AE3E18099E}"/>
                </c:ext>
              </c:extLst>
            </c:dLbl>
            <c:dLbl>
              <c:idx val="3"/>
              <c:layout>
                <c:manualLayout>
                  <c:x val="2.8319594246057646E-2"/>
                  <c:y val="-7.83276005181542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908-4A83-95CA-77AE3E18099E}"/>
                </c:ext>
              </c:extLst>
            </c:dLbl>
            <c:dLbl>
              <c:idx val="4"/>
              <c:layout>
                <c:manualLayout>
                  <c:x val="1.7149477728634843E-2"/>
                  <c:y val="-5.116989517437409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908-4A83-95CA-77AE3E18099E}"/>
                </c:ext>
              </c:extLst>
            </c:dLbl>
            <c:dLbl>
              <c:idx val="5"/>
              <c:layout>
                <c:manualLayout>
                  <c:x val="4.9128077340993732E-3"/>
                  <c:y val="-0.12977437651704754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2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E7244572-2194-4116-B2CE-7A12098A8D7F}" type="VALUE">
                      <a:rPr lang="en-US" dirty="0">
                        <a:solidFill>
                          <a:schemeClr val="tx2"/>
                        </a:solidFill>
                      </a:rPr>
                      <a:pPr>
                        <a:defRPr sz="1400" b="1">
                          <a:solidFill>
                            <a:schemeClr val="tx2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B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3495221102229793"/>
                      <c:h val="5.013783123514394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C-1908-4A83-95CA-77AE3E180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Sheet1!$C$2:$C$7</c:f>
              <c:numCache>
                <c:formatCode>#,##0</c:formatCode>
                <c:ptCount val="6"/>
                <c:pt idx="0">
                  <c:v>6147</c:v>
                </c:pt>
                <c:pt idx="1">
                  <c:v>4252</c:v>
                </c:pt>
                <c:pt idx="2">
                  <c:v>5531</c:v>
                </c:pt>
                <c:pt idx="3">
                  <c:v>7653</c:v>
                </c:pt>
                <c:pt idx="4">
                  <c:v>8801</c:v>
                </c:pt>
                <c:pt idx="5">
                  <c:v>9389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1908-4A83-95CA-77AE3E18099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7164925762116488E-3"/>
                  <c:y val="-3.49392552161281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908-4A83-95CA-77AE3E18099E}"/>
                </c:ext>
              </c:extLst>
            </c:dLbl>
            <c:dLbl>
              <c:idx val="1"/>
              <c:layout>
                <c:manualLayout>
                  <c:x val="-5.7164925762116488E-3"/>
                  <c:y val="-2.24609497817966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908-4A83-95CA-77AE3E18099E}"/>
                </c:ext>
              </c:extLst>
            </c:dLbl>
            <c:dLbl>
              <c:idx val="3"/>
              <c:layout>
                <c:manualLayout>
                  <c:x val="1.1257664376168618E-2"/>
                  <c:y val="-1.93755659451913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908-4A83-95CA-77AE3E18099E}"/>
                </c:ext>
              </c:extLst>
            </c:dLbl>
            <c:dLbl>
              <c:idx val="4"/>
              <c:layout>
                <c:manualLayout>
                  <c:x val="-1.0480115322534847E-16"/>
                  <c:y val="-8.9843602618439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1908-4A83-95CA-77AE3E18099E}"/>
                </c:ext>
              </c:extLst>
            </c:dLbl>
            <c:dLbl>
              <c:idx val="5"/>
              <c:layout>
                <c:manualLayout>
                  <c:x val="-5.7164925762117538E-3"/>
                  <c:y val="-2.74520754467822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1908-4A83-95CA-77AE3E18099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205A23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  <c:pt idx="4">
                  <c:v>2023</c:v>
                </c:pt>
                <c:pt idx="5">
                  <c:v>2024</c:v>
                </c:pt>
              </c:numCache>
            </c:numRef>
          </c:cat>
          <c:val>
            <c:numRef>
              <c:f>Sheet1!$D$2:$D$7</c:f>
              <c:numCache>
                <c:formatCode>#,##0</c:formatCode>
                <c:ptCount val="6"/>
                <c:pt idx="0">
                  <c:v>7889</c:v>
                </c:pt>
                <c:pt idx="1">
                  <c:v>6418</c:v>
                </c:pt>
                <c:pt idx="2">
                  <c:v>6419</c:v>
                </c:pt>
                <c:pt idx="3">
                  <c:v>8280</c:v>
                </c:pt>
                <c:pt idx="4">
                  <c:v>8898</c:v>
                </c:pt>
                <c:pt idx="5">
                  <c:v>10947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3-1908-4A83-95CA-77AE3E18099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27474856"/>
        <c:axId val="527476824"/>
      </c:barChart>
      <c:catAx>
        <c:axId val="527474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6824"/>
        <c:crosses val="autoZero"/>
        <c:auto val="1"/>
        <c:lblAlgn val="ctr"/>
        <c:lblOffset val="100"/>
        <c:noMultiLvlLbl val="0"/>
      </c:catAx>
      <c:valAx>
        <c:axId val="527476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274748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</a:t>
            </a:r>
            <a:r>
              <a:rPr lang="en-US" sz="1600" dirty="0">
                <a:solidFill>
                  <a:srgbClr val="FF0000"/>
                </a:solidFill>
              </a:rPr>
              <a:t>27</a:t>
            </a:r>
            <a:r>
              <a:rPr lang="en-US" sz="1600" dirty="0"/>
              <a:t> Exports to Mexico – 2024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2324635878793677"/>
          <c:y val="0.25759221197644699"/>
          <c:w val="0.77954156431185107"/>
          <c:h val="0.528100581416879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 to MEX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E6F-4C2D-9A4A-B6CC1B237CE6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AE6F-4C2D-9A4A-B6CC1B237CE6}"/>
              </c:ext>
            </c:extLst>
          </c:dPt>
          <c:dLbls>
            <c:dLbl>
              <c:idx val="0"/>
              <c:layout>
                <c:manualLayout>
                  <c:x val="-0.22114619171754521"/>
                  <c:y val="-0.12178068177609906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3182878872257776"/>
                      <c:h val="0.109290171462430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AE6F-4C2D-9A4A-B6CC1B237CE6}"/>
                </c:ext>
              </c:extLst>
            </c:dLbl>
            <c:dLbl>
              <c:idx val="1"/>
              <c:layout>
                <c:manualLayout>
                  <c:x val="0.23441137581955032"/>
                  <c:y val="0.1124321834610969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6674308400326624"/>
                      <c:h val="9.16532422323445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AE6F-4C2D-9A4A-B6CC1B237C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53714</c:v>
                </c:pt>
                <c:pt idx="1">
                  <c:v>20336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E6F-4C2D-9A4A-B6CC1B237C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7136707312489963"/>
          <c:y val="0.84322343813650336"/>
          <c:w val="0.67462204167535045"/>
          <c:h val="7.447089212309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Mexico Exports to EU</a:t>
            </a:r>
            <a:r>
              <a:rPr lang="en-US" sz="1600" dirty="0">
                <a:solidFill>
                  <a:srgbClr val="FF0000"/>
                </a:solidFill>
              </a:rPr>
              <a:t>27</a:t>
            </a:r>
            <a:r>
              <a:rPr lang="en-US" sz="1600" dirty="0"/>
              <a:t> – 2024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95031107654705"/>
          <c:y val="0.27406815909343407"/>
          <c:w val="0.77799688923452948"/>
          <c:h val="0.518664592823019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Mexico Exports to EU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860-437A-86A7-9064E2B2EA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860-437A-86A7-9064E2B2EA6F}"/>
              </c:ext>
            </c:extLst>
          </c:dPt>
          <c:dLbls>
            <c:dLbl>
              <c:idx val="0"/>
              <c:layout>
                <c:manualLayout>
                  <c:x val="-0.26478238529052328"/>
                  <c:y val="-0.15411505203125578"/>
                </c:manualLayout>
              </c:layout>
              <c:tx>
                <c:rich>
                  <a:bodyPr/>
                  <a:lstStyle/>
                  <a:p>
                    <a:fld id="{97A29BA1-ACFB-4A04-AC72-FDBD3DE0B54F}" type="VALUE">
                      <a:rPr lang="en-US" sz="1600"/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01156815909342"/>
                      <c:h val="0.10929017146243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860-437A-86A7-9064E2B2EA6F}"/>
                </c:ext>
              </c:extLst>
            </c:dLbl>
            <c:dLbl>
              <c:idx val="1"/>
              <c:layout>
                <c:manualLayout>
                  <c:x val="0.24193735418286857"/>
                  <c:y val="0.13300860089619673"/>
                </c:manualLayout>
              </c:layout>
              <c:tx>
                <c:rich>
                  <a:bodyPr/>
                  <a:lstStyle/>
                  <a:p>
                    <a:fld id="{917A3BD5-8FFE-4831-B385-8CAB86BE5F37}" type="VALUE">
                      <a:rPr lang="en-US" sz="1600"/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4901156815909342"/>
                      <c:h val="0.10929017146243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860-437A-86A7-9064E2B2EA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29221</c:v>
                </c:pt>
                <c:pt idx="1">
                  <c:v>9389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60-437A-86A7-9064E2B2EA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6605134151760914"/>
          <c:y val="0.84028394993148914"/>
          <c:w val="0.68553424619486725"/>
          <c:h val="7.447089212309743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EU27 &amp;  Total volume of trade – 2024 – Mio€ - %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3355252194200645"/>
          <c:y val="0.25494296929970744"/>
          <c:w val="0.8316631594911752"/>
          <c:h val="0.5538450273201966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&amp; Mexico total trade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23B-4E37-AB58-5E483D59856F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23B-4E37-AB58-5E483D59856F}"/>
              </c:ext>
            </c:extLst>
          </c:dPt>
          <c:dLbls>
            <c:dLbl>
              <c:idx val="0"/>
              <c:layout>
                <c:manualLayout>
                  <c:x val="-0.32430702144206203"/>
                  <c:y val="-0.15705454023627005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9CBFC391-9504-4473-966A-5D29BA6725A8}" type="VALUE">
                      <a:rPr lang="en-US" sz="1600"/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B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1515005277191427"/>
                      <c:h val="0.109290171462430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23B-4E37-AB58-5E483D59856F}"/>
                </c:ext>
              </c:extLst>
            </c:dLbl>
            <c:dLbl>
              <c:idx val="1"/>
              <c:layout>
                <c:manualLayout>
                  <c:x val="0.20886828546828129"/>
                  <c:y val="7.4219068251675638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6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F4D42E1-5025-4F7C-BD66-0E8144E55656}" type="VALUE">
                      <a:rPr lang="en-US" sz="1600"/>
                      <a:pPr>
                        <a:defRPr sz="16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B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2839962226419284"/>
                      <c:h val="5.18819668185016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23B-4E37-AB58-5E483D59856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82935</c:v>
                </c:pt>
                <c:pt idx="1">
                  <c:v>29275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23B-4E37-AB58-5E483D5985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7238640151094329E-2"/>
          <c:y val="0.81917032366774067"/>
          <c:w val="0.89827901950747868"/>
          <c:h val="7.206860528041687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2540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1.4054121647829034E-3"/>
                  <c:y val="-1.2905070168355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E8-4D38-8628-FAA25E11F895}"/>
                </c:ext>
              </c:extLst>
            </c:dLbl>
            <c:dLbl>
              <c:idx val="1"/>
              <c:layout>
                <c:manualLayout>
                  <c:x val="-7.0270608239145823E-3"/>
                  <c:y val="-6.8827040897894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8E8-4D38-8628-FAA25E11F895}"/>
                </c:ext>
              </c:extLst>
            </c:dLbl>
            <c:dLbl>
              <c:idx val="2"/>
              <c:layout>
                <c:manualLayout>
                  <c:x val="0"/>
                  <c:y val="-4.73185906173026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8E8-4D38-8628-FAA25E11F895}"/>
                </c:ext>
              </c:extLst>
            </c:dLbl>
            <c:dLbl>
              <c:idx val="3"/>
              <c:layout>
                <c:manualLayout>
                  <c:x val="5.6216486591316658E-3"/>
                  <c:y val="-9.46371812346052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8E8-4D38-8628-FAA25E11F895}"/>
                </c:ext>
              </c:extLst>
            </c:dLbl>
            <c:dLbl>
              <c:idx val="4"/>
              <c:layout>
                <c:manualLayout>
                  <c:x val="-2.8108243295658329E-3"/>
                  <c:y val="-3.2262675420888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8E8-4D38-8628-FAA25E11F895}"/>
                </c:ext>
              </c:extLst>
            </c:dLbl>
            <c:dLbl>
              <c:idx val="5"/>
              <c:layout>
                <c:manualLayout>
                  <c:x val="-4.2162364943487494E-3"/>
                  <c:y val="-5.37711257014803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8E8-4D38-8628-FAA25E11F895}"/>
                </c:ext>
              </c:extLst>
            </c:dLbl>
            <c:dLbl>
              <c:idx val="8"/>
              <c:layout>
                <c:manualLayout>
                  <c:x val="-1.030623681654755E-16"/>
                  <c:y val="-3.6564365477006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8E8-4D38-8628-FAA25E11F895}"/>
                </c:ext>
              </c:extLst>
            </c:dLbl>
            <c:dLbl>
              <c:idx val="9"/>
              <c:layout>
                <c:manualLayout>
                  <c:x val="-1.030623681654755E-16"/>
                  <c:y val="-3.22626754208881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8E8-4D38-8628-FAA25E11F895}"/>
                </c:ext>
              </c:extLst>
            </c:dLbl>
            <c:dLbl>
              <c:idx val="10"/>
              <c:layout>
                <c:manualLayout>
                  <c:x val="2.2486594636526663E-2"/>
                  <c:y val="-1.7206760224473781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9732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52D-4123-8C94-CF32C4C3BC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4840</c:v>
                </c:pt>
                <c:pt idx="1">
                  <c:v>5171</c:v>
                </c:pt>
                <c:pt idx="2">
                  <c:v>5488</c:v>
                </c:pt>
                <c:pt idx="3">
                  <c:v>7412</c:v>
                </c:pt>
                <c:pt idx="4">
                  <c:v>7889</c:v>
                </c:pt>
                <c:pt idx="5">
                  <c:v>6418</c:v>
                </c:pt>
                <c:pt idx="6">
                  <c:v>6419</c:v>
                </c:pt>
                <c:pt idx="7">
                  <c:v>8280</c:v>
                </c:pt>
                <c:pt idx="8">
                  <c:v>8898</c:v>
                </c:pt>
                <c:pt idx="9">
                  <c:v>10947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E8-4D38-8628-FAA25E11F8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619391146678001E-2"/>
                  <c:y val="4.53272807086475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33-4B3D-91C2-732C706BE7AD}"/>
                </c:ext>
              </c:extLst>
            </c:dLbl>
            <c:dLbl>
              <c:idx val="1"/>
              <c:layout>
                <c:manualLayout>
                  <c:x val="-3.2538943473105444E-2"/>
                  <c:y val="3.61265753669645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A33-4B3D-91C2-732C706BE7AD}"/>
                </c:ext>
              </c:extLst>
            </c:dLbl>
            <c:dLbl>
              <c:idx val="2"/>
              <c:layout>
                <c:manualLayout>
                  <c:x val="-3.8518031604067728E-2"/>
                  <c:y val="4.02291005606423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A33-4B3D-91C2-732C706BE7AD}"/>
                </c:ext>
              </c:extLst>
            </c:dLbl>
            <c:dLbl>
              <c:idx val="3"/>
              <c:layout>
                <c:manualLayout>
                  <c:x val="-2.355902371439374E-2"/>
                  <c:y val="2.36196655656146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A33-4B3D-91C2-732C706BE7AD}"/>
                </c:ext>
              </c:extLst>
            </c:dLbl>
            <c:dLbl>
              <c:idx val="4"/>
              <c:layout>
                <c:manualLayout>
                  <c:x val="-1.7865887160895901E-2"/>
                  <c:y val="6.7034895851680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A33-4B3D-91C2-732C706BE7AD}"/>
                </c:ext>
              </c:extLst>
            </c:dLbl>
            <c:dLbl>
              <c:idx val="5"/>
              <c:layout>
                <c:manualLayout>
                  <c:x val="-4.6760497294581579E-2"/>
                  <c:y val="4.8434150947997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A33-4B3D-91C2-732C706BE7AD}"/>
                </c:ext>
              </c:extLst>
            </c:dLbl>
            <c:dLbl>
              <c:idx val="6"/>
              <c:layout>
                <c:manualLayout>
                  <c:x val="-4.0495457586154811E-2"/>
                  <c:y val="3.66243181651902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A33-4B3D-91C2-732C706BE7AD}"/>
                </c:ext>
              </c:extLst>
            </c:dLbl>
            <c:dLbl>
              <c:idx val="7"/>
              <c:layout>
                <c:manualLayout>
                  <c:x val="-2.6845806919607657E-2"/>
                  <c:y val="3.937265778057180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A33-4B3D-91C2-732C706BE7AD}"/>
                </c:ext>
              </c:extLst>
            </c:dLbl>
            <c:dLbl>
              <c:idx val="8"/>
              <c:layout>
                <c:manualLayout>
                  <c:x val="-2.2486594636526764E-2"/>
                  <c:y val="3.441352044894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C9A-41BF-8760-FC365F0E8436}"/>
                </c:ext>
              </c:extLst>
            </c:dLbl>
            <c:dLbl>
              <c:idx val="9"/>
              <c:layout>
                <c:manualLayout>
                  <c:x val="-1.1243297318263434E-2"/>
                  <c:y val="5.16202806734210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C9A-41BF-8760-FC365F0E8436}"/>
                </c:ext>
              </c:extLst>
            </c:dLbl>
            <c:dLbl>
              <c:idx val="10"/>
              <c:layout>
                <c:manualLayout>
                  <c:x val="-1.264870948304635E-2"/>
                  <c:y val="3.011183039282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96F-4310-9788-878A0668198D}"/>
                </c:ext>
              </c:extLst>
            </c:dLbl>
            <c:dLbl>
              <c:idx val="11"/>
              <c:layout>
                <c:manualLayout>
                  <c:x val="-1.8270358142178016E-2"/>
                  <c:y val="4.08660555331250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8E8-4D38-8628-FAA25E11F895}"/>
                </c:ext>
              </c:extLst>
            </c:dLbl>
            <c:dLbl>
              <c:idx val="12"/>
              <c:layout>
                <c:manualLayout>
                  <c:x val="-1.4054121647830195E-3"/>
                  <c:y val="5.37711257014802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96F-4310-9788-878A066819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2">
                        <a:lumMod val="60000"/>
                        <a:lumOff val="4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8954</c:v>
                </c:pt>
                <c:pt idx="1">
                  <c:v>9697</c:v>
                </c:pt>
                <c:pt idx="2">
                  <c:v>10786</c:v>
                </c:pt>
                <c:pt idx="3">
                  <c:v>13089</c:v>
                </c:pt>
                <c:pt idx="4">
                  <c:v>14036</c:v>
                </c:pt>
                <c:pt idx="5">
                  <c:v>10670</c:v>
                </c:pt>
                <c:pt idx="6">
                  <c:v>11950</c:v>
                </c:pt>
                <c:pt idx="7">
                  <c:v>15933</c:v>
                </c:pt>
                <c:pt idx="8">
                  <c:v>17699</c:v>
                </c:pt>
                <c:pt idx="9">
                  <c:v>20336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A33-4B3D-91C2-732C706BE7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635674561873848E-2"/>
                  <c:y val="-4.04577336935462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33-4B3D-91C2-732C706BE7AD}"/>
                </c:ext>
              </c:extLst>
            </c:dLbl>
            <c:dLbl>
              <c:idx val="1"/>
              <c:layout>
                <c:manualLayout>
                  <c:x val="-4.1042904356169092E-2"/>
                  <c:y val="-5.7045152164664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A33-4B3D-91C2-732C706BE7AD}"/>
                </c:ext>
              </c:extLst>
            </c:dLbl>
            <c:dLbl>
              <c:idx val="2"/>
              <c:layout>
                <c:manualLayout>
                  <c:x val="-5.4478091339617847E-2"/>
                  <c:y val="-6.55707970117142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A33-4B3D-91C2-732C706BE7AD}"/>
                </c:ext>
              </c:extLst>
            </c:dLbl>
            <c:dLbl>
              <c:idx val="3"/>
              <c:layout>
                <c:manualLayout>
                  <c:x val="-4.6407041668257439E-2"/>
                  <c:y val="-3.979063301909543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A33-4B3D-91C2-732C706BE7AD}"/>
                </c:ext>
              </c:extLst>
            </c:dLbl>
            <c:dLbl>
              <c:idx val="4"/>
              <c:layout>
                <c:manualLayout>
                  <c:x val="-5.7564907632882051E-2"/>
                  <c:y val="-5.0921171360363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A33-4B3D-91C2-732C706BE7AD}"/>
                </c:ext>
              </c:extLst>
            </c:dLbl>
            <c:dLbl>
              <c:idx val="5"/>
              <c:layout>
                <c:manualLayout>
                  <c:x val="-5.6402510043993825E-2"/>
                  <c:y val="-3.65545427201856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A33-4B3D-91C2-732C706BE7AD}"/>
                </c:ext>
              </c:extLst>
            </c:dLbl>
            <c:dLbl>
              <c:idx val="6"/>
              <c:layout>
                <c:manualLayout>
                  <c:x val="-3.9493963090778003E-2"/>
                  <c:y val="-2.301404180023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A33-4B3D-91C2-732C706BE7AD}"/>
                </c:ext>
              </c:extLst>
            </c:dLbl>
            <c:dLbl>
              <c:idx val="7"/>
              <c:layout>
                <c:manualLayout>
                  <c:x val="-4.9189425767402178E-2"/>
                  <c:y val="-4.592469061703172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rgbClr val="FF0000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7064979814642429E-2"/>
                      <c:h val="6.321399548996725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0-9A33-4B3D-91C2-732C706BE7AD}"/>
                </c:ext>
              </c:extLst>
            </c:dLbl>
            <c:dLbl>
              <c:idx val="8"/>
              <c:layout>
                <c:manualLayout>
                  <c:x val="-3.3729891954789995E-2"/>
                  <c:y val="-3.0111830392828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C9A-41BF-8760-FC365F0E8436}"/>
                </c:ext>
              </c:extLst>
            </c:dLbl>
            <c:dLbl>
              <c:idx val="9"/>
              <c:layout>
                <c:manualLayout>
                  <c:x val="-4.2162364943487386E-2"/>
                  <c:y val="-4.51677455892434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C9A-41BF-8760-FC365F0E8436}"/>
                </c:ext>
              </c:extLst>
            </c:dLbl>
            <c:dLbl>
              <c:idx val="10"/>
              <c:layout>
                <c:manualLayout>
                  <c:x val="-7.4486844733494567E-2"/>
                  <c:y val="-0.103240561346842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8E8-4D38-8628-FAA25E11F895}"/>
                </c:ext>
              </c:extLst>
            </c:dLbl>
            <c:dLbl>
              <c:idx val="11"/>
              <c:layout>
                <c:manualLayout>
                  <c:x val="-6.745978390957999E-2"/>
                  <c:y val="-2.15084502805921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8E8-4D38-8628-FAA25E11F895}"/>
                </c:ext>
              </c:extLst>
            </c:dLbl>
            <c:dLbl>
              <c:idx val="12"/>
              <c:layout>
                <c:manualLayout>
                  <c:x val="-5.2000250096968008E-2"/>
                  <c:y val="-2.150845028059215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96F-4310-9788-878A0668198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4114</c:v>
                </c:pt>
                <c:pt idx="1">
                  <c:v>4526</c:v>
                </c:pt>
                <c:pt idx="2">
                  <c:v>5298</c:v>
                </c:pt>
                <c:pt idx="3">
                  <c:v>5677</c:v>
                </c:pt>
                <c:pt idx="4">
                  <c:v>6147</c:v>
                </c:pt>
                <c:pt idx="5">
                  <c:v>4252</c:v>
                </c:pt>
                <c:pt idx="6">
                  <c:v>5531</c:v>
                </c:pt>
                <c:pt idx="7">
                  <c:v>7653</c:v>
                </c:pt>
                <c:pt idx="8">
                  <c:v>8801</c:v>
                </c:pt>
                <c:pt idx="9">
                  <c:v>9389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9A33-4B3D-91C2-732C706BE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2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8E8-4D38-8628-FAA25E11F895}"/>
                </c:ext>
              </c:extLst>
            </c:dLbl>
            <c:dLbl>
              <c:idx val="2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3D9-4DFF-95ED-3003A366EF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Sheet1!$A$2:$A$25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Sheet1!$D$2:$D$25</c:f>
              <c:numCache>
                <c:formatCode>#,##0</c:formatCode>
                <c:ptCount val="24"/>
                <c:pt idx="0">
                  <c:v>500</c:v>
                </c:pt>
                <c:pt idx="1">
                  <c:v>679</c:v>
                </c:pt>
                <c:pt idx="2">
                  <c:v>815</c:v>
                </c:pt>
                <c:pt idx="3">
                  <c:v>973</c:v>
                </c:pt>
                <c:pt idx="4">
                  <c:v>1583</c:v>
                </c:pt>
                <c:pt idx="5">
                  <c:v>2110</c:v>
                </c:pt>
                <c:pt idx="6">
                  <c:v>1449</c:v>
                </c:pt>
                <c:pt idx="7">
                  <c:v>1259</c:v>
                </c:pt>
                <c:pt idx="8">
                  <c:v>1744</c:v>
                </c:pt>
                <c:pt idx="9">
                  <c:v>2649</c:v>
                </c:pt>
                <c:pt idx="10">
                  <c:v>3394</c:v>
                </c:pt>
                <c:pt idx="11">
                  <c:v>4011</c:v>
                </c:pt>
                <c:pt idx="12">
                  <c:v>3954</c:v>
                </c:pt>
                <c:pt idx="13">
                  <c:v>4378</c:v>
                </c:pt>
                <c:pt idx="14">
                  <c:v>4840</c:v>
                </c:pt>
                <c:pt idx="15">
                  <c:v>5171</c:v>
                </c:pt>
                <c:pt idx="16">
                  <c:v>5488</c:v>
                </c:pt>
                <c:pt idx="17">
                  <c:v>7412</c:v>
                </c:pt>
                <c:pt idx="18">
                  <c:v>7889</c:v>
                </c:pt>
                <c:pt idx="19">
                  <c:v>6418</c:v>
                </c:pt>
                <c:pt idx="20">
                  <c:v>6419</c:v>
                </c:pt>
                <c:pt idx="21">
                  <c:v>8280</c:v>
                </c:pt>
                <c:pt idx="22">
                  <c:v>8898</c:v>
                </c:pt>
                <c:pt idx="23">
                  <c:v>10947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E8-4D38-8628-FAA25E11F8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01670944"/>
        <c:axId val="401672584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9189425767402102E-2"/>
                  <c:y val="-4.3016900561184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33-4B3D-91C2-732C706BE7AD}"/>
                </c:ext>
              </c:extLst>
            </c:dLbl>
            <c:dLbl>
              <c:idx val="23"/>
              <c:layout>
                <c:manualLayout>
                  <c:x val="-5.3405662261750822E-2"/>
                  <c:y val="1.07542251402960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3D9-4DFF-95ED-3003A366EF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Sheet1!$A$2:$A$25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Sheet1!$B$2:$B$25</c:f>
              <c:numCache>
                <c:formatCode>#,##0</c:formatCode>
                <c:ptCount val="24"/>
                <c:pt idx="0">
                  <c:v>3100</c:v>
                </c:pt>
                <c:pt idx="1">
                  <c:v>3429</c:v>
                </c:pt>
                <c:pt idx="2">
                  <c:v>3805</c:v>
                </c:pt>
                <c:pt idx="3">
                  <c:v>3710</c:v>
                </c:pt>
                <c:pt idx="4">
                  <c:v>4368</c:v>
                </c:pt>
                <c:pt idx="5">
                  <c:v>4763</c:v>
                </c:pt>
                <c:pt idx="6">
                  <c:v>4765</c:v>
                </c:pt>
                <c:pt idx="7">
                  <c:v>4919</c:v>
                </c:pt>
                <c:pt idx="8">
                  <c:v>4439</c:v>
                </c:pt>
                <c:pt idx="9">
                  <c:v>5426</c:v>
                </c:pt>
                <c:pt idx="10">
                  <c:v>6332</c:v>
                </c:pt>
                <c:pt idx="11">
                  <c:v>6867</c:v>
                </c:pt>
                <c:pt idx="12">
                  <c:v>6951</c:v>
                </c:pt>
                <c:pt idx="13">
                  <c:v>7667</c:v>
                </c:pt>
                <c:pt idx="14">
                  <c:v>8954</c:v>
                </c:pt>
                <c:pt idx="15">
                  <c:v>9697</c:v>
                </c:pt>
                <c:pt idx="16">
                  <c:v>10786</c:v>
                </c:pt>
                <c:pt idx="17">
                  <c:v>13089</c:v>
                </c:pt>
                <c:pt idx="18">
                  <c:v>14036</c:v>
                </c:pt>
                <c:pt idx="19">
                  <c:v>10670</c:v>
                </c:pt>
                <c:pt idx="20">
                  <c:v>11950</c:v>
                </c:pt>
                <c:pt idx="21">
                  <c:v>15933</c:v>
                </c:pt>
                <c:pt idx="22">
                  <c:v>17699</c:v>
                </c:pt>
                <c:pt idx="23">
                  <c:v>20336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9A33-4B3D-91C2-732C706BE7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4811074426533754E-2"/>
                  <c:y val="1.5055915196414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A33-4B3D-91C2-732C706BE7AD}"/>
                </c:ext>
              </c:extLst>
            </c:dLbl>
            <c:dLbl>
              <c:idx val="23"/>
              <c:layout>
                <c:manualLayout>
                  <c:x val="-5.9027310920882592E-2"/>
                  <c:y val="-1.29050701683552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3D9-4DFF-95ED-3003A366EF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BE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Sheet1!$A$2:$A$25</c:f>
              <c:numCache>
                <c:formatCode>General</c:formatCode>
                <c:ptCount val="24"/>
                <c:pt idx="0">
                  <c:v>2001</c:v>
                </c:pt>
                <c:pt idx="1">
                  <c:v>2002</c:v>
                </c:pt>
                <c:pt idx="2">
                  <c:v>2003</c:v>
                </c:pt>
                <c:pt idx="3">
                  <c:v>2004</c:v>
                </c:pt>
                <c:pt idx="4">
                  <c:v>2005</c:v>
                </c:pt>
                <c:pt idx="5">
                  <c:v>2006</c:v>
                </c:pt>
                <c:pt idx="6">
                  <c:v>2007</c:v>
                </c:pt>
                <c:pt idx="7">
                  <c:v>2008</c:v>
                </c:pt>
                <c:pt idx="8">
                  <c:v>2009</c:v>
                </c:pt>
                <c:pt idx="9">
                  <c:v>2010</c:v>
                </c:pt>
                <c:pt idx="10">
                  <c:v>2011</c:v>
                </c:pt>
                <c:pt idx="11">
                  <c:v>2012</c:v>
                </c:pt>
                <c:pt idx="12">
                  <c:v>2013</c:v>
                </c:pt>
                <c:pt idx="13">
                  <c:v>2014</c:v>
                </c:pt>
                <c:pt idx="14">
                  <c:v>2015</c:v>
                </c:pt>
                <c:pt idx="15">
                  <c:v>2016</c:v>
                </c:pt>
                <c:pt idx="16">
                  <c:v>2017</c:v>
                </c:pt>
                <c:pt idx="17">
                  <c:v>2018</c:v>
                </c:pt>
                <c:pt idx="18">
                  <c:v>2019</c:v>
                </c:pt>
                <c:pt idx="19">
                  <c:v>2020</c:v>
                </c:pt>
                <c:pt idx="20">
                  <c:v>2021</c:v>
                </c:pt>
                <c:pt idx="21">
                  <c:v>2022</c:v>
                </c:pt>
                <c:pt idx="22">
                  <c:v>2023</c:v>
                </c:pt>
                <c:pt idx="23">
                  <c:v>2024</c:v>
                </c:pt>
              </c:numCache>
            </c:numRef>
          </c:cat>
          <c:val>
            <c:numRef>
              <c:f>Sheet1!$C$2:$C$25</c:f>
              <c:numCache>
                <c:formatCode>#,##0</c:formatCode>
                <c:ptCount val="24"/>
                <c:pt idx="0">
                  <c:v>2600</c:v>
                </c:pt>
                <c:pt idx="1">
                  <c:v>2750</c:v>
                </c:pt>
                <c:pt idx="2">
                  <c:v>2990</c:v>
                </c:pt>
                <c:pt idx="3">
                  <c:v>2737</c:v>
                </c:pt>
                <c:pt idx="4">
                  <c:v>2785</c:v>
                </c:pt>
                <c:pt idx="5">
                  <c:v>2653</c:v>
                </c:pt>
                <c:pt idx="6">
                  <c:v>3316</c:v>
                </c:pt>
                <c:pt idx="7">
                  <c:v>3660</c:v>
                </c:pt>
                <c:pt idx="8">
                  <c:v>2695</c:v>
                </c:pt>
                <c:pt idx="9">
                  <c:v>2777</c:v>
                </c:pt>
                <c:pt idx="10">
                  <c:v>2938</c:v>
                </c:pt>
                <c:pt idx="11">
                  <c:v>2856</c:v>
                </c:pt>
                <c:pt idx="12">
                  <c:v>2997</c:v>
                </c:pt>
                <c:pt idx="13">
                  <c:v>3289</c:v>
                </c:pt>
                <c:pt idx="14">
                  <c:v>4114</c:v>
                </c:pt>
                <c:pt idx="15">
                  <c:v>4526</c:v>
                </c:pt>
                <c:pt idx="16">
                  <c:v>5298</c:v>
                </c:pt>
                <c:pt idx="17">
                  <c:v>5677</c:v>
                </c:pt>
                <c:pt idx="18">
                  <c:v>6147</c:v>
                </c:pt>
                <c:pt idx="19">
                  <c:v>4252</c:v>
                </c:pt>
                <c:pt idx="20">
                  <c:v>5531</c:v>
                </c:pt>
                <c:pt idx="21">
                  <c:v>7653</c:v>
                </c:pt>
                <c:pt idx="22">
                  <c:v>8801</c:v>
                </c:pt>
                <c:pt idx="23">
                  <c:v>9389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9A33-4B3D-91C2-732C706BE7A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01670944"/>
        <c:axId val="401672584"/>
      </c:lineChart>
      <c:catAx>
        <c:axId val="401670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2584"/>
        <c:crosses val="autoZero"/>
        <c:auto val="1"/>
        <c:lblAlgn val="ctr"/>
        <c:lblOffset val="100"/>
        <c:noMultiLvlLbl val="0"/>
      </c:catAx>
      <c:valAx>
        <c:axId val="401672584"/>
        <c:scaling>
          <c:orientation val="minMax"/>
          <c:max val="22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0167094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5749939349142611"/>
          <c:y val="1.6503814819420259E-2"/>
          <c:w val="0.85320792020841218"/>
          <c:h val="0.6234672100220461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solidFill>
              <a:schemeClr val="tx2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Telecoms, computer &amp;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  <c:pt idx="12">
                  <c:v>Services not Allocated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30.3</c:v>
                </c:pt>
                <c:pt idx="1">
                  <c:v>419.9</c:v>
                </c:pt>
                <c:pt idx="2">
                  <c:v>3569.9</c:v>
                </c:pt>
                <c:pt idx="3">
                  <c:v>3057.2</c:v>
                </c:pt>
                <c:pt idx="4">
                  <c:v>267.8</c:v>
                </c:pt>
                <c:pt idx="5">
                  <c:v>464.8</c:v>
                </c:pt>
                <c:pt idx="6">
                  <c:v>379.3</c:v>
                </c:pt>
                <c:pt idx="7">
                  <c:v>1943.3</c:v>
                </c:pt>
                <c:pt idx="8">
                  <c:v>4803.6000000000004</c:v>
                </c:pt>
                <c:pt idx="9">
                  <c:v>4578.8999999999996</c:v>
                </c:pt>
                <c:pt idx="10">
                  <c:v>787.3</c:v>
                </c:pt>
                <c:pt idx="11">
                  <c:v>22.1</c:v>
                </c:pt>
                <c:pt idx="12">
                  <c:v>12.1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87-4746-8D20-B17480591A8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ellipsis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Manufacturing services on physical input …</c:v>
                </c:pt>
                <c:pt idx="1">
                  <c:v>Maintenance and repair services</c:v>
                </c:pt>
                <c:pt idx="2">
                  <c:v>Transport</c:v>
                </c:pt>
                <c:pt idx="3">
                  <c:v>Travel</c:v>
                </c:pt>
                <c:pt idx="4">
                  <c:v>Construction</c:v>
                </c:pt>
                <c:pt idx="5">
                  <c:v>Insurance &amp; pensions services</c:v>
                </c:pt>
                <c:pt idx="6">
                  <c:v>Financial services</c:v>
                </c:pt>
                <c:pt idx="7">
                  <c:v>Intellectual property</c:v>
                </c:pt>
                <c:pt idx="8">
                  <c:v>Telecoms, computer &amp; information services</c:v>
                </c:pt>
                <c:pt idx="9">
                  <c:v>Other business services</c:v>
                </c:pt>
                <c:pt idx="10">
                  <c:v>Personal, cultural and recreational services</c:v>
                </c:pt>
                <c:pt idx="11">
                  <c:v>Government goods and services</c:v>
                </c:pt>
                <c:pt idx="12">
                  <c:v>Services not Allocated</c:v>
                </c:pt>
              </c:strCache>
            </c:str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804.8</c:v>
                </c:pt>
                <c:pt idx="1">
                  <c:v>114</c:v>
                </c:pt>
                <c:pt idx="2">
                  <c:v>1429.3</c:v>
                </c:pt>
                <c:pt idx="3">
                  <c:v>2279.1999999999998</c:v>
                </c:pt>
                <c:pt idx="4">
                  <c:v>158.9</c:v>
                </c:pt>
                <c:pt idx="5">
                  <c:v>292.2</c:v>
                </c:pt>
                <c:pt idx="6">
                  <c:v>69.7</c:v>
                </c:pt>
                <c:pt idx="7">
                  <c:v>408.2</c:v>
                </c:pt>
                <c:pt idx="8">
                  <c:v>594.5</c:v>
                </c:pt>
                <c:pt idx="9">
                  <c:v>3055.1</c:v>
                </c:pt>
                <c:pt idx="10">
                  <c:v>47.6</c:v>
                </c:pt>
                <c:pt idx="11">
                  <c:v>21.4</c:v>
                </c:pt>
                <c:pt idx="12">
                  <c:v>114.4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F87-4746-8D20-B17480591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30717128"/>
        <c:axId val="430716472"/>
      </c:barChart>
      <c:catAx>
        <c:axId val="430717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6472"/>
        <c:crosses val="autoZero"/>
        <c:auto val="1"/>
        <c:lblAlgn val="ctr"/>
        <c:lblOffset val="100"/>
        <c:noMultiLvlLbl val="0"/>
      </c:catAx>
      <c:valAx>
        <c:axId val="43071647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0717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32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 b="1" dirty="0">
                <a:solidFill>
                  <a:schemeClr val="tx1"/>
                </a:solidFill>
              </a:rPr>
              <a:t>EU Services </a:t>
            </a:r>
            <a:r>
              <a:rPr lang="en-US" sz="2000" b="1" dirty="0">
                <a:solidFill>
                  <a:srgbClr val="FF0000"/>
                </a:solidFill>
              </a:rPr>
              <a:t>Exports</a:t>
            </a:r>
            <a:r>
              <a:rPr lang="en-US" sz="2000" b="1" dirty="0">
                <a:solidFill>
                  <a:schemeClr val="tx1"/>
                </a:solidFill>
              </a:rPr>
              <a:t> to Mexico per sectors in  </a:t>
            </a:r>
          </a:p>
          <a:p>
            <a:pPr>
              <a:defRPr sz="3200"/>
            </a:pPr>
            <a:r>
              <a:rPr lang="en-US" sz="2000" b="1" dirty="0">
                <a:solidFill>
                  <a:schemeClr val="tx1"/>
                </a:solidFill>
              </a:rPr>
              <a:t>“Other Business Services” – 2024 - %</a:t>
            </a:r>
          </a:p>
        </c:rich>
      </c:tx>
      <c:layout>
        <c:manualLayout>
          <c:xMode val="edge"/>
          <c:yMode val="edge"/>
          <c:x val="1.7132415042290725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7802710254063088E-2"/>
          <c:y val="0.20283298468191882"/>
          <c:w val="0.39238843680392532"/>
          <c:h val="0.59100480605035666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%</c:v>
                </c:pt>
              </c:strCache>
            </c:strRef>
          </c:tx>
          <c:dPt>
            <c:idx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303-49E5-ABC5-F8201A6A1976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303-49E5-ABC5-F8201A6A1976}"/>
              </c:ext>
            </c:extLst>
          </c:dPt>
          <c:dPt>
            <c:idx val="2"/>
            <c:bubble3D val="0"/>
            <c:spPr>
              <a:solidFill>
                <a:srgbClr val="00B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303-49E5-ABC5-F8201A6A1976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C303-49E5-ABC5-F8201A6A1976}"/>
              </c:ext>
            </c:extLst>
          </c:dPt>
          <c:dPt>
            <c:idx val="4"/>
            <c:bubble3D val="0"/>
            <c:spPr>
              <a:solidFill>
                <a:srgbClr val="00B0F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C303-49E5-ABC5-F8201A6A1976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C303-49E5-ABC5-F8201A6A1976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C303-49E5-ABC5-F8201A6A1976}"/>
              </c:ext>
            </c:extLst>
          </c:dPt>
          <c:dPt>
            <c:idx val="7"/>
            <c:bubble3D val="0"/>
            <c:spPr>
              <a:solidFill>
                <a:srgbClr val="FFFF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AD8C-4BEB-BF74-1F5B6B48DA60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2-AD8C-4BEB-BF74-1F5B6B48DA60}"/>
              </c:ext>
            </c:extLst>
          </c:dPt>
          <c:dPt>
            <c:idx val="9"/>
            <c:bubble3D val="0"/>
            <c:spPr>
              <a:solidFill>
                <a:srgbClr val="92D05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E-AD8C-4BEB-BF74-1F5B6B48DA60}"/>
              </c:ext>
            </c:extLst>
          </c:dPt>
          <c:dPt>
            <c:idx val="10"/>
            <c:bubble3D val="0"/>
            <c:spPr>
              <a:solidFill>
                <a:schemeClr val="accent5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AD8C-4BEB-BF74-1F5B6B48DA60}"/>
              </c:ext>
            </c:extLst>
          </c:dPt>
          <c:dPt>
            <c:idx val="11"/>
            <c:bubble3D val="0"/>
            <c:spPr>
              <a:solidFill>
                <a:schemeClr val="accent6">
                  <a:lumMod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0-AD8C-4BEB-BF74-1F5B6B48DA60}"/>
              </c:ext>
            </c:extLst>
          </c:dPt>
          <c:dLbls>
            <c:dLbl>
              <c:idx val="0"/>
              <c:layout>
                <c:manualLayout>
                  <c:x val="-3.4913015129467021E-3"/>
                  <c:y val="2.1974067353284478E-2"/>
                </c:manualLayout>
              </c:layout>
              <c:tx>
                <c:rich>
                  <a:bodyPr/>
                  <a:lstStyle/>
                  <a:p>
                    <a:fld id="{C5A0AAFE-2AA7-45AF-9CA4-1C709285BC81}" type="VALUE">
                      <a:rPr lang="en-US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C303-49E5-ABC5-F8201A6A1976}"/>
                </c:ext>
              </c:extLst>
            </c:dLbl>
            <c:dLbl>
              <c:idx val="1"/>
              <c:layout>
                <c:manualLayout>
                  <c:x val="3.8280696498203245E-2"/>
                  <c:y val="-4.3425901923105935E-2"/>
                </c:manualLayout>
              </c:layout>
              <c:tx>
                <c:rich>
                  <a:bodyPr/>
                  <a:lstStyle/>
                  <a:p>
                    <a:fld id="{EBF485BD-470E-4AD8-8BD9-D1997D422C30}" type="VALUE">
                      <a:rPr lang="en-US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C303-49E5-ABC5-F8201A6A1976}"/>
                </c:ext>
              </c:extLst>
            </c:dLbl>
            <c:dLbl>
              <c:idx val="3"/>
              <c:layout>
                <c:manualLayout>
                  <c:x val="-2.0999843302094139E-2"/>
                  <c:y val="3.21372042338231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accent1">
                            <a:lumMod val="7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60968BF0-6A15-4230-9497-4F5CBE361FEC}" type="VALUE">
                      <a:rPr lang="en-US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>
                        <a:defRPr sz="2400" b="1">
                          <a:solidFill>
                            <a:schemeClr val="accent1">
                              <a:lumMod val="75000"/>
                            </a:schemeClr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accent1">
                          <a:lumMod val="7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BE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0557392825896761"/>
                      <c:h val="6.1362933799941677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C303-49E5-ABC5-F8201A6A1976}"/>
                </c:ext>
              </c:extLst>
            </c:dLbl>
            <c:dLbl>
              <c:idx val="4"/>
              <c:layout>
                <c:manualLayout>
                  <c:x val="-4.6046830541395689E-2"/>
                  <c:y val="-7.9722171791210272E-2"/>
                </c:manualLayout>
              </c:layout>
              <c:tx>
                <c:rich>
                  <a:bodyPr/>
                  <a:lstStyle/>
                  <a:p>
                    <a:fld id="{85FB76A1-46B1-47B6-B528-5D832FAA114D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C303-49E5-ABC5-F8201A6A1976}"/>
                </c:ext>
              </c:extLst>
            </c:dLbl>
            <c:dLbl>
              <c:idx val="5"/>
              <c:layout>
                <c:manualLayout>
                  <c:x val="0.11144335083114611"/>
                  <c:y val="5.57410323709536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303-49E5-ABC5-F8201A6A1976}"/>
                </c:ext>
              </c:extLst>
            </c:dLbl>
            <c:dLbl>
              <c:idx val="6"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2400" b="1" i="0" u="none" strike="noStrike" kern="1200" baseline="0">
                        <a:solidFill>
                          <a:schemeClr val="bg1"/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125DD7A4-B95E-4B59-BE11-6BBAF67984A6}" type="VALUE">
                      <a:rPr lang="en-US">
                        <a:solidFill>
                          <a:schemeClr val="bg1"/>
                        </a:solidFill>
                      </a:rPr>
                      <a:pPr>
                        <a:defRPr sz="2400" b="1">
                          <a:solidFill>
                            <a:schemeClr val="bg1"/>
                          </a:solidFill>
                        </a:defRPr>
                      </a:pPr>
                      <a:t>[VALUE]</a:t>
                    </a:fld>
                    <a:endParaRPr lang="en-BE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24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C303-49E5-ABC5-F8201A6A1976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fld id="{35D3A651-9F91-4E34-9B7D-DB55F3080B35}" type="VALUE">
                      <a:rPr lang="en-US">
                        <a:solidFill>
                          <a:srgbClr val="FFC000"/>
                        </a:solidFill>
                      </a:rPr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AD8C-4BEB-BF74-1F5B6B48DA6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fld id="{1C590753-71DF-466F-BC26-3289609B807A}" type="VALUE">
                      <a:rPr lang="en-US">
                        <a:solidFill>
                          <a:schemeClr val="accent3">
                            <a:lumMod val="75000"/>
                          </a:schemeClr>
                        </a:solidFill>
                      </a:rPr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2-AD8C-4BEB-BF74-1F5B6B48DA60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fld id="{D523AC27-A56E-4A94-84D9-124F98743B04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E-AD8C-4BEB-BF74-1F5B6B48DA60}"/>
                </c:ext>
              </c:extLst>
            </c:dLbl>
            <c:dLbl>
              <c:idx val="10"/>
              <c:tx>
                <c:rich>
                  <a:bodyPr/>
                  <a:lstStyle/>
                  <a:p>
                    <a:fld id="{1D77537F-4434-463F-81E7-20EDFA17E409}" type="VALUE">
                      <a:rPr lang="en-US">
                        <a:solidFill>
                          <a:schemeClr val="accent1">
                            <a:lumMod val="75000"/>
                          </a:schemeClr>
                        </a:solidFill>
                      </a:rPr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AD8C-4BEB-BF74-1F5B6B48DA60}"/>
                </c:ext>
              </c:extLst>
            </c:dLbl>
            <c:dLbl>
              <c:idx val="11"/>
              <c:tx>
                <c:rich>
                  <a:bodyPr/>
                  <a:lstStyle/>
                  <a:p>
                    <a:fld id="{7A06DC11-C3F5-4DE4-B6C0-4A8F99ECE415}" type="VALUE">
                      <a:rPr lang="en-US">
                        <a:solidFill>
                          <a:schemeClr val="bg1"/>
                        </a:solidFill>
                      </a:rPr>
                      <a:pPr/>
                      <a:t>[VALUE]</a:t>
                    </a:fld>
                    <a:endParaRPr lang="en-BE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0-AD8C-4BEB-BF74-1F5B6B48DA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Sheet1!$A$2:$A$13</c:f>
              <c:strCache>
                <c:ptCount val="12"/>
                <c:pt idx="0">
                  <c:v>Research &amp; Development Services</c:v>
                </c:pt>
                <c:pt idx="1">
                  <c:v>Legal services</c:v>
                </c:pt>
                <c:pt idx="2">
                  <c:v>Accounting, auditing, bookkeping &amp; tax consult.</c:v>
                </c:pt>
                <c:pt idx="3">
                  <c:v>Business &amp; Management consult. &amp; Public Rel.</c:v>
                </c:pt>
                <c:pt idx="4">
                  <c:v>Advertising, Market research &amp; public opin Poll</c:v>
                </c:pt>
                <c:pt idx="5">
                  <c:v>Architectural Services</c:v>
                </c:pt>
                <c:pt idx="6">
                  <c:v>Engineering Services</c:v>
                </c:pt>
                <c:pt idx="7">
                  <c:v>Scientific &amp; other technical Services</c:v>
                </c:pt>
                <c:pt idx="8">
                  <c:v>Waste Treatment, &amp; agriculture &amp; mining Ser.</c:v>
                </c:pt>
                <c:pt idx="9">
                  <c:v>Operating Leasing Services</c:v>
                </c:pt>
                <c:pt idx="10">
                  <c:v>Trade-Related Ser. (Distribvution Ser.)</c:v>
                </c:pt>
                <c:pt idx="11">
                  <c:v>Other Business Services not inclluded elsewhere</c:v>
                </c:pt>
              </c:strCache>
            </c:strRef>
          </c:cat>
          <c:val>
            <c:numRef>
              <c:f>Sheet1!$B$2:$B$13</c:f>
              <c:numCache>
                <c:formatCode>0.0%</c:formatCode>
                <c:ptCount val="12"/>
                <c:pt idx="0">
                  <c:v>7.007608885779254E-2</c:v>
                </c:pt>
                <c:pt idx="1">
                  <c:v>1.3621654714010844E-2</c:v>
                </c:pt>
                <c:pt idx="2">
                  <c:v>3.2556410704915162E-2</c:v>
                </c:pt>
                <c:pt idx="3">
                  <c:v>0.28657949973762459</c:v>
                </c:pt>
                <c:pt idx="4">
                  <c:v>4.9326569879307322E-2</c:v>
                </c:pt>
                <c:pt idx="5">
                  <c:v>3.6076613608535943E-3</c:v>
                </c:pt>
                <c:pt idx="6">
                  <c:v>8.7852020290362071E-2</c:v>
                </c:pt>
                <c:pt idx="7">
                  <c:v>1.3730977785551862E-2</c:v>
                </c:pt>
                <c:pt idx="8">
                  <c:v>6.318873535070841E-3</c:v>
                </c:pt>
                <c:pt idx="9">
                  <c:v>0.14050201154451636</c:v>
                </c:pt>
                <c:pt idx="10">
                  <c:v>4.5784502361378342E-2</c:v>
                </c:pt>
                <c:pt idx="11">
                  <c:v>0.25004372922861634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BE-4AB4-9B29-AB7329275B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3302596493153986"/>
          <c:y val="2.6457279780984555E-2"/>
          <c:w val="0.34203003022410455"/>
          <c:h val="0.9626557268671107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688598624852231E-2"/>
          <c:y val="2.4551937249137561E-2"/>
          <c:w val="0.90622640519121578"/>
          <c:h val="0.81129775834951234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0-6EB0-41E6-A2CF-F87E3FD142E5}"/>
              </c:ext>
            </c:extLst>
          </c:dPt>
          <c:dLbls>
            <c:dLbl>
              <c:idx val="0"/>
              <c:layout>
                <c:manualLayout>
                  <c:x val="4.3284367844872475E-2"/>
                  <c:y val="-0.4126040838767202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EB0-41E6-A2CF-F87E3FD142E5}"/>
                </c:ext>
              </c:extLst>
            </c:dLbl>
            <c:dLbl>
              <c:idx val="1"/>
              <c:layout>
                <c:manualLayout>
                  <c:x val="5.0498429152351205E-2"/>
                  <c:y val="-0.349271911383065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B0-41E6-A2CF-F87E3FD142E5}"/>
                </c:ext>
              </c:extLst>
            </c:dLbl>
            <c:dLbl>
              <c:idx val="2"/>
              <c:layout>
                <c:manualLayout>
                  <c:x val="1.0099685830470214E-2"/>
                  <c:y val="-0.32526941450949898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EB0-41E6-A2CF-F87E3FD142E5}"/>
                </c:ext>
              </c:extLst>
            </c:dLbl>
            <c:dLbl>
              <c:idx val="3"/>
              <c:layout>
                <c:manualLayout>
                  <c:x val="4.039874332188096E-2"/>
                  <c:y val="-0.3079250097567506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EB0-41E6-A2CF-F87E3FD142E5}"/>
                </c:ext>
              </c:extLst>
            </c:dLbl>
            <c:dLbl>
              <c:idx val="4"/>
              <c:layout>
                <c:manualLayout>
                  <c:x val="2.8856245229914947E-2"/>
                  <c:y val="-0.239081875518104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EB0-41E6-A2CF-F87E3FD142E5}"/>
                </c:ext>
              </c:extLst>
            </c:dLbl>
            <c:dLbl>
              <c:idx val="5"/>
              <c:layout>
                <c:manualLayout>
                  <c:x val="2.8856245229914976E-3"/>
                  <c:y val="-0.1461178458803723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EB0-41E6-A2CF-F87E3FD142E5}"/>
                </c:ext>
              </c:extLst>
            </c:dLbl>
            <c:dLbl>
              <c:idx val="6"/>
              <c:layout>
                <c:manualLayout>
                  <c:x val="2.8856245229914975E-2"/>
                  <c:y val="-0.104659016450789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EB0-41E6-A2CF-F87E3FD142E5}"/>
                </c:ext>
              </c:extLst>
            </c:dLbl>
            <c:dLbl>
              <c:idx val="7"/>
              <c:layout>
                <c:manualLayout>
                  <c:x val="1.4428122614957434E-2"/>
                  <c:y val="-8.54359317965629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EB0-41E6-A2CF-F87E3FD142E5}"/>
                </c:ext>
              </c:extLst>
            </c:dLbl>
            <c:dLbl>
              <c:idx val="8"/>
              <c:layout>
                <c:manualLayout>
                  <c:x val="3.7513118798889467E-2"/>
                  <c:y val="-0.1067949147457038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EB0-41E6-A2CF-F87E3FD142E5}"/>
                </c:ext>
              </c:extLst>
            </c:dLbl>
            <c:dLbl>
              <c:idx val="9"/>
              <c:layout>
                <c:manualLayout>
                  <c:x val="1.7313747137948983E-2"/>
                  <c:y val="-8.11641352067348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EB0-41E6-A2CF-F87E3FD142E5}"/>
                </c:ext>
              </c:extLst>
            </c:dLbl>
            <c:dLbl>
              <c:idx val="10"/>
              <c:layout>
                <c:manualLayout>
                  <c:x val="4.1841555583376766E-2"/>
                  <c:y val="-0.1153385079253600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EB0-41E6-A2CF-F87E3FD142E5}"/>
                </c:ext>
              </c:extLst>
            </c:dLbl>
            <c:dLbl>
              <c:idx val="11"/>
              <c:layout>
                <c:manualLayout>
                  <c:x val="4.3284367844872457E-3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EB0-41E6-A2CF-F87E3FD142E5}"/>
                </c:ext>
              </c:extLst>
            </c:dLbl>
            <c:dLbl>
              <c:idx val="12"/>
              <c:layout>
                <c:manualLayout>
                  <c:x val="2.8856245229914447E-3"/>
                  <c:y val="-4.69897624881096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6EB0-41E6-A2CF-F87E3FD142E5}"/>
                </c:ext>
              </c:extLst>
            </c:dLbl>
            <c:dLbl>
              <c:idx val="13"/>
              <c:layout>
                <c:manualLayout>
                  <c:x val="2.4527808445427728E-2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EB0-41E6-A2CF-F87E3FD142E5}"/>
                </c:ext>
              </c:extLst>
            </c:dLbl>
            <c:dLbl>
              <c:idx val="14"/>
              <c:layout>
                <c:manualLayout>
                  <c:x val="1.009968583047024E-2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6EB0-41E6-A2CF-F87E3FD142E5}"/>
                </c:ext>
              </c:extLst>
            </c:dLbl>
            <c:dLbl>
              <c:idx val="15"/>
              <c:layout>
                <c:manualLayout>
                  <c:x val="1.154249809196599E-2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9-6EB0-41E6-A2CF-F87E3FD142E5}"/>
                </c:ext>
              </c:extLst>
            </c:dLbl>
            <c:dLbl>
              <c:idx val="16"/>
              <c:layout>
                <c:manualLayout>
                  <c:x val="1.442812261495643E-3"/>
                  <c:y val="-7.68923386169066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8-6EB0-41E6-A2CF-F87E3FD142E5}"/>
                </c:ext>
              </c:extLst>
            </c:dLbl>
            <c:dLbl>
              <c:idx val="17"/>
              <c:layout>
                <c:manualLayout>
                  <c:x val="7.2140613074786379E-3"/>
                  <c:y val="-4.2717965898281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6EB0-41E6-A2CF-F87E3FD142E5}"/>
                </c:ext>
              </c:extLst>
            </c:dLbl>
            <c:dLbl>
              <c:idx val="18"/>
              <c:layout>
                <c:manualLayout>
                  <c:x val="1.4428122614957488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6EB0-41E6-A2CF-F87E3FD142E5}"/>
                </c:ext>
              </c:extLst>
            </c:dLbl>
            <c:dLbl>
              <c:idx val="19"/>
              <c:layout>
                <c:manualLayout>
                  <c:x val="2.8856245229913918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6EB0-41E6-A2CF-F87E3FD142E5}"/>
                </c:ext>
              </c:extLst>
            </c:dLbl>
            <c:dLbl>
              <c:idx val="20"/>
              <c:layout>
                <c:manualLayout>
                  <c:x val="-1.0580501024118124E-16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6EB0-41E6-A2CF-F87E3FD142E5}"/>
                </c:ext>
              </c:extLst>
            </c:dLbl>
            <c:dLbl>
              <c:idx val="21"/>
              <c:layout>
                <c:manualLayout>
                  <c:x val="4.3284367844872457E-3"/>
                  <c:y val="-2.77666778338829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6EB0-41E6-A2CF-F87E3FD142E5}"/>
                </c:ext>
              </c:extLst>
            </c:dLbl>
            <c:dLbl>
              <c:idx val="22"/>
              <c:layout>
                <c:manualLayout>
                  <c:x val="5.7712490459829952E-3"/>
                  <c:y val="-6.1941050552508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6EB0-41E6-A2CF-F87E3FD142E5}"/>
                </c:ext>
              </c:extLst>
            </c:dLbl>
            <c:dLbl>
              <c:idx val="23"/>
              <c:layout>
                <c:manualLayout>
                  <c:x val="5.7712490459828894E-3"/>
                  <c:y val="-3.41743727186251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6EB0-41E6-A2CF-F87E3FD142E5}"/>
                </c:ext>
              </c:extLst>
            </c:dLbl>
            <c:dLbl>
              <c:idx val="24"/>
              <c:layout>
                <c:manualLayout>
                  <c:x val="-1.0580501024118124E-16"/>
                  <c:y val="-7.902823691182070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6EB0-41E6-A2CF-F87E3FD142E5}"/>
                </c:ext>
              </c:extLst>
            </c:dLbl>
            <c:dLbl>
              <c:idx val="25"/>
              <c:layout>
                <c:manualLayout>
                  <c:x val="4.3284367844872457E-3"/>
                  <c:y val="-5.12615590779377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6EB0-41E6-A2CF-F87E3FD142E5}"/>
                </c:ext>
              </c:extLst>
            </c:dLbl>
            <c:dLbl>
              <c:idx val="26"/>
              <c:layout>
                <c:manualLayout>
                  <c:x val="2.8856245229914976E-3"/>
                  <c:y val="-2.3494881244054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A-6EB0-41E6-A2CF-F87E3FD142E5}"/>
                </c:ext>
              </c:extLst>
            </c:dLbl>
            <c:dLbl>
              <c:idx val="27"/>
              <c:layout>
                <c:manualLayout>
                  <c:x val="-4.3284367844873516E-3"/>
                  <c:y val="-5.5533355667766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B-6EB0-41E6-A2CF-F87E3FD142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Sheet1!$A$2:$A$27</c:f>
              <c:strCache>
                <c:ptCount val="26"/>
                <c:pt idx="0">
                  <c:v>Spain</c:v>
                </c:pt>
                <c:pt idx="1">
                  <c:v>Germany</c:v>
                </c:pt>
                <c:pt idx="2">
                  <c:v>Ireland</c:v>
                </c:pt>
                <c:pt idx="3">
                  <c:v>France</c:v>
                </c:pt>
                <c:pt idx="4">
                  <c:v>Netherlands</c:v>
                </c:pt>
                <c:pt idx="5">
                  <c:v>Denmark</c:v>
                </c:pt>
                <c:pt idx="6">
                  <c:v>Sweden</c:v>
                </c:pt>
                <c:pt idx="7">
                  <c:v>Italy</c:v>
                </c:pt>
                <c:pt idx="8">
                  <c:v>Belgium</c:v>
                </c:pt>
                <c:pt idx="9">
                  <c:v>Greece</c:v>
                </c:pt>
                <c:pt idx="10">
                  <c:v>Luxembourg</c:v>
                </c:pt>
                <c:pt idx="11">
                  <c:v>Austria</c:v>
                </c:pt>
                <c:pt idx="12">
                  <c:v>Portugal</c:v>
                </c:pt>
                <c:pt idx="13">
                  <c:v>Finland</c:v>
                </c:pt>
                <c:pt idx="14">
                  <c:v>Czech Republic</c:v>
                </c:pt>
                <c:pt idx="15">
                  <c:v>Poland</c:v>
                </c:pt>
                <c:pt idx="16">
                  <c:v>Cyprus</c:v>
                </c:pt>
                <c:pt idx="17">
                  <c:v>Hungary</c:v>
                </c:pt>
                <c:pt idx="18">
                  <c:v>Estonia</c:v>
                </c:pt>
                <c:pt idx="19">
                  <c:v>Croatia</c:v>
                </c:pt>
                <c:pt idx="20">
                  <c:v>Romania</c:v>
                </c:pt>
                <c:pt idx="21">
                  <c:v>Slovenia</c:v>
                </c:pt>
                <c:pt idx="22">
                  <c:v>Bulgaria</c:v>
                </c:pt>
                <c:pt idx="23">
                  <c:v>Malta</c:v>
                </c:pt>
                <c:pt idx="24">
                  <c:v>Latvia</c:v>
                </c:pt>
                <c:pt idx="25">
                  <c:v>Lithuania</c:v>
                </c:pt>
              </c:strCache>
            </c:str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4217</c:v>
                </c:pt>
                <c:pt idx="1">
                  <c:v>3368</c:v>
                </c:pt>
                <c:pt idx="2">
                  <c:v>2916</c:v>
                </c:pt>
                <c:pt idx="3">
                  <c:v>2835</c:v>
                </c:pt>
                <c:pt idx="4">
                  <c:v>2289</c:v>
                </c:pt>
                <c:pt idx="5">
                  <c:v>1060</c:v>
                </c:pt>
                <c:pt idx="6">
                  <c:v>787</c:v>
                </c:pt>
                <c:pt idx="7">
                  <c:v>691</c:v>
                </c:pt>
                <c:pt idx="8">
                  <c:v>679</c:v>
                </c:pt>
                <c:pt idx="9">
                  <c:v>309</c:v>
                </c:pt>
                <c:pt idx="10">
                  <c:v>252</c:v>
                </c:pt>
                <c:pt idx="11">
                  <c:v>181</c:v>
                </c:pt>
                <c:pt idx="12">
                  <c:v>143</c:v>
                </c:pt>
                <c:pt idx="13">
                  <c:v>100</c:v>
                </c:pt>
                <c:pt idx="14">
                  <c:v>95</c:v>
                </c:pt>
                <c:pt idx="15">
                  <c:v>88</c:v>
                </c:pt>
                <c:pt idx="16">
                  <c:v>58</c:v>
                </c:pt>
                <c:pt idx="17">
                  <c:v>48</c:v>
                </c:pt>
                <c:pt idx="18">
                  <c:v>36</c:v>
                </c:pt>
                <c:pt idx="19">
                  <c:v>29</c:v>
                </c:pt>
                <c:pt idx="20">
                  <c:v>26</c:v>
                </c:pt>
                <c:pt idx="21">
                  <c:v>26</c:v>
                </c:pt>
                <c:pt idx="22">
                  <c:v>22</c:v>
                </c:pt>
                <c:pt idx="23">
                  <c:v>17</c:v>
                </c:pt>
                <c:pt idx="24">
                  <c:v>10</c:v>
                </c:pt>
                <c:pt idx="25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615-44E3-9EA7-79C612AF83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367749944"/>
        <c:axId val="367748304"/>
      </c:barChart>
      <c:catAx>
        <c:axId val="367749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8304"/>
        <c:crossesAt val="0"/>
        <c:auto val="1"/>
        <c:lblAlgn val="ctr"/>
        <c:lblOffset val="100"/>
        <c:noMultiLvlLbl val="0"/>
      </c:catAx>
      <c:valAx>
        <c:axId val="367748304"/>
        <c:scaling>
          <c:orientation val="minMax"/>
          <c:max val="42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67749944"/>
        <c:crosses val="autoZero"/>
        <c:crossBetween val="between"/>
        <c:majorUnit val="500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dirty="0"/>
              <a:t>Trade in Services (GDP) (%)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8370292189756699E-2"/>
          <c:y val="0.11221624131344073"/>
          <c:w val="0.94159242017372957"/>
          <c:h val="0.76318497601894353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1.5772863539100894E-2"/>
                  <c:y val="9.54843962895661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1F8-4721-B1F6-85569092E3DD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1F8-4721-B1F6-85569092E3D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1F8-4721-B1F6-85569092E3D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1F8-4721-B1F6-85569092E3D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1F8-4721-B1F6-85569092E3DD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1F8-4721-B1F6-85569092E3DD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1F8-4721-B1F6-85569092E3DD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1F8-4721-B1F6-85569092E3DD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42-4312-8FA4-EFD2560E9938}"/>
                </c:ext>
              </c:extLst>
            </c:dLbl>
            <c:dLbl>
              <c:idx val="1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42-4312-8FA4-EFD2560E9938}"/>
                </c:ext>
              </c:extLst>
            </c:dLbl>
            <c:dLbl>
              <c:idx val="1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42-4312-8FA4-EFD2560E9938}"/>
                </c:ext>
              </c:extLst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6="http://schemas.microsoft.com/office/drawing/2014/chart" uri="{C3380CC4-5D6E-409C-BE32-E72D297353CC}">
                  <c16:uniqueId val="{00000006-CD42-4312-8FA4-EFD2560E99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Sheet1!$B$2:$B$16</c:f>
              <c:numCache>
                <c:formatCode>General</c:formatCode>
                <c:ptCount val="15"/>
                <c:pt idx="0">
                  <c:v>18.3</c:v>
                </c:pt>
                <c:pt idx="1">
                  <c:v>18.899999999999999</c:v>
                </c:pt>
                <c:pt idx="2">
                  <c:v>19.5</c:v>
                </c:pt>
                <c:pt idx="3">
                  <c:v>20.399999999999999</c:v>
                </c:pt>
                <c:pt idx="4">
                  <c:v>21.3</c:v>
                </c:pt>
                <c:pt idx="5">
                  <c:v>22.6</c:v>
                </c:pt>
                <c:pt idx="6">
                  <c:v>24.6</c:v>
                </c:pt>
                <c:pt idx="7">
                  <c:v>24.7</c:v>
                </c:pt>
                <c:pt idx="8">
                  <c:v>25.5</c:v>
                </c:pt>
                <c:pt idx="9">
                  <c:v>26</c:v>
                </c:pt>
                <c:pt idx="10">
                  <c:v>27.6</c:v>
                </c:pt>
                <c:pt idx="11">
                  <c:v>25.4</c:v>
                </c:pt>
                <c:pt idx="12">
                  <c:v>26.6</c:v>
                </c:pt>
                <c:pt idx="13">
                  <c:v>30.3</c:v>
                </c:pt>
                <c:pt idx="14">
                  <c:v>29.8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8-C1F8-4721-B1F6-85569092E3D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High Income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1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D42-4312-8FA4-EFD2560E99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Sheet1!$C$2:$C$16</c:f>
              <c:numCache>
                <c:formatCode>General</c:formatCode>
                <c:ptCount val="15"/>
                <c:pt idx="0">
                  <c:v>12.8</c:v>
                </c:pt>
                <c:pt idx="1">
                  <c:v>13</c:v>
                </c:pt>
                <c:pt idx="2">
                  <c:v>13.4</c:v>
                </c:pt>
                <c:pt idx="3">
                  <c:v>13.7</c:v>
                </c:pt>
                <c:pt idx="4">
                  <c:v>14.4</c:v>
                </c:pt>
                <c:pt idx="5">
                  <c:v>15.2</c:v>
                </c:pt>
                <c:pt idx="6">
                  <c:v>15.4</c:v>
                </c:pt>
                <c:pt idx="7">
                  <c:v>15.4</c:v>
                </c:pt>
                <c:pt idx="8">
                  <c:v>16</c:v>
                </c:pt>
                <c:pt idx="9">
                  <c:v>16.399999999999999</c:v>
                </c:pt>
                <c:pt idx="10">
                  <c:v>16.7</c:v>
                </c:pt>
                <c:pt idx="11">
                  <c:v>14.6</c:v>
                </c:pt>
                <c:pt idx="12">
                  <c:v>15.1</c:v>
                </c:pt>
                <c:pt idx="13">
                  <c:v>16.600000000000001</c:v>
                </c:pt>
                <c:pt idx="14">
                  <c:v>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1-C1F8-4721-B1F6-85569092E3D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Middle Income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4"/>
              <c:layout>
                <c:manualLayout>
                  <c:x val="1.4109543384068436E-3"/>
                  <c:y val="-5.387252649616297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42-4312-8FA4-EFD2560E99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Sheet1!$D$2:$D$16</c:f>
              <c:numCache>
                <c:formatCode>General</c:formatCode>
                <c:ptCount val="15"/>
                <c:pt idx="0">
                  <c:v>8.4</c:v>
                </c:pt>
                <c:pt idx="1">
                  <c:v>7.7</c:v>
                </c:pt>
                <c:pt idx="2">
                  <c:v>8.1</c:v>
                </c:pt>
                <c:pt idx="3">
                  <c:v>8</c:v>
                </c:pt>
                <c:pt idx="4">
                  <c:v>8.1999999999999993</c:v>
                </c:pt>
                <c:pt idx="5">
                  <c:v>8.4</c:v>
                </c:pt>
                <c:pt idx="6">
                  <c:v>8.6</c:v>
                </c:pt>
                <c:pt idx="7">
                  <c:v>8.3000000000000007</c:v>
                </c:pt>
                <c:pt idx="8">
                  <c:v>8.4</c:v>
                </c:pt>
                <c:pt idx="9">
                  <c:v>8.6</c:v>
                </c:pt>
                <c:pt idx="10">
                  <c:v>8.5</c:v>
                </c:pt>
                <c:pt idx="11">
                  <c:v>6.5</c:v>
                </c:pt>
                <c:pt idx="12">
                  <c:v>6.7</c:v>
                </c:pt>
                <c:pt idx="13">
                  <c:v>7.9</c:v>
                </c:pt>
                <c:pt idx="14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A-C1F8-4721-B1F6-85569092E3D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Low Income</c:v>
                </c:pt>
              </c:strCache>
            </c:strRef>
          </c:tx>
          <c:spPr>
            <a:ln w="28575" cap="rnd">
              <a:solidFill>
                <a:schemeClr val="accent4"/>
              </a:solidFill>
              <a:round/>
            </a:ln>
            <a:effectLst/>
          </c:spPr>
          <c:marker>
            <c:symbol val="none"/>
          </c:marker>
          <c:dLbls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D42-4312-8FA4-EFD2560E993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Sheet1!$E$2:$E$16</c:f>
              <c:numCache>
                <c:formatCode>General</c:formatCode>
                <c:ptCount val="15"/>
                <c:pt idx="0">
                  <c:v>8.1</c:v>
                </c:pt>
                <c:pt idx="1">
                  <c:v>7.9</c:v>
                </c:pt>
                <c:pt idx="2">
                  <c:v>12.4</c:v>
                </c:pt>
                <c:pt idx="3">
                  <c:v>12.8</c:v>
                </c:pt>
                <c:pt idx="4">
                  <c:v>12.1</c:v>
                </c:pt>
                <c:pt idx="5">
                  <c:v>11.7</c:v>
                </c:pt>
                <c:pt idx="6">
                  <c:v>10.1</c:v>
                </c:pt>
                <c:pt idx="7">
                  <c:v>9.6999999999999993</c:v>
                </c:pt>
                <c:pt idx="8">
                  <c:v>9</c:v>
                </c:pt>
                <c:pt idx="9">
                  <c:v>13.4</c:v>
                </c:pt>
                <c:pt idx="10">
                  <c:v>12.2</c:v>
                </c:pt>
                <c:pt idx="11">
                  <c:v>10.7</c:v>
                </c:pt>
                <c:pt idx="12">
                  <c:v>11.4</c:v>
                </c:pt>
                <c:pt idx="13">
                  <c:v>12.1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2-C1F8-4721-B1F6-85569092E3D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Mexico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Lbls>
            <c:dLbl>
              <c:idx val="8"/>
              <c:layout>
                <c:manualLayout>
                  <c:x val="4.3016900561184263E-3"/>
                  <c:y val="4.16287704743075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23-C1F8-4721-B1F6-85569092E3DD}"/>
                </c:ext>
              </c:extLst>
            </c:dLbl>
            <c:dLbl>
              <c:idx val="1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749-4BC8-965F-C4461304DA90}"/>
                </c:ext>
              </c:extLst>
            </c:dLbl>
            <c:dLbl>
              <c:idx val="1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749-4BC8-965F-C4461304DA90}"/>
                </c:ext>
              </c:extLst>
            </c:dLbl>
            <c:dLbl>
              <c:idx val="1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FBF-4398-AD5F-40BA64E686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Sheet1!$A$2:$A$16</c:f>
              <c:numCache>
                <c:formatCode>General</c:formatCode>
                <c:ptCount val="1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  <c:pt idx="6">
                  <c:v>2015</c:v>
                </c:pt>
                <c:pt idx="7">
                  <c:v>2016</c:v>
                </c:pt>
                <c:pt idx="8">
                  <c:v>2017</c:v>
                </c:pt>
                <c:pt idx="9">
                  <c:v>2018</c:v>
                </c:pt>
                <c:pt idx="10">
                  <c:v>2019</c:v>
                </c:pt>
                <c:pt idx="11">
                  <c:v>2020</c:v>
                </c:pt>
                <c:pt idx="12">
                  <c:v>2021</c:v>
                </c:pt>
                <c:pt idx="13">
                  <c:v>2022</c:v>
                </c:pt>
                <c:pt idx="14">
                  <c:v>2023</c:v>
                </c:pt>
              </c:numCache>
            </c:numRef>
          </c:cat>
          <c:val>
            <c:numRef>
              <c:f>Sheet1!$F$2:$F$16</c:f>
              <c:numCache>
                <c:formatCode>General</c:formatCode>
                <c:ptCount val="15"/>
                <c:pt idx="0">
                  <c:v>5.5</c:v>
                </c:pt>
                <c:pt idx="1">
                  <c:v>5</c:v>
                </c:pt>
                <c:pt idx="2">
                  <c:v>5</c:v>
                </c:pt>
                <c:pt idx="3">
                  <c:v>5.0999999999999996</c:v>
                </c:pt>
                <c:pt idx="4">
                  <c:v>5.3</c:v>
                </c:pt>
                <c:pt idx="5">
                  <c:v>5.6</c:v>
                </c:pt>
                <c:pt idx="6">
                  <c:v>6.3</c:v>
                </c:pt>
                <c:pt idx="7">
                  <c:v>7.1</c:v>
                </c:pt>
                <c:pt idx="8">
                  <c:v>7.4</c:v>
                </c:pt>
                <c:pt idx="9">
                  <c:v>7.5</c:v>
                </c:pt>
                <c:pt idx="10">
                  <c:v>7.5</c:v>
                </c:pt>
                <c:pt idx="11">
                  <c:v>6.2</c:v>
                </c:pt>
                <c:pt idx="12">
                  <c:v>7.4</c:v>
                </c:pt>
                <c:pt idx="13">
                  <c:v>8.1999999999999993</c:v>
                </c:pt>
                <c:pt idx="14">
                  <c:v>7.4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24-C1F8-4721-B1F6-85569092E3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24500784"/>
        <c:axId val="724499800"/>
      </c:lineChart>
      <c:catAx>
        <c:axId val="7245007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499800"/>
        <c:crosses val="autoZero"/>
        <c:auto val="1"/>
        <c:lblAlgn val="ctr"/>
        <c:lblOffset val="100"/>
        <c:noMultiLvlLbl val="0"/>
      </c:catAx>
      <c:valAx>
        <c:axId val="72449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24500784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4449835293820113E-2"/>
          <c:y val="9.9874149613299767E-2"/>
          <c:w val="0.82230960335933767"/>
          <c:h val="6.04765836735591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="1" dirty="0">
                <a:solidFill>
                  <a:schemeClr val="tx1"/>
                </a:solidFill>
              </a:rPr>
              <a:t>Evolution of EU27 Trade in “</a:t>
            </a:r>
            <a:r>
              <a:rPr lang="en-GB" sz="1862" b="1" i="0" u="none" strike="noStrike" baseline="0" dirty="0">
                <a:solidFill>
                  <a:srgbClr val="C00000"/>
                </a:solidFill>
              </a:rPr>
              <a:t>Computer Services </a:t>
            </a:r>
            <a:r>
              <a:rPr lang="en-GB" sz="1862" b="1" i="0" u="none" strike="noStrike" baseline="0" dirty="0">
                <a:solidFill>
                  <a:schemeClr val="tx1"/>
                </a:solidFill>
                <a:effectLst/>
              </a:rPr>
              <a:t>” – </a:t>
            </a:r>
            <a:r>
              <a:rPr lang="en-GB" b="1" dirty="0">
                <a:solidFill>
                  <a:schemeClr val="tx1"/>
                </a:solidFill>
              </a:rPr>
              <a:t>S I2</a:t>
            </a:r>
            <a:r>
              <a:rPr lang="en-GB" b="1" baseline="0" dirty="0">
                <a:solidFill>
                  <a:schemeClr val="tx1"/>
                </a:solidFill>
              </a:rPr>
              <a:t> </a:t>
            </a:r>
            <a:r>
              <a:rPr lang="en-GB" b="1" dirty="0">
                <a:solidFill>
                  <a:schemeClr val="tx1"/>
                </a:solidFill>
              </a:rPr>
              <a:t>– </a:t>
            </a:r>
            <a:r>
              <a:rPr lang="en-GB" b="1" dirty="0">
                <a:solidFill>
                  <a:srgbClr val="FF0000"/>
                </a:solidFill>
              </a:rPr>
              <a:t>with Mexico </a:t>
            </a:r>
            <a:r>
              <a:rPr lang="en-GB" b="1" dirty="0">
                <a:solidFill>
                  <a:schemeClr val="tx1"/>
                </a:solidFill>
              </a:rPr>
              <a:t>- Bio € - 2015 – 2024</a:t>
            </a:r>
          </a:p>
          <a:p>
            <a:pPr>
              <a:defRPr/>
            </a:pPr>
            <a:endParaRPr lang="en-GB" dirty="0">
              <a:solidFill>
                <a:schemeClr val="tx1"/>
              </a:solidFill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6.8154586679520193E-2"/>
          <c:y val="0.11925649160005024"/>
          <c:w val="0.94314076123067347"/>
          <c:h val="0.76018583459713662"/>
        </c:manualLayout>
      </c:layout>
      <c:barChart>
        <c:barDir val="col"/>
        <c:grouping val="clustere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solidFill>
              <a:srgbClr val="92D050"/>
            </a:solidFill>
            <a:ln>
              <a:solidFill>
                <a:srgbClr val="92D050"/>
              </a:solidFill>
            </a:ln>
            <a:effectLst/>
          </c:spPr>
          <c:invertIfNegative val="0"/>
          <c:dLbls>
            <c:dLbl>
              <c:idx val="1"/>
              <c:layout>
                <c:manualLayout>
                  <c:x val="8.8996180730705216E-3"/>
                  <c:y val="6.5046002547549733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600" b="1" i="0" u="none" strike="noStrike" kern="1200" baseline="0">
                      <a:solidFill>
                        <a:srgbClr val="29732D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7.5165242582172206E-2"/>
                      <c:h val="6.185874842271980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8585-44D1-8691-14CDAABC7471}"/>
                </c:ext>
              </c:extLst>
            </c:dLbl>
            <c:dLbl>
              <c:idx val="2"/>
              <c:layout>
                <c:manualLayout>
                  <c:x val="1.4832794116496299E-3"/>
                  <c:y val="-1.77657534674555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585-44D1-8691-14CDAABC7471}"/>
                </c:ext>
              </c:extLst>
            </c:dLbl>
            <c:dLbl>
              <c:idx val="3"/>
              <c:layout>
                <c:manualLayout>
                  <c:x val="0"/>
                  <c:y val="-2.44279924159564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CD1F-401D-B577-F23003D7CF4C}"/>
                </c:ext>
              </c:extLst>
            </c:dLbl>
            <c:dLbl>
              <c:idx val="4"/>
              <c:layout>
                <c:manualLayout>
                  <c:x val="1.3349514704846669E-2"/>
                  <c:y val="-2.2274414573172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D1F-401D-B577-F23003D7CF4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#,##0.0</c:formatCode>
                <c:ptCount val="10"/>
                <c:pt idx="0">
                  <c:v>646</c:v>
                </c:pt>
                <c:pt idx="1">
                  <c:v>557.4</c:v>
                </c:pt>
                <c:pt idx="2">
                  <c:v>521.1</c:v>
                </c:pt>
                <c:pt idx="3">
                  <c:v>1130.9000000000001</c:v>
                </c:pt>
                <c:pt idx="4">
                  <c:v>1277.9000000000001</c:v>
                </c:pt>
                <c:pt idx="5">
                  <c:v>1451.1</c:v>
                </c:pt>
                <c:pt idx="6">
                  <c:v>1870.5</c:v>
                </c:pt>
                <c:pt idx="7">
                  <c:v>1756.1</c:v>
                </c:pt>
                <c:pt idx="8">
                  <c:v>2055.7000000000003</c:v>
                </c:pt>
                <c:pt idx="9">
                  <c:v>3140.8999999999996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AE3-409A-AD29-913EF27AC3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50"/>
        <c:axId val="763801280"/>
        <c:axId val="763804560"/>
      </c:barChar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Exports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5598705879591117E-2"/>
                  <c:y val="-6.50460025475497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AE3-409A-AD29-913EF27AC358}"/>
                </c:ext>
              </c:extLst>
            </c:dLbl>
            <c:dLbl>
              <c:idx val="1"/>
              <c:layout>
                <c:manualLayout>
                  <c:x val="-3.5598705879591172E-2"/>
                  <c:y val="-5.637320220787644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AE3-409A-AD29-913EF27AC358}"/>
                </c:ext>
              </c:extLst>
            </c:dLbl>
            <c:dLbl>
              <c:idx val="2"/>
              <c:layout>
                <c:manualLayout>
                  <c:x val="-4.7464941172788204E-2"/>
                  <c:y val="-5.48353166673296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CD1F-401D-B577-F23003D7CF4C}"/>
                </c:ext>
              </c:extLst>
            </c:dLbl>
            <c:dLbl>
              <c:idx val="3"/>
              <c:layout>
                <c:manualLayout>
                  <c:x val="-6.6747573524233397E-2"/>
                  <c:y val="-5.95401095865944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CD1F-401D-B577-F23003D7CF4C}"/>
                </c:ext>
              </c:extLst>
            </c:dLbl>
            <c:dLbl>
              <c:idx val="4"/>
              <c:layout>
                <c:manualLayout>
                  <c:x val="-6.6747573524233342E-2"/>
                  <c:y val="-9.39577190347964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AE3-409A-AD29-913EF27AC358}"/>
                </c:ext>
              </c:extLst>
            </c:dLbl>
            <c:dLbl>
              <c:idx val="5"/>
              <c:layout>
                <c:manualLayout>
                  <c:x val="-3.5598705879591117E-2"/>
                  <c:y val="-6.72142026324680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5AE3-409A-AD29-913EF27AC358}"/>
                </c:ext>
              </c:extLst>
            </c:dLbl>
            <c:dLbl>
              <c:idx val="6"/>
              <c:layout>
                <c:manualLayout>
                  <c:x val="-3.5598705879591117E-2"/>
                  <c:y val="-7.371880288722307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AE3-409A-AD29-913EF27AC358}"/>
                </c:ext>
              </c:extLst>
            </c:dLbl>
            <c:dLbl>
              <c:idx val="7"/>
              <c:layout>
                <c:manualLayout>
                  <c:x val="-4.5981661761138631E-2"/>
                  <c:y val="-4.77004018682031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CD1F-401D-B577-F23003D7CF4C}"/>
                </c:ext>
              </c:extLst>
            </c:dLbl>
            <c:dLbl>
              <c:idx val="8"/>
              <c:layout>
                <c:manualLayout>
                  <c:x val="-6.0814455877634822E-2"/>
                  <c:y val="-7.37188028872230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CD1F-401D-B577-F23003D7CF4C}"/>
                </c:ext>
              </c:extLst>
            </c:dLbl>
            <c:dLbl>
              <c:idx val="9"/>
              <c:layout>
                <c:manualLayout>
                  <c:x val="-7.1197411759182233E-2"/>
                  <c:y val="-4.96031278154043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ACE-4996-8783-5FFE24D1A85E}"/>
                </c:ext>
              </c:extLst>
            </c:dLbl>
            <c:dLbl>
              <c:idx val="10"/>
              <c:layout>
                <c:manualLayout>
                  <c:x val="-5.784789705433567E-2"/>
                  <c:y val="-4.24793134941560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5E2-4480-8D9E-D12D224A447D}"/>
                </c:ext>
              </c:extLst>
            </c:dLbl>
            <c:dLbl>
              <c:idx val="11"/>
              <c:layout>
                <c:manualLayout>
                  <c:x val="-1.9282632351445297E-2"/>
                  <c:y val="-4.46032791688638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51A-4BFC-9FAE-8E59DD445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0070C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#,##0.0</c:formatCode>
                <c:ptCount val="10"/>
                <c:pt idx="0">
                  <c:v>717.8</c:v>
                </c:pt>
                <c:pt idx="1">
                  <c:v>654.1</c:v>
                </c:pt>
                <c:pt idx="2">
                  <c:v>642.70000000000005</c:v>
                </c:pt>
                <c:pt idx="3">
                  <c:v>1270.9000000000001</c:v>
                </c:pt>
                <c:pt idx="4">
                  <c:v>1402.9</c:v>
                </c:pt>
                <c:pt idx="5">
                  <c:v>1648.5</c:v>
                </c:pt>
                <c:pt idx="6">
                  <c:v>2089.1</c:v>
                </c:pt>
                <c:pt idx="7">
                  <c:v>2072.5</c:v>
                </c:pt>
                <c:pt idx="8">
                  <c:v>2440.4</c:v>
                </c:pt>
                <c:pt idx="9">
                  <c:v>3564.2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AE3-409A-AD29-913EF27AC3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Imports</c:v>
                </c:pt>
              </c:strCache>
            </c:strRef>
          </c:tx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dPt>
            <c:idx val="1"/>
            <c:marker>
              <c:symbol val="none"/>
            </c:marker>
            <c:bubble3D val="0"/>
            <c:spPr>
              <a:ln w="38100" cap="rnd">
                <a:solidFill>
                  <a:srgbClr val="FF000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CD1F-401D-B577-F23003D7CF4C}"/>
              </c:ext>
            </c:extLst>
          </c:dPt>
          <c:dLbls>
            <c:dLbl>
              <c:idx val="0"/>
              <c:layout>
                <c:manualLayout>
                  <c:x val="-6.229773528928445E-2"/>
                  <c:y val="-3.9920490224917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CD1F-401D-B577-F23003D7CF4C}"/>
                </c:ext>
              </c:extLst>
            </c:dLbl>
            <c:dLbl>
              <c:idx val="1"/>
              <c:layout>
                <c:manualLayout>
                  <c:x val="-2.9665588232992597E-2"/>
                  <c:y val="2.72770709877826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CD1F-401D-B577-F23003D7CF4C}"/>
                </c:ext>
              </c:extLst>
            </c:dLbl>
            <c:dLbl>
              <c:idx val="2"/>
              <c:layout>
                <c:manualLayout>
                  <c:x val="-2.8182308821343021E-2"/>
                  <c:y val="3.474378447886286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D1F-401D-B577-F23003D7CF4C}"/>
                </c:ext>
              </c:extLst>
            </c:dLbl>
            <c:dLbl>
              <c:idx val="3"/>
              <c:layout>
                <c:manualLayout>
                  <c:x val="-2.6699029409693337E-2"/>
                  <c:y val="4.530351887595045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1F-401D-B577-F23003D7CF4C}"/>
                </c:ext>
              </c:extLst>
            </c:dLbl>
            <c:dLbl>
              <c:idx val="4"/>
              <c:layout>
                <c:manualLayout>
                  <c:x val="-2.6699029409693389E-2"/>
                  <c:y val="4.0512903948906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D1F-401D-B577-F23003D7CF4C}"/>
                </c:ext>
              </c:extLst>
            </c:dLbl>
            <c:dLbl>
              <c:idx val="5"/>
              <c:layout>
                <c:manualLayout>
                  <c:x val="-1.3349514704846669E-2"/>
                  <c:y val="4.11958016134481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D1F-401D-B577-F23003D7CF4C}"/>
                </c:ext>
              </c:extLst>
            </c:dLbl>
            <c:dLbl>
              <c:idx val="6"/>
              <c:layout>
                <c:manualLayout>
                  <c:x val="-1.6316073528145927E-2"/>
                  <c:y val="3.9027601528529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CD1F-401D-B577-F23003D7CF4C}"/>
                </c:ext>
              </c:extLst>
            </c:dLbl>
            <c:dLbl>
              <c:idx val="7"/>
              <c:layout>
                <c:manualLayout>
                  <c:x val="-1.0877256697099728E-16"/>
                  <c:y val="2.8186601103938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CD1F-401D-B577-F23003D7CF4C}"/>
                </c:ext>
              </c:extLst>
            </c:dLbl>
            <c:dLbl>
              <c:idx val="8"/>
              <c:layout>
                <c:manualLayout>
                  <c:x val="1.0877256697099728E-16"/>
                  <c:y val="2.81866011039382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CD1F-401D-B577-F23003D7CF4C}"/>
                </c:ext>
              </c:extLst>
            </c:dLbl>
            <c:dLbl>
              <c:idx val="9"/>
              <c:layout>
                <c:manualLayout>
                  <c:x val="-2.6699029409693445E-2"/>
                  <c:y val="-2.38502009341015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8CC-4804-889C-CFD507B0DCEA}"/>
                </c:ext>
              </c:extLst>
            </c:dLbl>
            <c:dLbl>
              <c:idx val="10"/>
              <c:layout>
                <c:manualLayout>
                  <c:x val="-4.1531823526189636E-2"/>
                  <c:y val="-3.82313821447404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5E2-4480-8D9E-D12D224A447D}"/>
                </c:ext>
              </c:extLst>
            </c:dLbl>
            <c:dLbl>
              <c:idx val="11"/>
              <c:layout>
                <c:manualLayout>
                  <c:x val="-2.9665588232992597E-3"/>
                  <c:y val="5.309914186769500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1A-4BFC-9FAE-8E59DD4459A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#,##0.0</c:formatCode>
                <c:ptCount val="10"/>
                <c:pt idx="0">
                  <c:v>71.8</c:v>
                </c:pt>
                <c:pt idx="1">
                  <c:v>96.7</c:v>
                </c:pt>
                <c:pt idx="2">
                  <c:v>121.6</c:v>
                </c:pt>
                <c:pt idx="3">
                  <c:v>140</c:v>
                </c:pt>
                <c:pt idx="4">
                  <c:v>125</c:v>
                </c:pt>
                <c:pt idx="5">
                  <c:v>197.4</c:v>
                </c:pt>
                <c:pt idx="6">
                  <c:v>218.6</c:v>
                </c:pt>
                <c:pt idx="7">
                  <c:v>316.39999999999998</c:v>
                </c:pt>
                <c:pt idx="8">
                  <c:v>384.7</c:v>
                </c:pt>
                <c:pt idx="9">
                  <c:v>423.3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AE3-409A-AD29-913EF27AC3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63801280"/>
        <c:axId val="763804560"/>
      </c:lineChart>
      <c:catAx>
        <c:axId val="76380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rgbClr val="00B0F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3804560"/>
        <c:crosses val="autoZero"/>
        <c:auto val="1"/>
        <c:lblAlgn val="ctr"/>
        <c:lblOffset val="100"/>
        <c:noMultiLvlLbl val="0"/>
      </c:catAx>
      <c:valAx>
        <c:axId val="7638045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638012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8"/>
              <c:layout>
                <c:manualLayout>
                  <c:x val="-7.2282496844613955E-3"/>
                  <c:y val="-1.31340132266340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EAE-417A-8EA7-1F760C343DB2}"/>
                </c:ext>
              </c:extLst>
            </c:dLbl>
            <c:dLbl>
              <c:idx val="9"/>
              <c:layout>
                <c:manualLayout>
                  <c:x val="4.3369498106768795E-3"/>
                  <c:y val="-2.015692033183343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B1F-4CD5-9AA9-C3F6CED464F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162956</c:v>
                </c:pt>
                <c:pt idx="1">
                  <c:v>149502</c:v>
                </c:pt>
                <c:pt idx="2">
                  <c:v>172471</c:v>
                </c:pt>
                <c:pt idx="3">
                  <c:v>181203</c:v>
                </c:pt>
                <c:pt idx="4">
                  <c:v>196206</c:v>
                </c:pt>
                <c:pt idx="5">
                  <c:v>158486</c:v>
                </c:pt>
                <c:pt idx="6">
                  <c:v>180501</c:v>
                </c:pt>
                <c:pt idx="7">
                  <c:v>185128</c:v>
                </c:pt>
                <c:pt idx="8">
                  <c:v>203946</c:v>
                </c:pt>
                <c:pt idx="9">
                  <c:v>206632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Inward FDI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7"/>
              <c:layout>
                <c:manualLayout>
                  <c:x val="0"/>
                  <c:y val="-4.03976672265083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EAE-417A-8EA7-1F760C343DB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#,##0</c:formatCode>
                <c:ptCount val="10"/>
                <c:pt idx="0">
                  <c:v>24737</c:v>
                </c:pt>
                <c:pt idx="1">
                  <c:v>33857</c:v>
                </c:pt>
                <c:pt idx="2">
                  <c:v>47381</c:v>
                </c:pt>
                <c:pt idx="3">
                  <c:v>41317</c:v>
                </c:pt>
                <c:pt idx="4">
                  <c:v>48814</c:v>
                </c:pt>
                <c:pt idx="5">
                  <c:v>25459</c:v>
                </c:pt>
                <c:pt idx="6">
                  <c:v>33788</c:v>
                </c:pt>
                <c:pt idx="7">
                  <c:v>20693</c:v>
                </c:pt>
                <c:pt idx="8">
                  <c:v>23489</c:v>
                </c:pt>
                <c:pt idx="9">
                  <c:v>24627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balance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10"/>
              <c:layout>
                <c:manualLayout>
                  <c:x val="-2.1684749053383974E-2"/>
                  <c:y val="6.65373342554255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E09-43C9-B22E-7F1474622A9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29732D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#,##0</c:formatCode>
                <c:ptCount val="10"/>
                <c:pt idx="0">
                  <c:v>138219</c:v>
                </c:pt>
                <c:pt idx="1">
                  <c:v>115645</c:v>
                </c:pt>
                <c:pt idx="2">
                  <c:v>125090</c:v>
                </c:pt>
                <c:pt idx="3">
                  <c:v>139886</c:v>
                </c:pt>
                <c:pt idx="4">
                  <c:v>147392</c:v>
                </c:pt>
                <c:pt idx="5">
                  <c:v>133027</c:v>
                </c:pt>
                <c:pt idx="6">
                  <c:v>146713</c:v>
                </c:pt>
                <c:pt idx="7">
                  <c:v>164435</c:v>
                </c:pt>
                <c:pt idx="8">
                  <c:v>180457</c:v>
                </c:pt>
                <c:pt idx="9">
                  <c:v>182005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E09-43C9-B22E-7F1474622A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2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1616141732283459E-2"/>
          <c:y val="0.14771305740931137"/>
          <c:w val="0.90526546178064693"/>
          <c:h val="0.7295378724902118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Outward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3.055555555555553E-2"/>
                  <c:y val="-1.85185212187986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2B8-4330-9A5C-E6C1042E6695}"/>
                </c:ext>
              </c:extLst>
            </c:dLbl>
            <c:dLbl>
              <c:idx val="3"/>
              <c:layout>
                <c:manualLayout>
                  <c:x val="2.7777777777777779E-3"/>
                  <c:y val="-6.6666676387675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B8A-49FF-AB72-3FA5F540474A}"/>
                </c:ext>
              </c:extLst>
            </c:dLbl>
            <c:dLbl>
              <c:idx val="4"/>
              <c:layout>
                <c:manualLayout>
                  <c:x val="-1.8055555555555554E-2"/>
                  <c:y val="-1.66666690969187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B8A-49FF-AB72-3FA5F540474A}"/>
                </c:ext>
              </c:extLst>
            </c:dLbl>
            <c:dLbl>
              <c:idx val="6"/>
              <c:layout>
                <c:manualLayout>
                  <c:x val="1.1111111111111112E-2"/>
                  <c:y val="-2.9629633950077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B8A-49FF-AB72-3FA5F540474A}"/>
                </c:ext>
              </c:extLst>
            </c:dLbl>
            <c:dLbl>
              <c:idx val="7"/>
              <c:layout>
                <c:manualLayout>
                  <c:x val="-1.3888888888888888E-2"/>
                  <c:y val="-9.81481624596329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E8-4505-80FC-B8A0E745FDE3}"/>
                </c:ext>
              </c:extLst>
            </c:dLbl>
            <c:dLbl>
              <c:idx val="9"/>
              <c:layout>
                <c:manualLayout>
                  <c:x val="0"/>
                  <c:y val="-0.1388889091409900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B8A-49FF-AB72-3FA5F540474A}"/>
                </c:ext>
              </c:extLst>
            </c:dLbl>
            <c:dLbl>
              <c:idx val="10"/>
              <c:layout>
                <c:manualLayout>
                  <c:x val="-1.1111111111111112E-2"/>
                  <c:y val="-5.555556365639598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B8A-49FF-AB72-3FA5F540474A}"/>
                </c:ext>
              </c:extLst>
            </c:dLbl>
            <c:dLbl>
              <c:idx val="11"/>
              <c:layout>
                <c:manualLayout>
                  <c:x val="-1.1111111111111212E-2"/>
                  <c:y val="-7.2222232753314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56D-495D-ACC8-C59265073335}"/>
                </c:ext>
              </c:extLst>
            </c:dLbl>
            <c:dLbl>
              <c:idx val="12"/>
              <c:layout>
                <c:manualLayout>
                  <c:x val="-1.1111111111111212E-2"/>
                  <c:y val="-3.33333381938375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2B8A-49FF-AB72-3FA5F540474A}"/>
                </c:ext>
              </c:extLst>
            </c:dLbl>
            <c:dLbl>
              <c:idx val="14"/>
              <c:layout>
                <c:manualLayout>
                  <c:x val="-1.3888888888888889E-3"/>
                  <c:y val="-2.2222225462558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2B8A-49FF-AB72-3FA5F54047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United States</c:v>
                </c:pt>
                <c:pt idx="1">
                  <c:v>United Kingdom</c:v>
                </c:pt>
                <c:pt idx="2">
                  <c:v>Switzerland</c:v>
                </c:pt>
                <c:pt idx="3">
                  <c:v>Cayman Islands</c:v>
                </c:pt>
                <c:pt idx="4">
                  <c:v>Singapore</c:v>
                </c:pt>
                <c:pt idx="5">
                  <c:v>Canada</c:v>
                </c:pt>
                <c:pt idx="6">
                  <c:v>China</c:v>
                </c:pt>
                <c:pt idx="7">
                  <c:v>Japan</c:v>
                </c:pt>
                <c:pt idx="8">
                  <c:v>Russia</c:v>
                </c:pt>
                <c:pt idx="9">
                  <c:v>Brazil</c:v>
                </c:pt>
                <c:pt idx="10">
                  <c:v>Mexico</c:v>
                </c:pt>
                <c:pt idx="11">
                  <c:v>United Arab Emirates</c:v>
                </c:pt>
                <c:pt idx="12">
                  <c:v>Hong Kong China</c:v>
                </c:pt>
                <c:pt idx="13">
                  <c:v>Australia</c:v>
                </c:pt>
                <c:pt idx="14">
                  <c:v>India </c:v>
                </c:pt>
              </c:strCache>
            </c:strRef>
          </c:cat>
          <c:val>
            <c:numRef>
              <c:f>Sheet1!$B$2:$B$16</c:f>
              <c:numCache>
                <c:formatCode>#,##0</c:formatCode>
                <c:ptCount val="15"/>
                <c:pt idx="0">
                  <c:v>2672876</c:v>
                </c:pt>
                <c:pt idx="1">
                  <c:v>1813003</c:v>
                </c:pt>
                <c:pt idx="2">
                  <c:v>777640</c:v>
                </c:pt>
                <c:pt idx="3">
                  <c:v>188051</c:v>
                </c:pt>
                <c:pt idx="4">
                  <c:v>249838</c:v>
                </c:pt>
                <c:pt idx="5">
                  <c:v>244706</c:v>
                </c:pt>
                <c:pt idx="6">
                  <c:v>239262</c:v>
                </c:pt>
                <c:pt idx="7">
                  <c:v>78481</c:v>
                </c:pt>
                <c:pt idx="8">
                  <c:v>159657</c:v>
                </c:pt>
                <c:pt idx="9">
                  <c:v>276290</c:v>
                </c:pt>
                <c:pt idx="10">
                  <c:v>206632</c:v>
                </c:pt>
                <c:pt idx="11">
                  <c:v>110408</c:v>
                </c:pt>
                <c:pt idx="12">
                  <c:v>90037</c:v>
                </c:pt>
                <c:pt idx="13">
                  <c:v>120492</c:v>
                </c:pt>
                <c:pt idx="14">
                  <c:v>132843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F3-4AD3-AE7E-5B65668C12A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Inward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3.7760170603674516E-2"/>
                  <c:y val="7.40740848751946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12F3-4AD3-AE7E-5B65668C12A6}"/>
                </c:ext>
              </c:extLst>
            </c:dLbl>
            <c:dLbl>
              <c:idx val="1"/>
              <c:layout>
                <c:manualLayout>
                  <c:x val="4.2903433945756783E-2"/>
                  <c:y val="-1.067425060866886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12F3-4AD3-AE7E-5B65668C12A6}"/>
                </c:ext>
              </c:extLst>
            </c:dLbl>
            <c:dLbl>
              <c:idx val="2"/>
              <c:layout>
                <c:manualLayout>
                  <c:x val="3.9355131339860308E-2"/>
                  <c:y val="-7.66763413145519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12F3-4AD3-AE7E-5B65668C12A6}"/>
                </c:ext>
              </c:extLst>
            </c:dLbl>
            <c:dLbl>
              <c:idx val="3"/>
              <c:layout>
                <c:manualLayout>
                  <c:x val="1.3049650043744481E-2"/>
                  <c:y val="-5.83159898390187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12F3-4AD3-AE7E-5B65668C12A6}"/>
                </c:ext>
              </c:extLst>
            </c:dLbl>
            <c:dLbl>
              <c:idx val="4"/>
              <c:layout>
                <c:manualLayout>
                  <c:x val="1.3255796150481088E-2"/>
                  <c:y val="-7.77777891189544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12F3-4AD3-AE7E-5B65668C12A6}"/>
                </c:ext>
              </c:extLst>
            </c:dLbl>
            <c:dLbl>
              <c:idx val="5"/>
              <c:layout>
                <c:manualLayout>
                  <c:x val="1.3187117235345531E-2"/>
                  <c:y val="-6.36087873445300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12F3-4AD3-AE7E-5B65668C12A6}"/>
                </c:ext>
              </c:extLst>
            </c:dLbl>
            <c:dLbl>
              <c:idx val="6"/>
              <c:layout>
                <c:manualLayout>
                  <c:x val="1.1660779656254906E-2"/>
                  <c:y val="4.6470509887607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12F3-4AD3-AE7E-5B65668C12A6}"/>
                </c:ext>
              </c:extLst>
            </c:dLbl>
            <c:dLbl>
              <c:idx val="7"/>
              <c:layout>
                <c:manualLayout>
                  <c:x val="1.3118328958880038E-2"/>
                  <c:y val="-0.1145870683270732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12F3-4AD3-AE7E-5B65668C12A6}"/>
                </c:ext>
              </c:extLst>
            </c:dLbl>
            <c:dLbl>
              <c:idx val="8"/>
              <c:layout>
                <c:manualLayout>
                  <c:x val="-4.0979877515310587E-3"/>
                  <c:y val="-7.519161201394181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12F3-4AD3-AE7E-5B65668C12A6}"/>
                </c:ext>
              </c:extLst>
            </c:dLbl>
            <c:dLbl>
              <c:idx val="9"/>
              <c:layout>
                <c:manualLayout>
                  <c:x val="-2.1397747156605525E-2"/>
                  <c:y val="-8.23552176079349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12F3-4AD3-AE7E-5B65668C12A6}"/>
                </c:ext>
              </c:extLst>
            </c:dLbl>
            <c:dLbl>
              <c:idx val="10"/>
              <c:layout>
                <c:manualLayout>
                  <c:x val="1.1798228346456592E-2"/>
                  <c:y val="-1.29629648531590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12F3-4AD3-AE7E-5B65668C12A6}"/>
                </c:ext>
              </c:extLst>
            </c:dLbl>
            <c:dLbl>
              <c:idx val="11"/>
              <c:layout>
                <c:manualLayout>
                  <c:x val="5.8303805774278213E-3"/>
                  <c:y val="-0.1213833656143724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12F3-4AD3-AE7E-5B65668C12A6}"/>
                </c:ext>
              </c:extLst>
            </c:dLbl>
            <c:dLbl>
              <c:idx val="12"/>
              <c:layout>
                <c:manualLayout>
                  <c:x val="-8.2646544181979292E-3"/>
                  <c:y val="-0.1533714134399845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12F3-4AD3-AE7E-5B65668C12A6}"/>
                </c:ext>
              </c:extLst>
            </c:dLbl>
            <c:dLbl>
              <c:idx val="13"/>
              <c:layout>
                <c:manualLayout>
                  <c:x val="-1.3888888888888888E-2"/>
                  <c:y val="-6.66666763876751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B8A-49FF-AB72-3FA5F540474A}"/>
                </c:ext>
              </c:extLst>
            </c:dLbl>
            <c:dLbl>
              <c:idx val="14"/>
              <c:layout>
                <c:manualLayout>
                  <c:x val="0"/>
                  <c:y val="-9.44444582158731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B8A-49FF-AB72-3FA5F540474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United States</c:v>
                </c:pt>
                <c:pt idx="1">
                  <c:v>United Kingdom</c:v>
                </c:pt>
                <c:pt idx="2">
                  <c:v>Switzerland</c:v>
                </c:pt>
                <c:pt idx="3">
                  <c:v>Cayman Islands</c:v>
                </c:pt>
                <c:pt idx="4">
                  <c:v>Singapore</c:v>
                </c:pt>
                <c:pt idx="5">
                  <c:v>Canada</c:v>
                </c:pt>
                <c:pt idx="6">
                  <c:v>China</c:v>
                </c:pt>
                <c:pt idx="7">
                  <c:v>Japan</c:v>
                </c:pt>
                <c:pt idx="8">
                  <c:v>Russia</c:v>
                </c:pt>
                <c:pt idx="9">
                  <c:v>Brazil</c:v>
                </c:pt>
                <c:pt idx="10">
                  <c:v>Mexico</c:v>
                </c:pt>
                <c:pt idx="11">
                  <c:v>United Arab Emirates</c:v>
                </c:pt>
                <c:pt idx="12">
                  <c:v>Hong Kong China</c:v>
                </c:pt>
                <c:pt idx="13">
                  <c:v>Australia</c:v>
                </c:pt>
                <c:pt idx="14">
                  <c:v>India </c:v>
                </c:pt>
              </c:strCache>
            </c:strRef>
          </c:cat>
          <c:val>
            <c:numRef>
              <c:f>Sheet1!$C$2:$C$16</c:f>
              <c:numCache>
                <c:formatCode>#,##0</c:formatCode>
                <c:ptCount val="15"/>
                <c:pt idx="0">
                  <c:v>2179628</c:v>
                </c:pt>
                <c:pt idx="1">
                  <c:v>1228219</c:v>
                </c:pt>
                <c:pt idx="2">
                  <c:v>629869</c:v>
                </c:pt>
                <c:pt idx="3">
                  <c:v>351981</c:v>
                </c:pt>
                <c:pt idx="4">
                  <c:v>273945</c:v>
                </c:pt>
                <c:pt idx="5">
                  <c:v>229961</c:v>
                </c:pt>
                <c:pt idx="6">
                  <c:v>79789</c:v>
                </c:pt>
                <c:pt idx="7">
                  <c:v>228774</c:v>
                </c:pt>
                <c:pt idx="8">
                  <c:v>133706</c:v>
                </c:pt>
                <c:pt idx="9">
                  <c:v>-17536</c:v>
                </c:pt>
                <c:pt idx="10">
                  <c:v>24627</c:v>
                </c:pt>
                <c:pt idx="11">
                  <c:v>119767</c:v>
                </c:pt>
                <c:pt idx="12">
                  <c:v>114249</c:v>
                </c:pt>
                <c:pt idx="13">
                  <c:v>34805</c:v>
                </c:pt>
                <c:pt idx="14">
                  <c:v>13707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F3-4AD3-AE7E-5B65668C12A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4508760"/>
        <c:axId val="254509088"/>
      </c:barChart>
      <c:catAx>
        <c:axId val="254508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509088"/>
        <c:crosses val="autoZero"/>
        <c:auto val="1"/>
        <c:lblAlgn val="ctr"/>
        <c:lblOffset val="100"/>
        <c:noMultiLvlLbl val="0"/>
      </c:catAx>
      <c:valAx>
        <c:axId val="254509088"/>
        <c:scaling>
          <c:orientation val="minMax"/>
          <c:max val="2900000"/>
          <c:min val="-4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45087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5008136482939638"/>
          <c:y val="0.15008401138582844"/>
          <c:w val="0.34991863517060368"/>
          <c:h val="4.69160173397517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accent1">
        <a:lumMod val="20000"/>
        <a:lumOff val="80000"/>
      </a:schemeClr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Outward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162956</c:v>
                </c:pt>
                <c:pt idx="1">
                  <c:v>149502</c:v>
                </c:pt>
                <c:pt idx="2">
                  <c:v>172471</c:v>
                </c:pt>
                <c:pt idx="3">
                  <c:v>181203</c:v>
                </c:pt>
                <c:pt idx="4">
                  <c:v>196206</c:v>
                </c:pt>
                <c:pt idx="5">
                  <c:v>158486</c:v>
                </c:pt>
                <c:pt idx="6">
                  <c:v>180501</c:v>
                </c:pt>
                <c:pt idx="7">
                  <c:v>185128</c:v>
                </c:pt>
                <c:pt idx="8">
                  <c:v>203946</c:v>
                </c:pt>
                <c:pt idx="9">
                  <c:v>206632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Share of Services in Outward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52E-4DB2-A2F0-36EC8EA64B5E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52E-4DB2-A2F0-36EC8EA64B5E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52E-4DB2-A2F0-36EC8EA64B5E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52E-4DB2-A2F0-36EC8EA64B5E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52E-4DB2-A2F0-36EC8EA64B5E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4B3-4F4C-970E-8230D184FDCB}"/>
                </c:ext>
              </c:extLst>
            </c:dLbl>
            <c:dLbl>
              <c:idx val="8"/>
              <c:layout>
                <c:manualLayout>
                  <c:x val="0"/>
                  <c:y val="-3.01684315777779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E52E-4DB2-A2F0-36EC8EA64B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122910</c:v>
                </c:pt>
                <c:pt idx="1">
                  <c:v>109274</c:v>
                </c:pt>
                <c:pt idx="2">
                  <c:v>131389</c:v>
                </c:pt>
                <c:pt idx="3">
                  <c:v>135679</c:v>
                </c:pt>
                <c:pt idx="4">
                  <c:v>146358</c:v>
                </c:pt>
                <c:pt idx="5">
                  <c:v>122813</c:v>
                </c:pt>
                <c:pt idx="6">
                  <c:v>141186</c:v>
                </c:pt>
                <c:pt idx="7">
                  <c:v>141989</c:v>
                </c:pt>
                <c:pt idx="8">
                  <c:v>154382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24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0017734484965399"/>
          <c:y val="0.92264200176588584"/>
          <c:w val="0.59849686123029489"/>
          <c:h val="5.87928095708663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8961226530385527E-2"/>
          <c:y val="2.7302521942006448E-2"/>
          <c:w val="0.89375078618445514"/>
          <c:h val="0.8264005022833720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Inward FDI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Sheet1!$B$2:$B$11</c:f>
              <c:numCache>
                <c:formatCode>#,##0</c:formatCode>
                <c:ptCount val="10"/>
                <c:pt idx="0">
                  <c:v>24737</c:v>
                </c:pt>
                <c:pt idx="1">
                  <c:v>33857</c:v>
                </c:pt>
                <c:pt idx="2">
                  <c:v>47381</c:v>
                </c:pt>
                <c:pt idx="3">
                  <c:v>41317</c:v>
                </c:pt>
                <c:pt idx="4">
                  <c:v>48814</c:v>
                </c:pt>
                <c:pt idx="5">
                  <c:v>25459</c:v>
                </c:pt>
                <c:pt idx="6">
                  <c:v>33788</c:v>
                </c:pt>
                <c:pt idx="7">
                  <c:v>20693</c:v>
                </c:pt>
                <c:pt idx="8">
                  <c:v>23489</c:v>
                </c:pt>
                <c:pt idx="9">
                  <c:v>24627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4B0-4A53-858D-B3FC74C8720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97519519"/>
        <c:axId val="197519103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Services share of Inward FDI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9.4743834707071123E-2"/>
                  <c:y val="1.62445400803418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6D7-461B-8F0A-6C198878ED51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6D7-461B-8F0A-6C198878ED51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6D7-461B-8F0A-6C198878ED51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6D7-461B-8F0A-6C198878ED51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6D7-461B-8F0A-6C198878ED51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6D7-461B-8F0A-6C198878ED51}"/>
                </c:ext>
              </c:extLst>
            </c:dLbl>
            <c:dLbl>
              <c:idx val="6"/>
              <c:layout>
                <c:manualLayout>
                  <c:x val="1.4575974570318632E-3"/>
                  <c:y val="5.10542688239318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6D7-461B-8F0A-6C198878ED51}"/>
                </c:ext>
              </c:extLst>
            </c:dLbl>
            <c:dLbl>
              <c:idx val="7"/>
              <c:layout>
                <c:manualLayout>
                  <c:x val="-1.068892453886527E-16"/>
                  <c:y val="2.55271344119658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6D7-461B-8F0A-6C198878ED5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C0000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Sheet1!$C$2:$C$11</c:f>
              <c:numCache>
                <c:formatCode>General</c:formatCode>
                <c:ptCount val="10"/>
                <c:pt idx="0">
                  <c:v>19977</c:v>
                </c:pt>
                <c:pt idx="1">
                  <c:v>29398</c:v>
                </c:pt>
                <c:pt idx="2">
                  <c:v>42796</c:v>
                </c:pt>
                <c:pt idx="3">
                  <c:v>35246</c:v>
                </c:pt>
                <c:pt idx="4">
                  <c:v>42115</c:v>
                </c:pt>
                <c:pt idx="5">
                  <c:v>20122</c:v>
                </c:pt>
                <c:pt idx="6">
                  <c:v>29245</c:v>
                </c:pt>
                <c:pt idx="7">
                  <c:v>16082</c:v>
                </c:pt>
                <c:pt idx="8">
                  <c:v>22273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4B0-4A53-858D-B3FC74C8720A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%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Sheet1!$A$2:$A$11</c:f>
              <c:numCache>
                <c:formatCode>General</c:formatCode>
                <c:ptCount val="10"/>
                <c:pt idx="0">
                  <c:v>2015</c:v>
                </c:pt>
                <c:pt idx="1">
                  <c:v>2016</c:v>
                </c:pt>
                <c:pt idx="2">
                  <c:v>2017</c:v>
                </c:pt>
                <c:pt idx="3">
                  <c:v>2018</c:v>
                </c:pt>
                <c:pt idx="4">
                  <c:v>2019</c:v>
                </c:pt>
                <c:pt idx="5">
                  <c:v>2020</c:v>
                </c:pt>
                <c:pt idx="6">
                  <c:v>2021</c:v>
                </c:pt>
                <c:pt idx="7">
                  <c:v>2022</c:v>
                </c:pt>
                <c:pt idx="8">
                  <c:v>2023</c:v>
                </c:pt>
                <c:pt idx="9">
                  <c:v>2024</c:v>
                </c:pt>
              </c:numCache>
            </c:numRef>
          </c:cat>
          <c:val>
            <c:numRef>
              <c:f>Sheet1!$D$2:$D$11</c:f>
              <c:numCache>
                <c:formatCode>0.0%</c:formatCode>
                <c:ptCount val="10"/>
                <c:pt idx="0">
                  <c:v>0.80757569632534265</c:v>
                </c:pt>
                <c:pt idx="1">
                  <c:v>0.86829902235874412</c:v>
                </c:pt>
                <c:pt idx="2">
                  <c:v>0.9032312530339166</c:v>
                </c:pt>
                <c:pt idx="3">
                  <c:v>0.85306290388944017</c:v>
                </c:pt>
                <c:pt idx="4">
                  <c:v>0.8627647805957307</c:v>
                </c:pt>
                <c:pt idx="5">
                  <c:v>0.79036882831218824</c:v>
                </c:pt>
                <c:pt idx="6">
                  <c:v>0.86554398011128209</c:v>
                </c:pt>
                <c:pt idx="7">
                  <c:v>0.77717102401778382</c:v>
                </c:pt>
                <c:pt idx="8">
                  <c:v>0.94823108689173652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958-4CCF-AC5A-202505713E4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97519519"/>
        <c:axId val="197519103"/>
      </c:lineChart>
      <c:catAx>
        <c:axId val="19751951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rgbClr val="FF000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103"/>
        <c:crosses val="autoZero"/>
        <c:auto val="1"/>
        <c:lblAlgn val="ctr"/>
        <c:lblOffset val="100"/>
        <c:noMultiLvlLbl val="0"/>
      </c:catAx>
      <c:valAx>
        <c:axId val="197519103"/>
        <c:scaling>
          <c:orientation val="minMax"/>
          <c:max val="600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97519519"/>
        <c:crosses val="autoZero"/>
        <c:crossBetween val="between"/>
      </c:valAx>
      <c:spPr>
        <a:solidFill>
          <a:schemeClr val="bg1"/>
        </a:solidFill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987860892388452E-2"/>
          <c:y val="6.9729991900822519E-2"/>
          <c:w val="0.908628280839895"/>
          <c:h val="0.768873207223199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1920</c:v>
                </c:pt>
                <c:pt idx="1">
                  <c:v>983</c:v>
                </c:pt>
                <c:pt idx="2">
                  <c:v>684</c:v>
                </c:pt>
                <c:pt idx="3">
                  <c:v>339</c:v>
                </c:pt>
                <c:pt idx="4">
                  <c:v>278</c:v>
                </c:pt>
                <c:pt idx="5">
                  <c:v>187</c:v>
                </c:pt>
                <c:pt idx="6">
                  <c:v>203</c:v>
                </c:pt>
                <c:pt idx="7">
                  <c:v>156</c:v>
                </c:pt>
                <c:pt idx="8">
                  <c:v>113</c:v>
                </c:pt>
                <c:pt idx="9">
                  <c:v>61</c:v>
                </c:pt>
                <c:pt idx="10">
                  <c:v>84</c:v>
                </c:pt>
                <c:pt idx="11">
                  <c:v>86</c:v>
                </c:pt>
                <c:pt idx="12">
                  <c:v>35</c:v>
                </c:pt>
                <c:pt idx="13">
                  <c:v>64</c:v>
                </c:pt>
                <c:pt idx="14">
                  <c:v>53</c:v>
                </c:pt>
                <c:pt idx="15">
                  <c:v>48</c:v>
                </c:pt>
                <c:pt idx="16">
                  <c:v>31</c:v>
                </c:pt>
                <c:pt idx="17">
                  <c:v>17</c:v>
                </c:pt>
                <c:pt idx="18">
                  <c:v>41</c:v>
                </c:pt>
                <c:pt idx="19">
                  <c:v>35</c:v>
                </c:pt>
                <c:pt idx="20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3E5-4576-9874-098086510FF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6">
                <a:lumMod val="75000"/>
              </a:schemeClr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Sheet1!$C$2:$C$22</c:f>
              <c:numCache>
                <c:formatCode>General</c:formatCode>
                <c:ptCount val="21"/>
                <c:pt idx="0">
                  <c:v>2370</c:v>
                </c:pt>
                <c:pt idx="1">
                  <c:v>1232</c:v>
                </c:pt>
                <c:pt idx="2">
                  <c:v>772</c:v>
                </c:pt>
                <c:pt idx="3">
                  <c:v>415</c:v>
                </c:pt>
                <c:pt idx="4">
                  <c:v>391</c:v>
                </c:pt>
                <c:pt idx="5">
                  <c:v>230</c:v>
                </c:pt>
                <c:pt idx="6">
                  <c:v>240</c:v>
                </c:pt>
                <c:pt idx="7">
                  <c:v>164</c:v>
                </c:pt>
                <c:pt idx="8">
                  <c:v>133</c:v>
                </c:pt>
                <c:pt idx="9">
                  <c:v>101</c:v>
                </c:pt>
                <c:pt idx="10">
                  <c:v>103</c:v>
                </c:pt>
                <c:pt idx="11">
                  <c:v>122</c:v>
                </c:pt>
                <c:pt idx="12">
                  <c:v>58</c:v>
                </c:pt>
                <c:pt idx="13">
                  <c:v>77</c:v>
                </c:pt>
                <c:pt idx="14">
                  <c:v>72</c:v>
                </c:pt>
                <c:pt idx="15">
                  <c:v>45</c:v>
                </c:pt>
                <c:pt idx="16">
                  <c:v>24</c:v>
                </c:pt>
                <c:pt idx="17">
                  <c:v>27</c:v>
                </c:pt>
                <c:pt idx="18">
                  <c:v>52</c:v>
                </c:pt>
                <c:pt idx="19">
                  <c:v>40</c:v>
                </c:pt>
                <c:pt idx="20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3E5-4576-9874-098086510FF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rgbClr val="FF0000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Sheet1!$D$2:$D$22</c:f>
              <c:numCache>
                <c:formatCode>General</c:formatCode>
                <c:ptCount val="21"/>
                <c:pt idx="0">
                  <c:v>2568</c:v>
                </c:pt>
                <c:pt idx="1">
                  <c:v>1325</c:v>
                </c:pt>
                <c:pt idx="2">
                  <c:v>897</c:v>
                </c:pt>
                <c:pt idx="3">
                  <c:v>487</c:v>
                </c:pt>
                <c:pt idx="4">
                  <c:v>422</c:v>
                </c:pt>
                <c:pt idx="5">
                  <c:v>291</c:v>
                </c:pt>
                <c:pt idx="6">
                  <c:v>313</c:v>
                </c:pt>
                <c:pt idx="7">
                  <c:v>163</c:v>
                </c:pt>
                <c:pt idx="8">
                  <c:v>151</c:v>
                </c:pt>
                <c:pt idx="9">
                  <c:v>154</c:v>
                </c:pt>
                <c:pt idx="10">
                  <c:v>122</c:v>
                </c:pt>
                <c:pt idx="11">
                  <c:v>129</c:v>
                </c:pt>
                <c:pt idx="12">
                  <c:v>90</c:v>
                </c:pt>
                <c:pt idx="13">
                  <c:v>84</c:v>
                </c:pt>
                <c:pt idx="14">
                  <c:v>93</c:v>
                </c:pt>
                <c:pt idx="15">
                  <c:v>50</c:v>
                </c:pt>
                <c:pt idx="16">
                  <c:v>38</c:v>
                </c:pt>
                <c:pt idx="17">
                  <c:v>36</c:v>
                </c:pt>
                <c:pt idx="18">
                  <c:v>58</c:v>
                </c:pt>
                <c:pt idx="19">
                  <c:v>48</c:v>
                </c:pt>
                <c:pt idx="20">
                  <c:v>31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3E5-4576-9874-098086510FF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Sheet1!$E$2:$E$22</c:f>
              <c:numCache>
                <c:formatCode>General</c:formatCode>
                <c:ptCount val="21"/>
                <c:pt idx="0">
                  <c:v>2862</c:v>
                </c:pt>
                <c:pt idx="1">
                  <c:v>1438</c:v>
                </c:pt>
                <c:pt idx="2">
                  <c:v>966</c:v>
                </c:pt>
                <c:pt idx="3">
                  <c:v>581</c:v>
                </c:pt>
                <c:pt idx="4">
                  <c:v>380</c:v>
                </c:pt>
                <c:pt idx="5">
                  <c:v>328</c:v>
                </c:pt>
                <c:pt idx="6">
                  <c:v>344</c:v>
                </c:pt>
                <c:pt idx="7">
                  <c:v>201</c:v>
                </c:pt>
                <c:pt idx="8">
                  <c:v>168</c:v>
                </c:pt>
                <c:pt idx="9">
                  <c:v>165</c:v>
                </c:pt>
                <c:pt idx="10">
                  <c:v>147</c:v>
                </c:pt>
                <c:pt idx="11">
                  <c:v>124</c:v>
                </c:pt>
                <c:pt idx="12">
                  <c:v>101</c:v>
                </c:pt>
                <c:pt idx="13">
                  <c:v>99</c:v>
                </c:pt>
                <c:pt idx="14">
                  <c:v>84</c:v>
                </c:pt>
                <c:pt idx="15">
                  <c:v>75</c:v>
                </c:pt>
                <c:pt idx="16">
                  <c:v>62</c:v>
                </c:pt>
                <c:pt idx="17">
                  <c:v>52</c:v>
                </c:pt>
                <c:pt idx="18">
                  <c:v>54</c:v>
                </c:pt>
                <c:pt idx="19">
                  <c:v>52</c:v>
                </c:pt>
                <c:pt idx="20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F9-4D71-BBED-07CB26AD7344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Sheet1!$A$2:$A$22</c:f>
              <c:strCache>
                <c:ptCount val="21"/>
                <c:pt idx="0">
                  <c:v>EU (Intra&amp;Extra)</c:v>
                </c:pt>
                <c:pt idx="1">
                  <c:v>Extra EU (27 from 2019)</c:v>
                </c:pt>
                <c:pt idx="2">
                  <c:v>US</c:v>
                </c:pt>
                <c:pt idx="3">
                  <c:v>UK</c:v>
                </c:pt>
                <c:pt idx="4">
                  <c:v>China</c:v>
                </c:pt>
                <c:pt idx="5">
                  <c:v>Singapore</c:v>
                </c:pt>
                <c:pt idx="6">
                  <c:v>India</c:v>
                </c:pt>
                <c:pt idx="7">
                  <c:v>Japan</c:v>
                </c:pt>
                <c:pt idx="8">
                  <c:v>Switzerland</c:v>
                </c:pt>
                <c:pt idx="9">
                  <c:v>UAE</c:v>
                </c:pt>
                <c:pt idx="10">
                  <c:v>Canada</c:v>
                </c:pt>
                <c:pt idx="11">
                  <c:v>South Korea</c:v>
                </c:pt>
                <c:pt idx="12">
                  <c:v>Turkey</c:v>
                </c:pt>
                <c:pt idx="13">
                  <c:v>Hong-Kong</c:v>
                </c:pt>
                <c:pt idx="14">
                  <c:v>Israel</c:v>
                </c:pt>
                <c:pt idx="15">
                  <c:v>Australia</c:v>
                </c:pt>
                <c:pt idx="16">
                  <c:v>Thailand</c:v>
                </c:pt>
                <c:pt idx="17">
                  <c:v>Mexico</c:v>
                </c:pt>
                <c:pt idx="18">
                  <c:v>Taiwan</c:v>
                </c:pt>
                <c:pt idx="19">
                  <c:v>Norway</c:v>
                </c:pt>
                <c:pt idx="20">
                  <c:v>Malaysia</c:v>
                </c:pt>
              </c:strCache>
            </c:strRef>
          </c:cat>
          <c:val>
            <c:numRef>
              <c:f>Sheet1!$F$2:$F$22</c:f>
              <c:numCache>
                <c:formatCode>General</c:formatCode>
                <c:ptCount val="21"/>
                <c:pt idx="0">
                  <c:v>3241</c:v>
                </c:pt>
                <c:pt idx="1">
                  <c:v>1642</c:v>
                </c:pt>
                <c:pt idx="2">
                  <c:v>1077</c:v>
                </c:pt>
                <c:pt idx="3">
                  <c:v>645</c:v>
                </c:pt>
                <c:pt idx="4">
                  <c:v>444</c:v>
                </c:pt>
                <c:pt idx="5">
                  <c:v>395</c:v>
                </c:pt>
                <c:pt idx="6">
                  <c:v>374</c:v>
                </c:pt>
                <c:pt idx="7">
                  <c:v>223</c:v>
                </c:pt>
                <c:pt idx="8">
                  <c:v>179</c:v>
                </c:pt>
                <c:pt idx="9">
                  <c:v>176</c:v>
                </c:pt>
                <c:pt idx="10">
                  <c:v>158</c:v>
                </c:pt>
                <c:pt idx="11">
                  <c:v>138</c:v>
                </c:pt>
                <c:pt idx="12">
                  <c:v>115</c:v>
                </c:pt>
                <c:pt idx="13">
                  <c:v>109</c:v>
                </c:pt>
                <c:pt idx="14">
                  <c:v>83</c:v>
                </c:pt>
                <c:pt idx="15">
                  <c:v>83</c:v>
                </c:pt>
                <c:pt idx="16">
                  <c:v>71</c:v>
                </c:pt>
                <c:pt idx="17">
                  <c:v>62</c:v>
                </c:pt>
                <c:pt idx="18">
                  <c:v>58</c:v>
                </c:pt>
                <c:pt idx="19">
                  <c:v>57</c:v>
                </c:pt>
                <c:pt idx="20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31-409D-BC82-02836B0BC3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46674464"/>
        <c:axId val="646671840"/>
      </c:barChart>
      <c:catAx>
        <c:axId val="64667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1840"/>
        <c:crosses val="autoZero"/>
        <c:auto val="1"/>
        <c:lblAlgn val="ctr"/>
        <c:lblOffset val="100"/>
        <c:noMultiLvlLbl val="0"/>
      </c:catAx>
      <c:valAx>
        <c:axId val="646671840"/>
        <c:scaling>
          <c:orientation val="minMax"/>
          <c:max val="340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6674464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layout>
        <c:manualLayout>
          <c:xMode val="edge"/>
          <c:yMode val="edge"/>
          <c:x val="0.61438112423447067"/>
          <c:y val="0.15429524238638637"/>
          <c:w val="0.38561887576552933"/>
          <c:h val="4.69618013364737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66675">
      <a:solidFill>
        <a:schemeClr val="accent1">
          <a:lumMod val="50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785066238891068"/>
          <c:y val="2.817729296837037E-2"/>
          <c:w val="0.66772635550045856"/>
          <c:h val="0.76973211972311339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EU27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0753404122086931"/>
                  <c:y val="-5.94975484241566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5833275281372401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4-C1A2-4ED9-9AD1-B91755A41000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Sheet1!$B$2:$B$6</c:f>
              <c:numCache>
                <c:formatCode>#,##0.0</c:formatCode>
                <c:ptCount val="5"/>
                <c:pt idx="0">
                  <c:v>344.1</c:v>
                </c:pt>
                <c:pt idx="1">
                  <c:v>294.39999999999998</c:v>
                </c:pt>
                <c:pt idx="2">
                  <c:v>162.1</c:v>
                </c:pt>
                <c:pt idx="3">
                  <c:v>69.000100000000003</c:v>
                </c:pt>
                <c:pt idx="4">
                  <c:v>36.799999999999997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ABA-4A47-92BF-A23B602F8C21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EU27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1730967071259969"/>
                  <c:y val="-3.19966369339087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079871159285466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C1A2-4ED9-9AD1-B91755A41000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568662255743962"/>
                      <c:h val="7.378053431088565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C1A2-4ED9-9AD1-B91755A4100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United States</c:v>
                </c:pt>
                <c:pt idx="1">
                  <c:v>U.K.</c:v>
                </c:pt>
                <c:pt idx="2">
                  <c:v>Switzerland</c:v>
                </c:pt>
                <c:pt idx="3">
                  <c:v>China</c:v>
                </c:pt>
                <c:pt idx="4">
                  <c:v>Singapore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482.6</c:v>
                </c:pt>
                <c:pt idx="1">
                  <c:v>247.8</c:v>
                </c:pt>
                <c:pt idx="2">
                  <c:v>98.5</c:v>
                </c:pt>
                <c:pt idx="3">
                  <c:v>46.5</c:v>
                </c:pt>
                <c:pt idx="4">
                  <c:v>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BA-4A47-92BF-A23B602F8C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023685184"/>
        <c:axId val="2023684352"/>
      </c:barChart>
      <c:catAx>
        <c:axId val="2023685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4352"/>
        <c:crosses val="autoZero"/>
        <c:auto val="1"/>
        <c:lblAlgn val="ctr"/>
        <c:lblOffset val="100"/>
        <c:noMultiLvlLbl val="0"/>
      </c:catAx>
      <c:valAx>
        <c:axId val="2023684352"/>
        <c:scaling>
          <c:orientation val="minMax"/>
          <c:max val="84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023685184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0863773965691235E-2"/>
          <c:y val="2.902909515350104E-2"/>
          <c:w val="0.90233030608812648"/>
          <c:h val="0.8068801497759293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India</c:v>
                </c:pt>
                <c:pt idx="1">
                  <c:v>Japan</c:v>
                </c:pt>
                <c:pt idx="2">
                  <c:v>Norway</c:v>
                </c:pt>
                <c:pt idx="3">
                  <c:v>Canada</c:v>
                </c:pt>
                <c:pt idx="4">
                  <c:v>Hong Kong</c:v>
                </c:pt>
                <c:pt idx="5">
                  <c:v>UAE</c:v>
                </c:pt>
                <c:pt idx="6">
                  <c:v>Turkey</c:v>
                </c:pt>
                <c:pt idx="7">
                  <c:v>Australia</c:v>
                </c:pt>
                <c:pt idx="8">
                  <c:v>Brazil</c:v>
                </c:pt>
                <c:pt idx="9">
                  <c:v>Korea</c:v>
                </c:pt>
                <c:pt idx="10">
                  <c:v>Mexico</c:v>
                </c:pt>
                <c:pt idx="11">
                  <c:v>Israel</c:v>
                </c:pt>
                <c:pt idx="12">
                  <c:v>Saudi Arabia</c:v>
                </c:pt>
                <c:pt idx="13">
                  <c:v>South Africa</c:v>
                </c:pt>
                <c:pt idx="14">
                  <c:v>Taiwan</c:v>
                </c:pt>
                <c:pt idx="15">
                  <c:v>Morocco</c:v>
                </c:pt>
                <c:pt idx="16">
                  <c:v>Ukraine</c:v>
                </c:pt>
                <c:pt idx="17">
                  <c:v>Thailand</c:v>
                </c:pt>
                <c:pt idx="18">
                  <c:v>Egypt</c:v>
                </c:pt>
              </c:strCache>
            </c:strRef>
          </c:cat>
          <c:val>
            <c:numRef>
              <c:f>Sheet1!$B$2:$B$20</c:f>
              <c:numCache>
                <c:formatCode>#,##0.0</c:formatCode>
                <c:ptCount val="19"/>
                <c:pt idx="0">
                  <c:v>29.2</c:v>
                </c:pt>
                <c:pt idx="1">
                  <c:v>40.5</c:v>
                </c:pt>
                <c:pt idx="2">
                  <c:v>35.200000000000003</c:v>
                </c:pt>
                <c:pt idx="3">
                  <c:v>30.4</c:v>
                </c:pt>
                <c:pt idx="4">
                  <c:v>33.6</c:v>
                </c:pt>
                <c:pt idx="5">
                  <c:v>25.6</c:v>
                </c:pt>
                <c:pt idx="6">
                  <c:v>20.2</c:v>
                </c:pt>
                <c:pt idx="7">
                  <c:v>31</c:v>
                </c:pt>
                <c:pt idx="8">
                  <c:v>31.8</c:v>
                </c:pt>
                <c:pt idx="9">
                  <c:v>20.7</c:v>
                </c:pt>
                <c:pt idx="10">
                  <c:v>20.3</c:v>
                </c:pt>
                <c:pt idx="11">
                  <c:v>15.9</c:v>
                </c:pt>
                <c:pt idx="12">
                  <c:v>18.8</c:v>
                </c:pt>
                <c:pt idx="13">
                  <c:v>12.3</c:v>
                </c:pt>
                <c:pt idx="14">
                  <c:v>11.4</c:v>
                </c:pt>
                <c:pt idx="15">
                  <c:v>6.3</c:v>
                </c:pt>
                <c:pt idx="16">
                  <c:v>11.1</c:v>
                </c:pt>
                <c:pt idx="17">
                  <c:v>7.5</c:v>
                </c:pt>
                <c:pt idx="18">
                  <c:v>5.5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08-426D-BBAE-5392B2A2F78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EU Imports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Sheet1!$A$2:$A$20</c:f>
              <c:strCache>
                <c:ptCount val="19"/>
                <c:pt idx="0">
                  <c:v>India</c:v>
                </c:pt>
                <c:pt idx="1">
                  <c:v>Japan</c:v>
                </c:pt>
                <c:pt idx="2">
                  <c:v>Norway</c:v>
                </c:pt>
                <c:pt idx="3">
                  <c:v>Canada</c:v>
                </c:pt>
                <c:pt idx="4">
                  <c:v>Hong Kong</c:v>
                </c:pt>
                <c:pt idx="5">
                  <c:v>UAE</c:v>
                </c:pt>
                <c:pt idx="6">
                  <c:v>Turkey</c:v>
                </c:pt>
                <c:pt idx="7">
                  <c:v>Australia</c:v>
                </c:pt>
                <c:pt idx="8">
                  <c:v>Brazil</c:v>
                </c:pt>
                <c:pt idx="9">
                  <c:v>Korea</c:v>
                </c:pt>
                <c:pt idx="10">
                  <c:v>Mexico</c:v>
                </c:pt>
                <c:pt idx="11">
                  <c:v>Israel</c:v>
                </c:pt>
                <c:pt idx="12">
                  <c:v>Saudi Arabia</c:v>
                </c:pt>
                <c:pt idx="13">
                  <c:v>South Africa</c:v>
                </c:pt>
                <c:pt idx="14">
                  <c:v>Taiwan</c:v>
                </c:pt>
                <c:pt idx="15">
                  <c:v>Morocco</c:v>
                </c:pt>
                <c:pt idx="16">
                  <c:v>Ukraine</c:v>
                </c:pt>
                <c:pt idx="17">
                  <c:v>Thailand</c:v>
                </c:pt>
                <c:pt idx="18">
                  <c:v>Egypt</c:v>
                </c:pt>
              </c:strCache>
            </c:strRef>
          </c:cat>
          <c:val>
            <c:numRef>
              <c:f>Sheet1!$C$2:$C$20</c:f>
              <c:numCache>
                <c:formatCode>#,##0.0</c:formatCode>
                <c:ptCount val="19"/>
                <c:pt idx="0">
                  <c:v>37.4</c:v>
                </c:pt>
                <c:pt idx="1">
                  <c:v>22.5</c:v>
                </c:pt>
                <c:pt idx="2">
                  <c:v>22.4</c:v>
                </c:pt>
                <c:pt idx="3">
                  <c:v>20.3</c:v>
                </c:pt>
                <c:pt idx="4">
                  <c:v>15</c:v>
                </c:pt>
                <c:pt idx="5">
                  <c:v>19.100000000000001</c:v>
                </c:pt>
                <c:pt idx="6">
                  <c:v>21.9</c:v>
                </c:pt>
                <c:pt idx="7">
                  <c:v>10.9</c:v>
                </c:pt>
                <c:pt idx="8">
                  <c:v>9.9</c:v>
                </c:pt>
                <c:pt idx="9">
                  <c:v>12.1</c:v>
                </c:pt>
                <c:pt idx="10">
                  <c:v>9.3000000000000007</c:v>
                </c:pt>
                <c:pt idx="11">
                  <c:v>10.5</c:v>
                </c:pt>
                <c:pt idx="12">
                  <c:v>3.8</c:v>
                </c:pt>
                <c:pt idx="13">
                  <c:v>6.7</c:v>
                </c:pt>
                <c:pt idx="14">
                  <c:v>7.3</c:v>
                </c:pt>
                <c:pt idx="15">
                  <c:v>9.8000000000000007</c:v>
                </c:pt>
                <c:pt idx="16">
                  <c:v>4.5</c:v>
                </c:pt>
                <c:pt idx="17">
                  <c:v>6.4</c:v>
                </c:pt>
                <c:pt idx="18">
                  <c:v>8.1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08-426D-BBAE-5392B2A2F78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17054464"/>
        <c:axId val="217040320"/>
      </c:barChart>
      <c:catAx>
        <c:axId val="217054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40320"/>
        <c:crosses val="autoZero"/>
        <c:auto val="1"/>
        <c:lblAlgn val="ctr"/>
        <c:lblOffset val="100"/>
        <c:noMultiLvlLbl val="0"/>
      </c:catAx>
      <c:valAx>
        <c:axId val="217040320"/>
        <c:scaling>
          <c:orientation val="minMax"/>
          <c:max val="68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05446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</a:t>
            </a:r>
            <a:r>
              <a:rPr lang="en-US" sz="2000" dirty="0">
                <a:solidFill>
                  <a:srgbClr val="FF0000"/>
                </a:solidFill>
              </a:rPr>
              <a:t>Exports</a:t>
            </a:r>
            <a:r>
              <a:rPr lang="en-US" sz="2000" dirty="0"/>
              <a:t> in BOP - 2024 – € Bio </a:t>
            </a:r>
          </a:p>
        </c:rich>
      </c:tx>
      <c:layout>
        <c:manualLayout>
          <c:xMode val="edge"/>
          <c:yMode val="edge"/>
          <c:x val="0.13246046680199813"/>
          <c:y val="5.142698855833109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 Exports in BOP - 2024 -Bio$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1B53-4805-8FED-306ADAF9A564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1B53-4805-8FED-306ADAF9A564}"/>
              </c:ext>
            </c:extLst>
          </c:dPt>
          <c:dLbls>
            <c:dLbl>
              <c:idx val="0"/>
              <c:layout>
                <c:manualLayout>
                  <c:x val="-0.28228735175622777"/>
                  <c:y val="-8.60173588103023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B53-4805-8FED-306ADAF9A564}"/>
                </c:ext>
              </c:extLst>
            </c:dLbl>
            <c:dLbl>
              <c:idx val="1"/>
              <c:layout>
                <c:manualLayout>
                  <c:x val="0.18885396283815323"/>
                  <c:y val="9.84104956711603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B53-4805-8FED-306ADAF9A56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2583</c:v>
                </c:pt>
                <c:pt idx="1">
                  <c:v>1567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B53-4805-8FED-306ADAF9A56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227904150184967"/>
          <c:y val="0.78458532679287207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EU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EU27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C10-414F-8986-986C3CA89C4E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C10-414F-8986-986C3CA89C4E}"/>
              </c:ext>
            </c:extLst>
          </c:dPt>
          <c:dLbls>
            <c:dLbl>
              <c:idx val="0"/>
              <c:layout>
                <c:manualLayout>
                  <c:x val="-0.2282852153005771"/>
                  <c:y val="7.66609662646900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10-414F-8986-986C3CA89C4E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10-414F-8986-986C3CA89C4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37.9</c:v>
                </c:pt>
                <c:pt idx="1">
                  <c:v>62.1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C10-414F-8986-986C3CA89C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255717823612E-2"/>
          <c:y val="0.73626181139325164"/>
          <c:w val="0.81007915707010436"/>
          <c:h val="5.10708427542562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Mexico Exports in BOP - 2024 – Bio US$</a:t>
            </a:r>
          </a:p>
        </c:rich>
      </c:tx>
      <c:layout>
        <c:manualLayout>
          <c:xMode val="edge"/>
          <c:yMode val="edge"/>
          <c:x val="0.1676648734333614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899310468540931"/>
          <c:y val="0.19350782011875223"/>
          <c:w val="0.65389026071135059"/>
          <c:h val="0.55121768877532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Mexico Exports in BOP - 2023 -%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634B-4FFA-8C95-3F51E5E1B09D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634B-4FFA-8C95-3F51E5E1B09D}"/>
              </c:ext>
            </c:extLst>
          </c:dPt>
          <c:dLbls>
            <c:dLbl>
              <c:idx val="0"/>
              <c:layout>
                <c:manualLayout>
                  <c:x val="-0.14861855749359798"/>
                  <c:y val="-0.1500692893688538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34B-4FFA-8C95-3F51E5E1B09D}"/>
                </c:ext>
              </c:extLst>
            </c:dLbl>
            <c:dLbl>
              <c:idx val="1"/>
              <c:layout>
                <c:manualLayout>
                  <c:x val="4.356179516138179E-2"/>
                  <c:y val="0.1131917104154413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34B-4FFA-8C95-3F51E5E1B09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617</c:v>
                </c:pt>
                <c:pt idx="1">
                  <c:v>62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634B-4FFA-8C95-3F51E5E1B09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843981380637113E-2"/>
          <c:y val="0.83385603760076044"/>
          <c:w val="0.74956092020508402"/>
          <c:h val="7.753883827722846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2000" dirty="0"/>
              <a:t>Mexico Exports in </a:t>
            </a:r>
            <a:r>
              <a:rPr lang="en-US" sz="2000" dirty="0" err="1"/>
              <a:t>TiVA</a:t>
            </a:r>
            <a:r>
              <a:rPr lang="en-US" sz="2000" dirty="0"/>
              <a:t> - 2020 - %</a:t>
            </a:r>
          </a:p>
        </c:rich>
      </c:tx>
      <c:layout>
        <c:manualLayout>
          <c:xMode val="edge"/>
          <c:yMode val="edge"/>
          <c:x val="0.13379147907152128"/>
          <c:y val="4.43436442328433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513907263958211"/>
          <c:y val="0.18710263361674986"/>
          <c:w val="0.66265821878149533"/>
          <c:h val="0.5563327224281849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Canada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6A0-44F8-86CA-B68E0B1684E6}"/>
              </c:ext>
            </c:extLst>
          </c:dPt>
          <c:dPt>
            <c:idx val="1"/>
            <c:bubble3D val="0"/>
            <c:spPr>
              <a:solidFill>
                <a:srgbClr val="CA5659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6A0-44F8-86CA-B68E0B1684E6}"/>
              </c:ext>
            </c:extLst>
          </c:dPt>
          <c:dLbls>
            <c:dLbl>
              <c:idx val="0"/>
              <c:layout>
                <c:manualLayout>
                  <c:x val="-0.25517614727822813"/>
                  <c:y val="4.2171465194700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6A0-44F8-86CA-B68E0B1684E6}"/>
                </c:ext>
              </c:extLst>
            </c:dLbl>
            <c:dLbl>
              <c:idx val="1"/>
              <c:layout>
                <c:manualLayout>
                  <c:x val="0.24486983211283844"/>
                  <c:y val="-5.36990668824749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6A0-44F8-86CA-B68E0B1684E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Sheet1!$A$2:$A$3</c:f>
              <c:strCache>
                <c:ptCount val="2"/>
                <c:pt idx="0">
                  <c:v>Goods</c:v>
                </c:pt>
                <c:pt idx="1">
                  <c:v>Services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50.8</c:v>
                </c:pt>
                <c:pt idx="1">
                  <c:v>49.2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6A0-44F8-86CA-B68E0B1684E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4.8208351798256291E-2"/>
          <c:y val="0.86436567251035445"/>
          <c:w val="0.86181413882448954"/>
          <c:h val="8.80238796149590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19050">
      <a:solidFill>
        <a:schemeClr val="accent1"/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0.07703</cdr:x>
      <cdr:y>0.32704</cdr:y>
    </cdr:from>
    <cdr:to>
      <cdr:x>0.14117</cdr:x>
      <cdr:y>0.36871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140AEE5-9BD2-4178-A3E5-327446BD2B56}"/>
            </a:ext>
          </a:extLst>
        </cdr:cNvPr>
        <cdr:cNvSpPr txBox="1"/>
      </cdr:nvSpPr>
      <cdr:spPr>
        <a:xfrm xmlns:a="http://schemas.openxmlformats.org/drawingml/2006/main">
          <a:off x="682215" y="1739929"/>
          <a:ext cx="568089" cy="22167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GB" sz="1400" b="1" dirty="0"/>
            <a:t>18.9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0.03049</cdr:x>
      <cdr:y>0.81842</cdr:y>
    </cdr:from>
    <cdr:to>
      <cdr:x>0.95335</cdr:x>
      <cdr:y>0.95573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11259808-AD18-A61B-FEDD-DF84DA175682}"/>
            </a:ext>
          </a:extLst>
        </cdr:cNvPr>
        <cdr:cNvSpPr txBox="1"/>
      </cdr:nvSpPr>
      <cdr:spPr>
        <a:xfrm xmlns:a="http://schemas.openxmlformats.org/drawingml/2006/main">
          <a:off x="134716" y="4219088"/>
          <a:ext cx="4077822" cy="707886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ctr"/>
          <a:r>
            <a:rPr lang="en-GB" sz="2000" b="1" kern="1200" dirty="0">
              <a:solidFill>
                <a:schemeClr val="tx1"/>
              </a:solidFill>
              <a:latin typeface="+mj-lt"/>
            </a:rPr>
            <a:t>62.1% of EU total trade in value added terms are services trade</a:t>
          </a: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0.0509</cdr:x>
      <cdr:y>0.18333</cdr:y>
    </cdr:from>
    <cdr:to>
      <cdr:x>0.34613</cdr:x>
      <cdr:y>0.25636</cdr:y>
    </cdr:to>
    <cdr:sp macro="" textlink="">
      <cdr:nvSpPr>
        <cdr:cNvPr id="2" name="Speech Bubble: Rectangle 1">
          <a:extLst xmlns:a="http://schemas.openxmlformats.org/drawingml/2006/main">
            <a:ext uri="{FF2B5EF4-FFF2-40B4-BE49-F238E27FC236}">
              <a16:creationId xmlns:a16="http://schemas.microsoft.com/office/drawing/2014/main" id="{163BB4FF-60CC-48D1-95E6-B6D3FD1F337F}"/>
            </a:ext>
          </a:extLst>
        </cdr:cNvPr>
        <cdr:cNvSpPr/>
      </cdr:nvSpPr>
      <cdr:spPr>
        <a:xfrm xmlns:a="http://schemas.openxmlformats.org/drawingml/2006/main">
          <a:off x="148980" y="792086"/>
          <a:ext cx="864108" cy="315512"/>
        </a:xfrm>
        <a:prstGeom xmlns:a="http://schemas.openxmlformats.org/drawingml/2006/main" prst="wedgeRectCallout">
          <a:avLst>
            <a:gd name="adj1" fmla="val 32170"/>
            <a:gd name="adj2" fmla="val 139188"/>
          </a:avLst>
        </a:prstGeom>
        <a:solidFill xmlns:a="http://schemas.openxmlformats.org/drawingml/2006/main">
          <a:schemeClr val="bg1"/>
        </a:solidFill>
        <a:ln xmlns:a="http://schemas.openxmlformats.org/drawingml/2006/main">
          <a:solidFill>
            <a:schemeClr val="accent2"/>
          </a:solidFill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r>
            <a:rPr lang="en-US" sz="1600" b="1" dirty="0">
              <a:solidFill>
                <a:srgbClr val="C00000"/>
              </a:solidFill>
              <a:latin typeface="Calibri Light" panose="020F0302020204030204" pitchFamily="34" charset="0"/>
            </a:rPr>
            <a:t>27.5 %</a:t>
          </a:r>
        </a:p>
      </cdr:txBody>
    </cdr:sp>
  </cdr:relSizeAnchor>
  <cdr:relSizeAnchor xmlns:cdr="http://schemas.openxmlformats.org/drawingml/2006/chartDrawing">
    <cdr:from>
      <cdr:x>0.32153</cdr:x>
      <cdr:y>0.91667</cdr:y>
    </cdr:from>
    <cdr:to>
      <cdr:x>0.93658</cdr:x>
      <cdr:y>0.9879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26834C18-1583-43E7-AB00-6463D8DD4DDD}"/>
            </a:ext>
          </a:extLst>
        </cdr:cNvPr>
        <cdr:cNvSpPr txBox="1"/>
      </cdr:nvSpPr>
      <cdr:spPr>
        <a:xfrm xmlns:a="http://schemas.openxmlformats.org/drawingml/2006/main">
          <a:off x="941080" y="3960440"/>
          <a:ext cx="1800200" cy="307777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vertOverflow="clip" wrap="square" rtlCol="0">
          <a:spAutoFit/>
        </a:bodyPr>
        <a:lstStyle xmlns:a="http://schemas.openxmlformats.org/drawingml/2006/main"/>
        <a:p xmlns:a="http://schemas.openxmlformats.org/drawingml/2006/main">
          <a:pPr algn="r"/>
          <a:r>
            <a:rPr lang="en-GB" sz="1400" b="1" dirty="0">
              <a:solidFill>
                <a:schemeClr val="tx1"/>
              </a:solidFill>
              <a:latin typeface="+mj-lt"/>
            </a:rPr>
            <a:t>Total: 74 050 Mio€</a:t>
          </a: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</a:t>
          </a:r>
          <a:r>
            <a:rPr lang="en-GB" sz="2000" u="sng" dirty="0">
              <a:solidFill>
                <a:srgbClr val="FF0000"/>
              </a:solidFill>
            </a:rPr>
            <a:t>27</a:t>
          </a:r>
          <a:r>
            <a:rPr lang="en-GB" sz="2000" u="sng" dirty="0"/>
            <a:t> Trade in Services with Mexico (€ Mio)</a:t>
          </a: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0.08765</cdr:x>
      <cdr:y>0</cdr:y>
    </cdr:from>
    <cdr:to>
      <cdr:x>0.92435</cdr:x>
      <cdr:y>0.12195</cdr:y>
    </cdr:to>
    <cdr:sp macro="" textlink="">
      <cdr:nvSpPr>
        <cdr:cNvPr id="3" name="Title 1">
          <a:extLst xmlns:a="http://schemas.openxmlformats.org/drawingml/2006/main">
            <a:ext uri="{FF2B5EF4-FFF2-40B4-BE49-F238E27FC236}">
              <a16:creationId xmlns:a16="http://schemas.microsoft.com/office/drawing/2014/main" id="{E0BFD0CA-2632-4F46-B3C1-3D682024537F}"/>
            </a:ext>
          </a:extLst>
        </cdr:cNvPr>
        <cdr:cNvSpPr txBox="1">
          <a:spLocks xmlns:a="http://schemas.openxmlformats.org/drawingml/2006/main"/>
        </cdr:cNvSpPr>
      </cdr:nvSpPr>
      <cdr:spPr>
        <a:xfrm xmlns:a="http://schemas.openxmlformats.org/drawingml/2006/main">
          <a:off x="792088" y="0"/>
          <a:ext cx="7560840" cy="720080"/>
        </a:xfrm>
      </cdr:spPr>
      <cdr:txBody>
        <a:bodyPr xmlns:a="http://schemas.openxmlformats.org/drawingml/2006/main"/>
        <a:lstStyle xmlns:a="http://schemas.openxmlformats.org/drawingml/2006/main">
          <a:defPPr>
            <a:defRPr lang="en-US"/>
          </a:defPPr>
          <a:lvl1pPr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1pPr>
          <a:lvl2pPr marL="4572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2pPr>
          <a:lvl3pPr marL="9144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3pPr>
          <a:lvl4pPr marL="13716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4pPr>
          <a:lvl5pPr marL="1828800" algn="l" rtl="0" fontAlgn="base">
            <a:spcBef>
              <a:spcPct val="0"/>
            </a:spcBef>
            <a:spcAft>
              <a:spcPct val="0"/>
            </a:spcAft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5pPr>
          <a:lvl6pPr marL="22860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6pPr>
          <a:lvl7pPr marL="27432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7pPr>
          <a:lvl8pPr marL="32004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8pPr>
          <a:lvl9pPr marL="3657600" algn="l" defTabSz="914400" rtl="0" eaLnBrk="1" latinLnBrk="0" hangingPunct="1">
            <a:defRPr kern="1200">
              <a:solidFill>
                <a:schemeClr val="tx1"/>
              </a:solidFill>
              <a:latin typeface="Arial" pitchFamily="34" charset="0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n-GB" sz="2000" u="sng" dirty="0"/>
            <a:t>EU</a:t>
          </a:r>
          <a:r>
            <a:rPr lang="en-GB" sz="2000" u="sng" dirty="0">
              <a:solidFill>
                <a:srgbClr val="FF0000"/>
              </a:solidFill>
            </a:rPr>
            <a:t>27</a:t>
          </a:r>
          <a:r>
            <a:rPr lang="en-GB" sz="2000" u="sng" dirty="0"/>
            <a:t> Trade in Services with Mexico (€ Mio)</a:t>
          </a: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0.63734</cdr:x>
      <cdr:y>0.80255</cdr:y>
    </cdr:from>
    <cdr:to>
      <cdr:x>0.77044</cdr:x>
      <cdr:y>0.87413</cdr:y>
    </cdr:to>
    <cdr:sp macro="" textlink="">
      <cdr:nvSpPr>
        <cdr:cNvPr id="2" name="Oval 1">
          <a:extLst xmlns:a="http://schemas.openxmlformats.org/drawingml/2006/main">
            <a:ext uri="{FF2B5EF4-FFF2-40B4-BE49-F238E27FC236}">
              <a16:creationId xmlns:a16="http://schemas.microsoft.com/office/drawing/2014/main" id="{4CCC8214-E8D5-0168-D60A-3339A121BA4B}"/>
            </a:ext>
          </a:extLst>
        </cdr:cNvPr>
        <cdr:cNvSpPr/>
      </cdr:nvSpPr>
      <cdr:spPr>
        <a:xfrm xmlns:a="http://schemas.openxmlformats.org/drawingml/2006/main" rot="2849554">
          <a:off x="6190923" y="5140763"/>
          <a:ext cx="490896" cy="1217157"/>
        </a:xfrm>
        <a:prstGeom xmlns:a="http://schemas.openxmlformats.org/drawingml/2006/main" prst="ellipse">
          <a:avLst/>
        </a:prstGeom>
        <a:solidFill xmlns:a="http://schemas.openxmlformats.org/drawingml/2006/main">
          <a:schemeClr val="bg1">
            <a:alpha val="0"/>
          </a:schemeClr>
        </a:solidFill>
        <a:ln xmlns:a="http://schemas.openxmlformats.org/drawingml/2006/main">
          <a:solidFill>
            <a:srgbClr val="FF0000"/>
          </a:solidFill>
        </a:ln>
      </cdr:spPr>
      <cdr:style>
        <a:lnRef xmlns:a="http://schemas.openxmlformats.org/drawingml/2006/main" idx="2">
          <a:schemeClr val="accent1">
            <a:shade val="15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en-GB" kern="120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28" y="0"/>
            <a:ext cx="2949099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A866E1-8871-46EA-AB08-7E0E73670B32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28" y="9445546"/>
            <a:ext cx="2949099" cy="49696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9887F-13A7-4FA3-A53E-090E15F2262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81364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D081E2-95A2-42ED-B5FC-86C77149703D}" type="datetimeFigureOut">
              <a:rPr lang="en-GB" smtClean="0"/>
              <a:pPr/>
              <a:t>06/05/2026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292B68-1CDF-42EC-8662-4B44ADE8100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59557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469886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25500-D92D-CB1A-AF0D-6E814D12D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828C7FC-6CED-0F58-4AFB-CFCF725BEF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918D8E1-8538-67A5-672B-2E66479CB19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736BBF-50E8-2E92-7389-0CBFDB5F3BA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346536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82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43010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29263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1E02E-3765-A6A2-F8D5-291770F77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E17208B-A801-6060-F507-CA67C1601C0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F8DBB62-EAA1-BD24-2B14-1D842FA984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D744F4-8E0A-3335-628B-CDF73165B03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84761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7683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939800" y="1352550"/>
            <a:ext cx="4864100" cy="36496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14053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CEB42C-45C1-9306-3F56-BC55F93E1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E18BBA-EE91-93F9-970F-2AE9A0B58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D40401A-E173-B161-B751-B4637C4C6C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0FEFE5-1B95-4714-C16F-035FF138600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74128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0676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91587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9D3225-67B3-409D-B176-853F38EDFBEF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41851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429537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3292B68-1CDF-42EC-8662-4B44ADE8100B}" type="slidenum">
              <a:rPr lang="en-GB" smtClean="0"/>
              <a:pPr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239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4A4C00-FE5E-406C-83AC-433D558845A0}" type="datetimeFigureOut">
              <a:rPr lang="en-US"/>
              <a:pPr>
                <a:defRPr/>
              </a:pPr>
              <a:t>5/6/2026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5404" y="6492875"/>
            <a:ext cx="428596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392783-A0A9-4328-A6B3-C6BA3237CCD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85720" y="857232"/>
            <a:ext cx="8715436" cy="5643602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D78C9D-035C-42CC-A9A9-847D2DDF516D}" type="datetimeFigureOut">
              <a:rPr lang="es-ES" altLang="en-US"/>
              <a:pPr>
                <a:defRPr/>
              </a:pPr>
              <a:t>06/05/2026</a:t>
            </a:fld>
            <a:endParaRPr lang="es-ES" alt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C78980-1736-4266-91C9-318FF9D39F53}" type="slidenum">
              <a:rPr lang="es-ES" altLang="en-US"/>
              <a:pPr>
                <a:defRPr/>
              </a:pPr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9824099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F52BC2-627A-426E-89C6-E7B2BA95E36A}" type="datetimeFigureOut">
              <a:rPr lang="en-GB" smtClean="0"/>
              <a:t>06/05/2026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B5808-6BC3-413F-A891-25E28D5ADD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50119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ESF PPT Backgroun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9143999" cy="6861043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214678" y="214290"/>
            <a:ext cx="571500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800" dirty="0">
                <a:solidFill>
                  <a:srgbClr val="0066FF"/>
                </a:solidFill>
              </a:rPr>
              <a:t>«  The voice of the European Service Industries for International Trade Negotiations</a:t>
            </a:r>
            <a:r>
              <a:rPr lang="fr-FR" sz="1800" dirty="0">
                <a:solidFill>
                  <a:srgbClr val="0066FF"/>
                </a:solidFill>
              </a:rPr>
              <a:t> in Services</a:t>
            </a:r>
            <a:r>
              <a:rPr lang="en-GB" sz="1800" dirty="0"/>
              <a:t> </a:t>
            </a:r>
            <a:r>
              <a:rPr lang="fr-FR" sz="1800" dirty="0">
                <a:solidFill>
                  <a:srgbClr val="0066FF"/>
                </a:solidFill>
              </a:rPr>
              <a:t> »</a:t>
            </a:r>
            <a:endParaRPr lang="en-GB" sz="1800" dirty="0">
              <a:solidFill>
                <a:srgbClr val="0066FF"/>
              </a:solidFill>
            </a:endParaRPr>
          </a:p>
        </p:txBody>
      </p:sp>
      <p:pic>
        <p:nvPicPr>
          <p:cNvPr id="9" name="Picture 12" descr="K:\ESF Logo\ESF logo variations IM\ESF logo only transp.t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57188" y="0"/>
            <a:ext cx="1909762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15404" y="6357958"/>
            <a:ext cx="4285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A554005-5CE4-451B-B2EF-6551A9D7F02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0" y="6492875"/>
            <a:ext cx="1071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EA93ED-A6EC-4306-B4FB-3F6629D98A8C}" type="datetimeFigureOut">
              <a:rPr lang="en-US"/>
              <a:pPr>
                <a:defRPr/>
              </a:pPr>
              <a:t>5/6/2026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6" r:id="rId2"/>
    <p:sldLayoutId id="2147483677" r:id="rId3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6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ia.gov/the-world-factbook/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hart" Target="../charts/chart7.xml"/><Relationship Id="rId5" Type="http://schemas.openxmlformats.org/officeDocument/2006/relationships/hyperlink" Target="https://stats.oecd.org/Index.aspx?DataSetCode=TIVA_2018_C1" TargetMode="External"/><Relationship Id="rId4" Type="http://schemas.openxmlformats.org/officeDocument/2006/relationships/hyperlink" Target="https://www.wto.org/english/res_e/statis_e/wts2020_e/wts20_toc_e.ht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data-explorer.oecd.org/vis?pg=0&amp;bp=true&amp;snb=14&amp;tm=TIVA&amp;vw=tb&amp;df%5bds%5d=dsDisseminateFinalDMZ&amp;df%5bid%5d=DSD_TIVA_MAINSH%40DF_MAINSH&amp;df%5bag%5d=OECD.STI.PIE&amp;df%5bvs%5d=1.0&amp;dq=EXGR_SERV_FVA.MEX._T.W..A&amp;pd=2015%2C&amp;to%5bTIME_PERIOD%5d=false" TargetMode="External"/><Relationship Id="rId4" Type="http://schemas.openxmlformats.org/officeDocument/2006/relationships/chart" Target="../charts/char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4.xml"/><Relationship Id="rId4" Type="http://schemas.openxmlformats.org/officeDocument/2006/relationships/chart" Target="../charts/char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4CAF1E9-1250-4D0C-8CE4-75AEA080335F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720437" y="3264147"/>
            <a:ext cx="8423563" cy="3527971"/>
          </a:xfrm>
          <a:prstGeom prst="rect">
            <a:avLst/>
          </a:prstGeom>
        </p:spPr>
      </p:pic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3528" y="2708920"/>
            <a:ext cx="8715436" cy="1440160"/>
          </a:xfrm>
        </p:spPr>
        <p:txBody>
          <a:bodyPr/>
          <a:lstStyle/>
          <a:p>
            <a:pPr algn="ctr"/>
            <a:r>
              <a:rPr lang="en-GB" dirty="0"/>
              <a:t>“The importance of Trade in Services </a:t>
            </a:r>
          </a:p>
          <a:p>
            <a:pPr algn="ctr"/>
            <a:r>
              <a:rPr lang="en-GB" dirty="0"/>
              <a:t>in Trade between EU &amp; Mexico”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BEA835-A59E-431F-9F3A-E0155A0A0B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307852"/>
            <a:ext cx="1876946" cy="1275307"/>
          </a:xfrm>
          <a:prstGeom prst="rect">
            <a:avLst/>
          </a:prstGeom>
        </p:spPr>
      </p:pic>
      <p:pic>
        <p:nvPicPr>
          <p:cNvPr id="7" name="Picture 6" descr="Graphical user interface, application&#10;&#10;Description automatically generated with medium confidence">
            <a:extLst>
              <a:ext uri="{FF2B5EF4-FFF2-40B4-BE49-F238E27FC236}">
                <a16:creationId xmlns:a16="http://schemas.microsoft.com/office/drawing/2014/main" id="{3E5E0265-0786-06E9-13DB-8B58145BD10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3328" y="1307851"/>
            <a:ext cx="1876944" cy="12753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69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804C7-8AFE-4C65-A620-CAD6B88E4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5D98F3-7945-4931-A775-FCBE9725691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65DA21DC-8D08-4FE8-90DC-92D75A0B16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44665540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46EC038-F92D-4550-8BA5-EB166CECFB20}"/>
              </a:ext>
            </a:extLst>
          </p:cNvPr>
          <p:cNvSpPr txBox="1"/>
          <p:nvPr/>
        </p:nvSpPr>
        <p:spPr>
          <a:xfrm>
            <a:off x="827584" y="1464330"/>
            <a:ext cx="4176464" cy="6155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rgbClr val="FF0000"/>
                </a:solidFill>
                <a:latin typeface="+mj-lt"/>
              </a:rPr>
              <a:t>+127% increase of EU Exports since 2015</a:t>
            </a:r>
          </a:p>
          <a:p>
            <a:r>
              <a:rPr lang="en-GB" sz="1700" b="1" dirty="0">
                <a:solidFill>
                  <a:srgbClr val="FF0000"/>
                </a:solidFill>
                <a:latin typeface="+mj-lt"/>
              </a:rPr>
              <a:t>+128% increase of EU Imports since 2015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8D7C243-49F9-4EAF-A7EA-B600CD242626}"/>
              </a:ext>
            </a:extLst>
          </p:cNvPr>
          <p:cNvSpPr txBox="1"/>
          <p:nvPr/>
        </p:nvSpPr>
        <p:spPr>
          <a:xfrm>
            <a:off x="7236296" y="6525344"/>
            <a:ext cx="2195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142F50"/>
                </a:solidFill>
                <a:latin typeface="+mj-lt"/>
              </a:rPr>
              <a:t>Source: Eurostat Bop_its6_det</a:t>
            </a:r>
          </a:p>
        </p:txBody>
      </p:sp>
    </p:spTree>
    <p:extLst>
      <p:ext uri="{BB962C8B-B14F-4D97-AF65-F5344CB8AC3E}">
        <p14:creationId xmlns:p14="http://schemas.microsoft.com/office/powerpoint/2010/main" val="180793042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52DF54-F0DC-ABFC-9174-7F733D534C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B02F69-B4D4-5BE8-F808-05597CC8F3B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3407CB-DDAF-3685-4B01-C807B5FB0FE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06AF4831-25B1-4563-4941-4EE52BA935E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69638513"/>
              </p:ext>
            </p:extLst>
          </p:nvPr>
        </p:nvGraphicFramePr>
        <p:xfrm>
          <a:off x="107504" y="836712"/>
          <a:ext cx="9036495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33338EA-6395-51E0-0471-2AADA993849B}"/>
              </a:ext>
            </a:extLst>
          </p:cNvPr>
          <p:cNvSpPr txBox="1"/>
          <p:nvPr/>
        </p:nvSpPr>
        <p:spPr>
          <a:xfrm>
            <a:off x="827584" y="1464330"/>
            <a:ext cx="4176464" cy="615553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700" b="1" dirty="0">
                <a:solidFill>
                  <a:srgbClr val="FF0000"/>
                </a:solidFill>
                <a:latin typeface="+mj-lt"/>
              </a:rPr>
              <a:t>+556% increase of EU Exports since 2001</a:t>
            </a:r>
          </a:p>
          <a:p>
            <a:r>
              <a:rPr lang="en-GB" sz="1700" b="1" dirty="0">
                <a:solidFill>
                  <a:srgbClr val="FF0000"/>
                </a:solidFill>
                <a:latin typeface="+mj-lt"/>
              </a:rPr>
              <a:t>+261% increase of EU Imports since 2001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3B750F-EEB6-F3EE-C079-886A105A73ED}"/>
              </a:ext>
            </a:extLst>
          </p:cNvPr>
          <p:cNvSpPr txBox="1"/>
          <p:nvPr/>
        </p:nvSpPr>
        <p:spPr>
          <a:xfrm>
            <a:off x="7236296" y="6525344"/>
            <a:ext cx="219573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>
                <a:solidFill>
                  <a:srgbClr val="142F50"/>
                </a:solidFill>
                <a:latin typeface="+mj-lt"/>
              </a:rPr>
              <a:t>Source: Eurostat Bop_its6_det</a:t>
            </a:r>
          </a:p>
        </p:txBody>
      </p:sp>
    </p:spTree>
    <p:extLst>
      <p:ext uri="{BB962C8B-B14F-4D97-AF65-F5344CB8AC3E}">
        <p14:creationId xmlns:p14="http://schemas.microsoft.com/office/powerpoint/2010/main" val="2809192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2402933826"/>
              </p:ext>
            </p:extLst>
          </p:nvPr>
        </p:nvGraphicFramePr>
        <p:xfrm>
          <a:off x="143508" y="1120001"/>
          <a:ext cx="8820980" cy="56213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ctangle 6"/>
          <p:cNvSpPr/>
          <p:nvPr/>
        </p:nvSpPr>
        <p:spPr>
          <a:xfrm>
            <a:off x="395536" y="750669"/>
            <a:ext cx="856895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EU</a:t>
            </a:r>
            <a:r>
              <a:rPr lang="en-GB" altLang="en-US" b="1" u="sng" dirty="0">
                <a:solidFill>
                  <a:srgbClr val="FF0000"/>
                </a:solidFill>
              </a:rPr>
              <a:t>27</a:t>
            </a:r>
            <a:r>
              <a:rPr lang="en-GB" altLang="en-US" b="1" u="sng" dirty="0"/>
              <a:t> Services Exports and Imports to Mexico per sectors -  </a:t>
            </a:r>
            <a:r>
              <a:rPr lang="en-GB" altLang="en-US" u="sng" dirty="0">
                <a:solidFill>
                  <a:srgbClr val="FF0000"/>
                </a:solidFill>
              </a:rPr>
              <a:t>2024</a:t>
            </a:r>
            <a:r>
              <a:rPr lang="en-GB" altLang="en-US" u="sng" dirty="0"/>
              <a:t> - € Million</a:t>
            </a:r>
            <a:endParaRPr lang="en-GB" altLang="en-US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143508" y="6381328"/>
            <a:ext cx="871296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-  Note: Other business services comprise mainly: research and development, professional and management consulting services, technical, trade-related services.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754" y="1151189"/>
            <a:ext cx="2068256" cy="52322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Exports - Total 20 336  </a:t>
            </a:r>
          </a:p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      Imports - Total: 9 389</a:t>
            </a:r>
          </a:p>
        </p:txBody>
      </p:sp>
      <p:sp>
        <p:nvSpPr>
          <p:cNvPr id="10" name="TextBox 5"/>
          <p:cNvSpPr txBox="1">
            <a:spLocks noChangeArrowheads="1"/>
          </p:cNvSpPr>
          <p:nvPr/>
        </p:nvSpPr>
        <p:spPr bwMode="auto">
          <a:xfrm>
            <a:off x="6639587" y="1512634"/>
            <a:ext cx="22322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22.5% of EU Exports</a:t>
            </a:r>
          </a:p>
        </p:txBody>
      </p:sp>
      <p:sp>
        <p:nvSpPr>
          <p:cNvPr id="13" name="TextBox 5"/>
          <p:cNvSpPr txBox="1">
            <a:spLocks noChangeArrowheads="1"/>
          </p:cNvSpPr>
          <p:nvPr/>
        </p:nvSpPr>
        <p:spPr bwMode="auto">
          <a:xfrm>
            <a:off x="2444745" y="2143615"/>
            <a:ext cx="936104" cy="3826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20.6%</a:t>
            </a:r>
          </a:p>
        </p:txBody>
      </p:sp>
      <p:sp>
        <p:nvSpPr>
          <p:cNvPr id="14" name="TextBox 5"/>
          <p:cNvSpPr txBox="1">
            <a:spLocks noChangeArrowheads="1"/>
          </p:cNvSpPr>
          <p:nvPr/>
        </p:nvSpPr>
        <p:spPr bwMode="auto">
          <a:xfrm>
            <a:off x="3180807" y="2530200"/>
            <a:ext cx="85659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9.3%</a:t>
            </a:r>
          </a:p>
        </p:txBody>
      </p:sp>
      <p:sp>
        <p:nvSpPr>
          <p:cNvPr id="16" name="TextBox 5"/>
          <p:cNvSpPr txBox="1">
            <a:spLocks noChangeArrowheads="1"/>
          </p:cNvSpPr>
          <p:nvPr/>
        </p:nvSpPr>
        <p:spPr bwMode="auto">
          <a:xfrm>
            <a:off x="5884415" y="1481380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23.6%</a:t>
            </a:r>
          </a:p>
        </p:txBody>
      </p:sp>
      <p:sp>
        <p:nvSpPr>
          <p:cNvPr id="17" name="TextBox 5"/>
          <p:cNvSpPr txBox="1">
            <a:spLocks noChangeArrowheads="1"/>
          </p:cNvSpPr>
          <p:nvPr/>
        </p:nvSpPr>
        <p:spPr bwMode="auto">
          <a:xfrm>
            <a:off x="5414173" y="3155516"/>
            <a:ext cx="7886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1">
                    <a:lumMod val="75000"/>
                  </a:schemeClr>
                </a:solidFill>
              </a:rPr>
              <a:t> 9,5%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1548625" y="1233615"/>
            <a:ext cx="199996" cy="165405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/>
          <p:cNvSpPr/>
          <p:nvPr/>
        </p:nvSpPr>
        <p:spPr>
          <a:xfrm>
            <a:off x="1559964" y="1481380"/>
            <a:ext cx="199996" cy="1654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Box 5">
            <a:extLst>
              <a:ext uri="{FF2B5EF4-FFF2-40B4-BE49-F238E27FC236}">
                <a16:creationId xmlns:a16="http://schemas.microsoft.com/office/drawing/2014/main" id="{9C38227A-B27F-48BF-8AB5-2AC7DA964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17883" y="2273615"/>
            <a:ext cx="147565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32.5% of EU Imports</a:t>
            </a:r>
          </a:p>
        </p:txBody>
      </p:sp>
      <p:sp>
        <p:nvSpPr>
          <p:cNvPr id="20" name="TextBox 5">
            <a:extLst>
              <a:ext uri="{FF2B5EF4-FFF2-40B4-BE49-F238E27FC236}">
                <a16:creationId xmlns:a16="http://schemas.microsoft.com/office/drawing/2014/main" id="{9FCABF23-2BBF-47FD-86AE-211C7453DA4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69346" y="2983769"/>
            <a:ext cx="93610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24.3%</a:t>
            </a: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9F1B330A-E415-798E-0ADB-E7D1B53C52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9792" y="3561352"/>
            <a:ext cx="824585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r>
              <a:rPr lang="en-GB" altLang="en-US" dirty="0">
                <a:solidFill>
                  <a:schemeClr val="accent2">
                    <a:lumMod val="75000"/>
                  </a:schemeClr>
                </a:solidFill>
              </a:rPr>
              <a:t>15.2%</a:t>
            </a:r>
          </a:p>
        </p:txBody>
      </p:sp>
    </p:spTree>
    <p:extLst>
      <p:ext uri="{BB962C8B-B14F-4D97-AF65-F5344CB8AC3E}">
        <p14:creationId xmlns:p14="http://schemas.microsoft.com/office/powerpoint/2010/main" val="36557085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9DF271D8-0EDA-3FDD-EE35-C6C3F108D1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62539883"/>
              </p:ext>
            </p:extLst>
          </p:nvPr>
        </p:nvGraphicFramePr>
        <p:xfrm>
          <a:off x="107504" y="836712"/>
          <a:ext cx="9036496" cy="59046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61C72285-C41A-B3F6-57E6-8AA282C873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6897985"/>
              </p:ext>
            </p:extLst>
          </p:nvPr>
        </p:nvGraphicFramePr>
        <p:xfrm>
          <a:off x="7956376" y="944728"/>
          <a:ext cx="936104" cy="568862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36104">
                  <a:extLst>
                    <a:ext uri="{9D8B030D-6E8A-4147-A177-3AD203B41FA5}">
                      <a16:colId xmlns:a16="http://schemas.microsoft.com/office/drawing/2014/main" val="3688150396"/>
                    </a:ext>
                  </a:extLst>
                </a:gridCol>
              </a:tblGrid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320,5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958630972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62,3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3181465777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148,9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1169679383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1310,7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1787844495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225,6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1090897884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16,5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596150823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401,8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3191398043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62,8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3068939392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28,9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465513862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642,6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877467288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209,4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3335453594"/>
                  </a:ext>
                </a:extLst>
              </a:tr>
              <a:tr h="474052"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en-BE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1143,6</a:t>
                      </a:r>
                    </a:p>
                  </a:txBody>
                  <a:tcPr marL="5443" marR="5443" marT="5443" marB="0" anchor="ctr"/>
                </a:tc>
                <a:extLst>
                  <a:ext uri="{0D108BD9-81ED-4DB2-BD59-A6C34878D82A}">
                    <a16:rowId xmlns:a16="http://schemas.microsoft.com/office/drawing/2014/main" val="2479398158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D752A7E9-ABF7-3B62-8801-451EF978730A}"/>
              </a:ext>
            </a:extLst>
          </p:cNvPr>
          <p:cNvSpPr txBox="1"/>
          <p:nvPr/>
        </p:nvSpPr>
        <p:spPr>
          <a:xfrm>
            <a:off x="8028384" y="692696"/>
            <a:ext cx="864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latin typeface="+mj-lt"/>
              </a:rPr>
              <a:t>Mio €</a:t>
            </a:r>
          </a:p>
        </p:txBody>
      </p:sp>
    </p:spTree>
    <p:extLst>
      <p:ext uri="{BB962C8B-B14F-4D97-AF65-F5344CB8AC3E}">
        <p14:creationId xmlns:p14="http://schemas.microsoft.com/office/powerpoint/2010/main" val="22806808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35C64C-4097-4949-9095-D079520D30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763785"/>
            <a:ext cx="8247494" cy="432967"/>
          </a:xfrm>
        </p:spPr>
        <p:txBody>
          <a:bodyPr>
            <a:normAutofit/>
          </a:bodyPr>
          <a:lstStyle/>
          <a:p>
            <a:pPr algn="ctr"/>
            <a:r>
              <a:rPr lang="en-US" sz="2000" b="1" u="sng" dirty="0"/>
              <a:t>EU27 Exports of services to Mexico per countries (Extra EU) - €Mio – </a:t>
            </a:r>
            <a:r>
              <a:rPr lang="en-US" sz="2000" b="1" u="sng" dirty="0">
                <a:solidFill>
                  <a:srgbClr val="FF0000"/>
                </a:solidFill>
              </a:rPr>
              <a:t>2024</a:t>
            </a:r>
            <a:endParaRPr lang="en-GB" sz="2000" dirty="0">
              <a:solidFill>
                <a:srgbClr val="FF0000"/>
              </a:solidFill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C56662F5-BE86-4512-93EA-EB62C73F04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1583900"/>
              </p:ext>
            </p:extLst>
          </p:nvPr>
        </p:nvGraphicFramePr>
        <p:xfrm>
          <a:off x="147783" y="1196752"/>
          <a:ext cx="880225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7CB972D-2386-4E21-A5B7-0AE53B8400E3}"/>
              </a:ext>
            </a:extLst>
          </p:cNvPr>
          <p:cNvSpPr txBox="1"/>
          <p:nvPr/>
        </p:nvSpPr>
        <p:spPr>
          <a:xfrm>
            <a:off x="7228701" y="6532918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556716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8746AB0-F7DE-4126-ABFD-9CD46EB18B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16496003"/>
              </p:ext>
            </p:extLst>
          </p:nvPr>
        </p:nvGraphicFramePr>
        <p:xfrm>
          <a:off x="240145" y="764704"/>
          <a:ext cx="8562109" cy="59793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54999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043608" y="812225"/>
            <a:ext cx="73448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+mj-lt"/>
              </a:rPr>
              <a:t>EU27 FDI with Mexico – 2013-2023 - Million €</a:t>
            </a:r>
          </a:p>
        </p:txBody>
      </p: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37866026"/>
              </p:ext>
            </p:extLst>
          </p:nvPr>
        </p:nvGraphicFramePr>
        <p:xfrm>
          <a:off x="179512" y="1397000"/>
          <a:ext cx="8784976" cy="53443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798774" y="6536377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3177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444946-4172-2582-EC74-2DE3F89F7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46CBABF-1DB4-8DDC-32F6-E0F58498F1A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66626339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7A74AAEC-A410-D2D9-053B-834BCBBAF3B3}"/>
              </a:ext>
            </a:extLst>
          </p:cNvPr>
          <p:cNvSpPr txBox="1"/>
          <p:nvPr/>
        </p:nvSpPr>
        <p:spPr>
          <a:xfrm>
            <a:off x="7061544" y="6487452"/>
            <a:ext cx="208245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bop_fdi6_pos.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EF67656-0B77-6837-0B60-038AB0973F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03054" y="116632"/>
            <a:ext cx="6326909" cy="906999"/>
          </a:xfrm>
        </p:spPr>
        <p:txBody>
          <a:bodyPr>
            <a:noAutofit/>
          </a:bodyPr>
          <a:lstStyle/>
          <a:p>
            <a:r>
              <a:rPr lang="en-GB" sz="2800" b="1" cap="all" dirty="0">
                <a:latin typeface="Calibri Light" panose="020F0302020204030204" pitchFamily="34" charset="0"/>
              </a:rPr>
              <a:t>Top 10 EU Investment partners</a:t>
            </a:r>
            <a:br>
              <a:rPr lang="en-GB" sz="2800" b="1" cap="all" dirty="0">
                <a:latin typeface="Calibri Light" panose="020F0302020204030204" pitchFamily="34" charset="0"/>
              </a:rPr>
            </a:br>
            <a:r>
              <a:rPr lang="en-GB" sz="2800" b="1" cap="all" dirty="0">
                <a:latin typeface="Calibri Light" panose="020F0302020204030204" pitchFamily="34" charset="0"/>
              </a:rPr>
              <a:t> FDI Stock (Extra-EU27) – 2024 - €Bio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49095BE-E325-3A2E-3785-D74DD32EDEC5}"/>
              </a:ext>
            </a:extLst>
          </p:cNvPr>
          <p:cNvSpPr txBox="1"/>
          <p:nvPr/>
        </p:nvSpPr>
        <p:spPr>
          <a:xfrm>
            <a:off x="4067944" y="1586325"/>
            <a:ext cx="4392488" cy="830997"/>
          </a:xfrm>
          <a:prstGeom prst="rect">
            <a:avLst/>
          </a:prstGeom>
          <a:solidFill>
            <a:schemeClr val="bg1"/>
          </a:solidFill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tx2"/>
                </a:solidFill>
                <a:latin typeface="+mj-lt"/>
              </a:rPr>
              <a:t>Mexico is the 8</a:t>
            </a:r>
            <a:r>
              <a:rPr lang="en-GB" sz="2400" b="1" baseline="30000" dirty="0">
                <a:solidFill>
                  <a:schemeClr val="tx2"/>
                </a:solidFill>
                <a:latin typeface="+mj-lt"/>
              </a:rPr>
              <a:t>th</a:t>
            </a:r>
            <a:r>
              <a:rPr lang="en-GB" sz="2400" b="1" dirty="0">
                <a:solidFill>
                  <a:schemeClr val="tx2"/>
                </a:solidFill>
                <a:latin typeface="+mj-lt"/>
              </a:rPr>
              <a:t> biggest beneficiary of EU Outward FDI.</a:t>
            </a:r>
          </a:p>
        </p:txBody>
      </p:sp>
    </p:spTree>
    <p:extLst>
      <p:ext uri="{BB962C8B-B14F-4D97-AF65-F5344CB8AC3E}">
        <p14:creationId xmlns:p14="http://schemas.microsoft.com/office/powerpoint/2010/main" val="3157586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261493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732240" y="6434534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10FDD29-F69D-F854-9CF5-A836157047BD}"/>
              </a:ext>
            </a:extLst>
          </p:cNvPr>
          <p:cNvSpPr txBox="1"/>
          <p:nvPr/>
        </p:nvSpPr>
        <p:spPr>
          <a:xfrm>
            <a:off x="7668344" y="3262882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75.7%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103C89B-0E21-0603-F844-219BAAEC1190}"/>
              </a:ext>
            </a:extLst>
          </p:cNvPr>
          <p:cNvSpPr txBox="1"/>
          <p:nvPr/>
        </p:nvSpPr>
        <p:spPr>
          <a:xfrm>
            <a:off x="4093" y="1152510"/>
            <a:ext cx="3672408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EU FDI to Mexico in services sectors (75.7%) in 2024, is in the world average of the EU (79,7%).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2195736" y="813383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+mj-lt"/>
              </a:rPr>
              <a:t>EU 27 FDI with Mexico – Million € - Share of Services in Outward FDI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63BEFC3-4E4E-6449-2404-71AAD41324A0}"/>
              </a:ext>
            </a:extLst>
          </p:cNvPr>
          <p:cNvSpPr txBox="1"/>
          <p:nvPr/>
        </p:nvSpPr>
        <p:spPr>
          <a:xfrm>
            <a:off x="2339752" y="4089349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73.1%</a:t>
            </a:r>
          </a:p>
        </p:txBody>
      </p:sp>
    </p:spTree>
    <p:extLst>
      <p:ext uri="{BB962C8B-B14F-4D97-AF65-F5344CB8AC3E}">
        <p14:creationId xmlns:p14="http://schemas.microsoft.com/office/powerpoint/2010/main" val="263302423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52B27EC8-15A9-4406-AEBD-5014E5373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39295179"/>
              </p:ext>
            </p:extLst>
          </p:nvPr>
        </p:nvGraphicFramePr>
        <p:xfrm>
          <a:off x="179512" y="1268760"/>
          <a:ext cx="871296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169AC344-9FF0-4B7C-B8A3-AD41FF38432C}"/>
              </a:ext>
            </a:extLst>
          </p:cNvPr>
          <p:cNvSpPr txBox="1"/>
          <p:nvPr/>
        </p:nvSpPr>
        <p:spPr>
          <a:xfrm>
            <a:off x="6804248" y="6309320"/>
            <a:ext cx="2160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Calibri Light" panose="020F0302020204030204" pitchFamily="34" charset="0"/>
                <a:cs typeface="Calibri Light" panose="020F0302020204030204" pitchFamily="34" charset="0"/>
              </a:rPr>
              <a:t>Source: Eurostat [bop_fdi6_pos]</a:t>
            </a:r>
            <a:endParaRPr lang="en-GB" sz="1200" b="1" dirty="0">
              <a:solidFill>
                <a:srgbClr val="FF0000"/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6863F-3F34-4DAB-9AF5-C5E7CCFB45DD}"/>
              </a:ext>
            </a:extLst>
          </p:cNvPr>
          <p:cNvSpPr txBox="1"/>
          <p:nvPr/>
        </p:nvSpPr>
        <p:spPr>
          <a:xfrm>
            <a:off x="1151777" y="692696"/>
            <a:ext cx="66967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+mj-lt"/>
              </a:rPr>
              <a:t>EU 27 FDI with Mexico – Million €</a:t>
            </a:r>
          </a:p>
          <a:p>
            <a:pPr algn="ctr"/>
            <a:r>
              <a:rPr lang="en-GB" sz="2400" b="1" dirty="0">
                <a:latin typeface="+mj-lt"/>
              </a:rPr>
              <a:t>Share of Services in EU Inward FDI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F64D56-8F49-EBC8-FED2-6733FADBBC3F}"/>
              </a:ext>
            </a:extLst>
          </p:cNvPr>
          <p:cNvSpPr txBox="1"/>
          <p:nvPr/>
        </p:nvSpPr>
        <p:spPr>
          <a:xfrm>
            <a:off x="1475656" y="4637872"/>
            <a:ext cx="4248472" cy="923330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0000"/>
                </a:solidFill>
              </a:rPr>
              <a:t>A higher rate of Mexico FDI to EU in services sectors (94.8%) in 2024, compared to world average (79,8%).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9B55DB-6F24-1BD6-1774-22CDBCC95D1B}"/>
              </a:ext>
            </a:extLst>
          </p:cNvPr>
          <p:cNvSpPr txBox="1"/>
          <p:nvPr/>
        </p:nvSpPr>
        <p:spPr>
          <a:xfrm>
            <a:off x="7668344" y="4483983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94.8%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26D3274-0B08-9F06-4593-156FF7FD74B8}"/>
              </a:ext>
            </a:extLst>
          </p:cNvPr>
          <p:cNvSpPr txBox="1"/>
          <p:nvPr/>
        </p:nvSpPr>
        <p:spPr>
          <a:xfrm>
            <a:off x="4716016" y="2696060"/>
            <a:ext cx="648072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FF0000"/>
                </a:solidFill>
                <a:latin typeface="+mj-lt"/>
              </a:rPr>
              <a:t>86.3%</a:t>
            </a:r>
          </a:p>
        </p:txBody>
      </p:sp>
    </p:spTree>
    <p:extLst>
      <p:ext uri="{BB962C8B-B14F-4D97-AF65-F5344CB8AC3E}">
        <p14:creationId xmlns:p14="http://schemas.microsoft.com/office/powerpoint/2010/main" val="12233824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92495-9231-4591-BFE9-E914AFABE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718" y="764704"/>
            <a:ext cx="7886700" cy="508474"/>
          </a:xfrm>
        </p:spPr>
        <p:txBody>
          <a:bodyPr>
            <a:normAutofit/>
          </a:bodyPr>
          <a:lstStyle/>
          <a:p>
            <a:pPr algn="ctr"/>
            <a:r>
              <a:rPr lang="en-GB" sz="2700" u="sng" dirty="0">
                <a:latin typeface="Calibri Light" panose="020F0302020204030204" pitchFamily="34" charset="0"/>
                <a:cs typeface="Times New Roman" pitchFamily="18" charset="0"/>
              </a:rPr>
              <a:t>EU Economy per sectors – GDP – (est. 2017)</a:t>
            </a:r>
            <a:endParaRPr lang="en-GB" sz="2700" dirty="0"/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CCC58090-92BF-41FE-BE73-809D98653D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3107661"/>
              </p:ext>
            </p:extLst>
          </p:nvPr>
        </p:nvGraphicFramePr>
        <p:xfrm>
          <a:off x="323528" y="1397000"/>
          <a:ext cx="8640960" cy="5272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4AFCBE1D-92D3-4D45-AC17-E4426EAA3F86}"/>
              </a:ext>
            </a:extLst>
          </p:cNvPr>
          <p:cNvSpPr txBox="1"/>
          <p:nvPr/>
        </p:nvSpPr>
        <p:spPr>
          <a:xfrm>
            <a:off x="827584" y="1781652"/>
            <a:ext cx="4320480" cy="830997"/>
          </a:xfrm>
          <a:prstGeom prst="rect">
            <a:avLst/>
          </a:prstGeom>
          <a:solidFill>
            <a:schemeClr val="bg1"/>
          </a:solidFill>
          <a:ln w="3492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+mj-lt"/>
              </a:rPr>
              <a:t>Services = 73.3% of EU GDP</a:t>
            </a:r>
          </a:p>
          <a:p>
            <a:r>
              <a:rPr lang="en-GB" sz="2400" b="1" dirty="0">
                <a:solidFill>
                  <a:srgbClr val="FF0000"/>
                </a:solidFill>
                <a:latin typeface="+mj-lt"/>
              </a:rPr>
              <a:t>	      64.5% of Mexico GDP 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7E343B-01B6-4075-9970-90CE4C2E8A53}"/>
              </a:ext>
            </a:extLst>
          </p:cNvPr>
          <p:cNvSpPr txBox="1"/>
          <p:nvPr/>
        </p:nvSpPr>
        <p:spPr>
          <a:xfrm>
            <a:off x="6984776" y="6597352"/>
            <a:ext cx="1979712" cy="26064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3"/>
              </a:rPr>
              <a:t>CIA </a:t>
            </a:r>
            <a:r>
              <a:rPr lang="en-GB" sz="1100" dirty="0" err="1">
                <a:latin typeface="Calibri Light" panose="020F0302020204030204" pitchFamily="34" charset="0"/>
                <a:hlinkClick r:id="rId3"/>
              </a:rPr>
              <a:t>FactBook</a:t>
            </a:r>
            <a:r>
              <a:rPr lang="en-GB" sz="1100" dirty="0">
                <a:latin typeface="Calibri Light" panose="020F0302020204030204" pitchFamily="34" charset="0"/>
                <a:hlinkClick r:id="rId3"/>
              </a:rPr>
              <a:t> </a:t>
            </a:r>
            <a:r>
              <a:rPr lang="en-GB" sz="1100" dirty="0">
                <a:latin typeface="Calibri Light" panose="020F0302020204030204" pitchFamily="34" charset="0"/>
              </a:rPr>
              <a:t>- 2022</a:t>
            </a:r>
          </a:p>
        </p:txBody>
      </p:sp>
    </p:spTree>
    <p:extLst>
      <p:ext uri="{BB962C8B-B14F-4D97-AF65-F5344CB8AC3E}">
        <p14:creationId xmlns:p14="http://schemas.microsoft.com/office/powerpoint/2010/main" val="984862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E7F41B0-6FFB-449B-B976-CE44E0E9D642}"/>
              </a:ext>
            </a:extLst>
          </p:cNvPr>
          <p:cNvSpPr txBox="1"/>
          <p:nvPr/>
        </p:nvSpPr>
        <p:spPr>
          <a:xfrm>
            <a:off x="932873" y="836712"/>
            <a:ext cx="7278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The share of Trade in Services in the EU GDP is higher than in other high-income countries!   </a:t>
            </a:r>
            <a:r>
              <a:rPr lang="en-GB" dirty="0">
                <a:solidFill>
                  <a:srgbClr val="FF0000"/>
                </a:solidFill>
                <a:sym typeface="Wingdings" panose="05000000000000000000" pitchFamily="2" charset="2"/>
              </a:rPr>
              <a:t>	</a:t>
            </a:r>
            <a:r>
              <a:rPr lang="en-GB" dirty="0">
                <a:solidFill>
                  <a:srgbClr val="FF0000"/>
                </a:solidFill>
              </a:rPr>
              <a:t>29.8% (7.4% in Mexico)</a:t>
            </a:r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5E86A424-8B02-4459-BE24-B6DC9484B7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51975131"/>
              </p:ext>
            </p:extLst>
          </p:nvPr>
        </p:nvGraphicFramePr>
        <p:xfrm>
          <a:off x="35496" y="1483043"/>
          <a:ext cx="9001000" cy="51863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7F9518A2-EE58-4771-97DC-3B60909D7A30}"/>
              </a:ext>
            </a:extLst>
          </p:cNvPr>
          <p:cNvSpPr txBox="1"/>
          <p:nvPr/>
        </p:nvSpPr>
        <p:spPr>
          <a:xfrm>
            <a:off x="7164352" y="6627796"/>
            <a:ext cx="1853671" cy="26161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World Bank</a:t>
            </a:r>
          </a:p>
        </p:txBody>
      </p:sp>
    </p:spTree>
    <p:extLst>
      <p:ext uri="{BB962C8B-B14F-4D97-AF65-F5344CB8AC3E}">
        <p14:creationId xmlns:p14="http://schemas.microsoft.com/office/powerpoint/2010/main" val="4180969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F5A9DDA-4ABB-4E75-9382-55B25AF6852D}"/>
              </a:ext>
            </a:extLst>
          </p:cNvPr>
          <p:cNvGraphicFramePr/>
          <p:nvPr/>
        </p:nvGraphicFramePr>
        <p:xfrm>
          <a:off x="0" y="6686"/>
          <a:ext cx="9144000" cy="68513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 Box 25">
            <a:extLst>
              <a:ext uri="{FF2B5EF4-FFF2-40B4-BE49-F238E27FC236}">
                <a16:creationId xmlns:a16="http://schemas.microsoft.com/office/drawing/2014/main" id="{1DAF6B2F-0DF1-4EB2-A9D4-4B94A3CF3EC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381328"/>
            <a:ext cx="918051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fr-BE" sz="1400" dirty="0"/>
              <a:t>Total World Export of services 2024 (</a:t>
            </a:r>
            <a:r>
              <a:rPr lang="fr-BE" sz="1400" dirty="0" err="1"/>
              <a:t>excl</a:t>
            </a:r>
            <a:r>
              <a:rPr lang="fr-BE" sz="1400" dirty="0"/>
              <a:t>. Intra EU) = 7 088 Bio US$ - 	Source: WTO Trade </a:t>
            </a:r>
            <a:r>
              <a:rPr lang="en-GB" sz="1400" dirty="0"/>
              <a:t>Statistical</a:t>
            </a:r>
            <a:r>
              <a:rPr lang="fr-BE" sz="1400" dirty="0"/>
              <a:t> </a:t>
            </a:r>
            <a:r>
              <a:rPr lang="en-GB" sz="1400" dirty="0"/>
              <a:t>Review</a:t>
            </a:r>
            <a:r>
              <a:rPr lang="fr-BE" sz="1400" dirty="0"/>
              <a:t> &amp; Global </a:t>
            </a:r>
            <a:r>
              <a:rPr lang="fr-BE" sz="1400" dirty="0" err="1"/>
              <a:t>trade</a:t>
            </a:r>
            <a:r>
              <a:rPr lang="fr-BE" sz="1400" dirty="0"/>
              <a:t> </a:t>
            </a:r>
            <a:r>
              <a:rPr lang="fr-BE" sz="1400" dirty="0" err="1"/>
              <a:t>outlook</a:t>
            </a:r>
            <a:r>
              <a:rPr lang="fr-BE" sz="1400" dirty="0"/>
              <a:t> 2024 – Bio US$ </a:t>
            </a:r>
            <a:endParaRPr lang="en-GB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7585374-B6DE-4B85-AF2E-091FF6EEDCD2}"/>
              </a:ext>
            </a:extLst>
          </p:cNvPr>
          <p:cNvSpPr txBox="1"/>
          <p:nvPr/>
        </p:nvSpPr>
        <p:spPr>
          <a:xfrm>
            <a:off x="2510175" y="6687"/>
            <a:ext cx="520930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TOP 20 WORLD EXPORTERS OF TRADE IN SERVICES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BA2D03E-7200-4E1B-B986-89D5D1ABDBB1}"/>
              </a:ext>
            </a:extLst>
          </p:cNvPr>
          <p:cNvCxnSpPr>
            <a:cxnSpLocks/>
          </p:cNvCxnSpPr>
          <p:nvPr/>
        </p:nvCxnSpPr>
        <p:spPr>
          <a:xfrm>
            <a:off x="971600" y="-23629"/>
            <a:ext cx="0" cy="5900901"/>
          </a:xfrm>
          <a:prstGeom prst="line">
            <a:avLst/>
          </a:prstGeom>
          <a:ln w="9525">
            <a:prstDash val="dash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AB2A2E00-5332-40D6-BCB3-A5E9CBA80946}"/>
              </a:ext>
            </a:extLst>
          </p:cNvPr>
          <p:cNvSpPr/>
          <p:nvPr/>
        </p:nvSpPr>
        <p:spPr>
          <a:xfrm>
            <a:off x="2510175" y="1645256"/>
            <a:ext cx="3024336" cy="675462"/>
          </a:xfrm>
          <a:prstGeom prst="wedgeRectCallout">
            <a:avLst>
              <a:gd name="adj1" fmla="val -82912"/>
              <a:gd name="adj2" fmla="val 138032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EU is the first largest global exporter of services</a:t>
            </a:r>
          </a:p>
        </p:txBody>
      </p:sp>
      <p:sp>
        <p:nvSpPr>
          <p:cNvPr id="3" name="Speech Bubble: Rectangle 2">
            <a:extLst>
              <a:ext uri="{FF2B5EF4-FFF2-40B4-BE49-F238E27FC236}">
                <a16:creationId xmlns:a16="http://schemas.microsoft.com/office/drawing/2014/main" id="{2F06B495-2A8F-421A-74BA-CC2CEFB4F1B2}"/>
              </a:ext>
            </a:extLst>
          </p:cNvPr>
          <p:cNvSpPr/>
          <p:nvPr/>
        </p:nvSpPr>
        <p:spPr>
          <a:xfrm>
            <a:off x="4200352" y="2573162"/>
            <a:ext cx="3024336" cy="954107"/>
          </a:xfrm>
          <a:prstGeom prst="wedgeRectCallout">
            <a:avLst>
              <a:gd name="adj1" fmla="val 60659"/>
              <a:gd name="adj2" fmla="val 202276"/>
            </a:avLst>
          </a:prstGeom>
          <a:solidFill>
            <a:schemeClr val="bg1"/>
          </a:solidFill>
          <a:ln w="3492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Mexico is the 17</a:t>
            </a:r>
            <a:r>
              <a:rPr lang="en-GB" baseline="30000" dirty="0">
                <a:solidFill>
                  <a:srgbClr val="FF0000"/>
                </a:solidFill>
              </a:rPr>
              <a:t>th</a:t>
            </a:r>
            <a:r>
              <a:rPr lang="en-GB" dirty="0">
                <a:solidFill>
                  <a:srgbClr val="FF0000"/>
                </a:solidFill>
              </a:rPr>
              <a:t> largest global exporter of services</a:t>
            </a:r>
          </a:p>
        </p:txBody>
      </p:sp>
    </p:spTree>
    <p:extLst>
      <p:ext uri="{BB962C8B-B14F-4D97-AF65-F5344CB8AC3E}">
        <p14:creationId xmlns:p14="http://schemas.microsoft.com/office/powerpoint/2010/main" val="37402564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 advClick="0" advTm="9000">
        <p:split orient="vert"/>
      </p:transition>
    </mc:Choice>
    <mc:Fallback xmlns="">
      <p:transition spd="slow" advClick="0" advTm="9000">
        <p:split orient="vert"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63871-E203-0C0E-46E1-5D6F62913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68DE2-4B04-A006-4CAB-6E1B8084E5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99593" y="873099"/>
            <a:ext cx="7053378" cy="306130"/>
          </a:xfrm>
          <a:solidFill>
            <a:schemeClr val="bg1"/>
          </a:solidFill>
        </p:spPr>
        <p:txBody>
          <a:bodyPr>
            <a:noAutofit/>
          </a:bodyPr>
          <a:lstStyle/>
          <a:p>
            <a:r>
              <a:rPr lang="en-GB" sz="2000" b="1" u="sng" cap="all" dirty="0">
                <a:latin typeface="Calibri Light" panose="020F0302020204030204" pitchFamily="34" charset="0"/>
              </a:rPr>
              <a:t>Top 25 EU Trading partners in Services -  (Extra-EU27) – 2024  - €Bio - </a:t>
            </a:r>
          </a:p>
        </p:txBody>
      </p:sp>
      <p:graphicFrame>
        <p:nvGraphicFramePr>
          <p:cNvPr id="22" name="Chart 21">
            <a:extLst>
              <a:ext uri="{FF2B5EF4-FFF2-40B4-BE49-F238E27FC236}">
                <a16:creationId xmlns:a16="http://schemas.microsoft.com/office/drawing/2014/main" id="{7DE81DFC-1866-30D1-334A-22BDFB5C0C4B}"/>
              </a:ext>
            </a:extLst>
          </p:cNvPr>
          <p:cNvGraphicFramePr/>
          <p:nvPr/>
        </p:nvGraphicFramePr>
        <p:xfrm>
          <a:off x="35496" y="1228299"/>
          <a:ext cx="2598247" cy="55568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Box 1">
            <a:extLst>
              <a:ext uri="{FF2B5EF4-FFF2-40B4-BE49-F238E27FC236}">
                <a16:creationId xmlns:a16="http://schemas.microsoft.com/office/drawing/2014/main" id="{DA4CCFCF-B938-6E01-49AD-D509AE87BA75}"/>
              </a:ext>
            </a:extLst>
          </p:cNvPr>
          <p:cNvSpPr txBox="1"/>
          <p:nvPr/>
        </p:nvSpPr>
        <p:spPr>
          <a:xfrm>
            <a:off x="1136759" y="2564231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542</a:t>
            </a:r>
          </a:p>
        </p:txBody>
      </p:sp>
      <p:sp>
        <p:nvSpPr>
          <p:cNvPr id="5" name="TextBox 1">
            <a:extLst>
              <a:ext uri="{FF2B5EF4-FFF2-40B4-BE49-F238E27FC236}">
                <a16:creationId xmlns:a16="http://schemas.microsoft.com/office/drawing/2014/main" id="{8C82E872-8105-8D44-DC78-0A568549ECA7}"/>
              </a:ext>
            </a:extLst>
          </p:cNvPr>
          <p:cNvSpPr txBox="1"/>
          <p:nvPr/>
        </p:nvSpPr>
        <p:spPr>
          <a:xfrm>
            <a:off x="1471562" y="3933787"/>
            <a:ext cx="100811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260</a:t>
            </a:r>
          </a:p>
        </p:txBody>
      </p:sp>
      <p:sp>
        <p:nvSpPr>
          <p:cNvPr id="9" name="TextBox 1">
            <a:extLst>
              <a:ext uri="{FF2B5EF4-FFF2-40B4-BE49-F238E27FC236}">
                <a16:creationId xmlns:a16="http://schemas.microsoft.com/office/drawing/2014/main" id="{FF43249A-7362-B7D8-7D1A-B5F29231CA5B}"/>
              </a:ext>
            </a:extLst>
          </p:cNvPr>
          <p:cNvSpPr txBox="1"/>
          <p:nvPr/>
        </p:nvSpPr>
        <p:spPr>
          <a:xfrm>
            <a:off x="1844732" y="4529226"/>
            <a:ext cx="792088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115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C5A64F65-4275-BD98-977B-11EBB164D4ED}"/>
              </a:ext>
            </a:extLst>
          </p:cNvPr>
          <p:cNvSpPr txBox="1"/>
          <p:nvPr/>
        </p:nvSpPr>
        <p:spPr>
          <a:xfrm>
            <a:off x="2174872" y="4869211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82</a:t>
            </a:r>
          </a:p>
        </p:txBody>
      </p:sp>
      <p:sp>
        <p:nvSpPr>
          <p:cNvPr id="24" name="TextBox 1">
            <a:extLst>
              <a:ext uri="{FF2B5EF4-FFF2-40B4-BE49-F238E27FC236}">
                <a16:creationId xmlns:a16="http://schemas.microsoft.com/office/drawing/2014/main" id="{354E4880-A2BA-4530-AAA4-F9C93A706CBE}"/>
              </a:ext>
            </a:extLst>
          </p:cNvPr>
          <p:cNvSpPr txBox="1"/>
          <p:nvPr/>
        </p:nvSpPr>
        <p:spPr>
          <a:xfrm>
            <a:off x="663960" y="1191432"/>
            <a:ext cx="864096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826</a:t>
            </a:r>
          </a:p>
        </p:txBody>
      </p:sp>
      <p:sp>
        <p:nvSpPr>
          <p:cNvPr id="19" name="TextBox 1">
            <a:extLst>
              <a:ext uri="{FF2B5EF4-FFF2-40B4-BE49-F238E27FC236}">
                <a16:creationId xmlns:a16="http://schemas.microsoft.com/office/drawing/2014/main" id="{CA3CE7C4-56CE-CE3D-88E5-ABC1796C1B42}"/>
              </a:ext>
            </a:extLst>
          </p:cNvPr>
          <p:cNvSpPr txBox="1"/>
          <p:nvPr/>
        </p:nvSpPr>
        <p:spPr>
          <a:xfrm>
            <a:off x="7553013" y="192026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28</a:t>
            </a:r>
          </a:p>
        </p:txBody>
      </p:sp>
      <p:graphicFrame>
        <p:nvGraphicFramePr>
          <p:cNvPr id="27" name="Chart 26">
            <a:extLst>
              <a:ext uri="{FF2B5EF4-FFF2-40B4-BE49-F238E27FC236}">
                <a16:creationId xmlns:a16="http://schemas.microsoft.com/office/drawing/2014/main" id="{59583683-B04F-33BC-A799-E4FF768B4174}"/>
              </a:ext>
            </a:extLst>
          </p:cNvPr>
          <p:cNvGraphicFramePr/>
          <p:nvPr/>
        </p:nvGraphicFramePr>
        <p:xfrm>
          <a:off x="2483768" y="1289991"/>
          <a:ext cx="6689250" cy="5495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extBox 1">
            <a:extLst>
              <a:ext uri="{FF2B5EF4-FFF2-40B4-BE49-F238E27FC236}">
                <a16:creationId xmlns:a16="http://schemas.microsoft.com/office/drawing/2014/main" id="{CF9FB99C-A94C-917C-9BC0-E888684D5C5C}"/>
              </a:ext>
            </a:extLst>
          </p:cNvPr>
          <p:cNvSpPr txBox="1"/>
          <p:nvPr/>
        </p:nvSpPr>
        <p:spPr>
          <a:xfrm>
            <a:off x="3012369" y="119387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66,6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3" name="TextBox 1">
            <a:extLst>
              <a:ext uri="{FF2B5EF4-FFF2-40B4-BE49-F238E27FC236}">
                <a16:creationId xmlns:a16="http://schemas.microsoft.com/office/drawing/2014/main" id="{4736610E-9A66-1F9A-36E7-FA5323E2CD9E}"/>
              </a:ext>
            </a:extLst>
          </p:cNvPr>
          <p:cNvSpPr txBox="1"/>
          <p:nvPr/>
        </p:nvSpPr>
        <p:spPr>
          <a:xfrm>
            <a:off x="3314274" y="138457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63</a:t>
            </a:r>
          </a:p>
        </p:txBody>
      </p:sp>
      <p:sp>
        <p:nvSpPr>
          <p:cNvPr id="15" name="TextBox 1">
            <a:extLst>
              <a:ext uri="{FF2B5EF4-FFF2-40B4-BE49-F238E27FC236}">
                <a16:creationId xmlns:a16="http://schemas.microsoft.com/office/drawing/2014/main" id="{2FCBC8AA-5016-0D5E-9330-9FBCA28029B1}"/>
              </a:ext>
            </a:extLst>
          </p:cNvPr>
          <p:cNvSpPr txBox="1"/>
          <p:nvPr/>
        </p:nvSpPr>
        <p:spPr>
          <a:xfrm>
            <a:off x="3589455" y="1851075"/>
            <a:ext cx="564397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57.6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TextBox 1">
            <a:extLst>
              <a:ext uri="{FF2B5EF4-FFF2-40B4-BE49-F238E27FC236}">
                <a16:creationId xmlns:a16="http://schemas.microsoft.com/office/drawing/2014/main" id="{E9FEDD65-2087-C4EB-1655-CD37E2660F3B}"/>
              </a:ext>
            </a:extLst>
          </p:cNvPr>
          <p:cNvSpPr txBox="1"/>
          <p:nvPr/>
        </p:nvSpPr>
        <p:spPr>
          <a:xfrm>
            <a:off x="3873334" y="220323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50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.7</a:t>
            </a:r>
          </a:p>
        </p:txBody>
      </p:sp>
      <p:sp>
        <p:nvSpPr>
          <p:cNvPr id="21" name="TextBox 1">
            <a:extLst>
              <a:ext uri="{FF2B5EF4-FFF2-40B4-BE49-F238E27FC236}">
                <a16:creationId xmlns:a16="http://schemas.microsoft.com/office/drawing/2014/main" id="{C143EB42-E8CD-099B-1B0F-ABB61759F4B2}"/>
              </a:ext>
            </a:extLst>
          </p:cNvPr>
          <p:cNvSpPr txBox="1"/>
          <p:nvPr/>
        </p:nvSpPr>
        <p:spPr>
          <a:xfrm>
            <a:off x="5807848" y="339918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32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.8</a:t>
            </a:r>
          </a:p>
        </p:txBody>
      </p:sp>
      <p:sp>
        <p:nvSpPr>
          <p:cNvPr id="23" name="TextBox 1">
            <a:extLst>
              <a:ext uri="{FF2B5EF4-FFF2-40B4-BE49-F238E27FC236}">
                <a16:creationId xmlns:a16="http://schemas.microsoft.com/office/drawing/2014/main" id="{337522E1-9A89-75FF-6BA0-2EE35D2D2813}"/>
              </a:ext>
            </a:extLst>
          </p:cNvPr>
          <p:cNvSpPr txBox="1"/>
          <p:nvPr/>
        </p:nvSpPr>
        <p:spPr>
          <a:xfrm>
            <a:off x="6090992" y="362806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29.6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8" name="TextBox 1">
            <a:extLst>
              <a:ext uri="{FF2B5EF4-FFF2-40B4-BE49-F238E27FC236}">
                <a16:creationId xmlns:a16="http://schemas.microsoft.com/office/drawing/2014/main" id="{FA18DDB7-53C3-B933-02E8-F97E49E8EC79}"/>
              </a:ext>
            </a:extLst>
          </p:cNvPr>
          <p:cNvSpPr txBox="1"/>
          <p:nvPr/>
        </p:nvSpPr>
        <p:spPr>
          <a:xfrm>
            <a:off x="6758253" y="407338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22.6</a:t>
            </a: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488E48AC-6355-21B2-96A1-7C96E0701F47}"/>
              </a:ext>
            </a:extLst>
          </p:cNvPr>
          <p:cNvSpPr txBox="1"/>
          <p:nvPr/>
        </p:nvSpPr>
        <p:spPr>
          <a:xfrm>
            <a:off x="4245689" y="239495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48,6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5AF91867-E8B7-AA8E-69A0-0E665EE34AFF}"/>
              </a:ext>
            </a:extLst>
          </p:cNvPr>
          <p:cNvSpPr txBox="1"/>
          <p:nvPr/>
        </p:nvSpPr>
        <p:spPr>
          <a:xfrm>
            <a:off x="4546411" y="2682651"/>
            <a:ext cx="589818" cy="34778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44,7</a:t>
            </a:r>
          </a:p>
        </p:txBody>
      </p:sp>
      <p:sp>
        <p:nvSpPr>
          <p:cNvPr id="30" name="TextBox 1">
            <a:extLst>
              <a:ext uri="{FF2B5EF4-FFF2-40B4-BE49-F238E27FC236}">
                <a16:creationId xmlns:a16="http://schemas.microsoft.com/office/drawing/2014/main" id="{500B8825-B643-2048-D054-72419669CF2A}"/>
              </a:ext>
            </a:extLst>
          </p:cNvPr>
          <p:cNvSpPr txBox="1"/>
          <p:nvPr/>
        </p:nvSpPr>
        <p:spPr>
          <a:xfrm>
            <a:off x="4837682" y="2886421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42.1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1" name="TextBox 1">
            <a:extLst>
              <a:ext uri="{FF2B5EF4-FFF2-40B4-BE49-F238E27FC236}">
                <a16:creationId xmlns:a16="http://schemas.microsoft.com/office/drawing/2014/main" id="{A79EBBB1-E330-2461-3A04-D5091FCBD621}"/>
              </a:ext>
            </a:extLst>
          </p:cNvPr>
          <p:cNvSpPr txBox="1"/>
          <p:nvPr/>
        </p:nvSpPr>
        <p:spPr>
          <a:xfrm>
            <a:off x="5205409" y="2675150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41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.9</a:t>
            </a:r>
          </a:p>
        </p:txBody>
      </p:sp>
      <p:sp>
        <p:nvSpPr>
          <p:cNvPr id="32" name="TextBox 1">
            <a:extLst>
              <a:ext uri="{FF2B5EF4-FFF2-40B4-BE49-F238E27FC236}">
                <a16:creationId xmlns:a16="http://schemas.microsoft.com/office/drawing/2014/main" id="{6B4842EA-AE99-207F-9F95-6AF889E7D7F5}"/>
              </a:ext>
            </a:extLst>
          </p:cNvPr>
          <p:cNvSpPr txBox="1"/>
          <p:nvPr/>
        </p:nvSpPr>
        <p:spPr>
          <a:xfrm>
            <a:off x="5500080" y="2882265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41.7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3" name="TextBox 1">
            <a:extLst>
              <a:ext uri="{FF2B5EF4-FFF2-40B4-BE49-F238E27FC236}">
                <a16:creationId xmlns:a16="http://schemas.microsoft.com/office/drawing/2014/main" id="{D2AC83C8-23FD-F847-7EAE-F41D7F013B6A}"/>
              </a:ext>
            </a:extLst>
          </p:cNvPr>
          <p:cNvSpPr txBox="1"/>
          <p:nvPr/>
        </p:nvSpPr>
        <p:spPr>
          <a:xfrm>
            <a:off x="6409069" y="3818609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solidFill>
                  <a:schemeClr val="tx1"/>
                </a:solidFill>
                <a:latin typeface="+mj-lt"/>
              </a:rPr>
              <a:t>26.4</a:t>
            </a:r>
          </a:p>
        </p:txBody>
      </p:sp>
      <p:sp>
        <p:nvSpPr>
          <p:cNvPr id="35" name="TextBox 1">
            <a:extLst>
              <a:ext uri="{FF2B5EF4-FFF2-40B4-BE49-F238E27FC236}">
                <a16:creationId xmlns:a16="http://schemas.microsoft.com/office/drawing/2014/main" id="{65A8414D-5B0E-E68B-5531-757493F9B229}"/>
              </a:ext>
            </a:extLst>
          </p:cNvPr>
          <p:cNvSpPr txBox="1"/>
          <p:nvPr/>
        </p:nvSpPr>
        <p:spPr>
          <a:xfrm>
            <a:off x="7139087" y="4284069"/>
            <a:ext cx="580704" cy="253916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8" name="TextBox 1">
            <a:extLst>
              <a:ext uri="{FF2B5EF4-FFF2-40B4-BE49-F238E27FC236}">
                <a16:creationId xmlns:a16="http://schemas.microsoft.com/office/drawing/2014/main" id="{BB7A8EAC-6C13-0677-0FB5-15085A94FB92}"/>
              </a:ext>
            </a:extLst>
          </p:cNvPr>
          <p:cNvSpPr txBox="1"/>
          <p:nvPr/>
        </p:nvSpPr>
        <p:spPr>
          <a:xfrm>
            <a:off x="7369277" y="4346074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18.7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39" name="TextBox 1">
            <a:extLst>
              <a:ext uri="{FF2B5EF4-FFF2-40B4-BE49-F238E27FC236}">
                <a16:creationId xmlns:a16="http://schemas.microsoft.com/office/drawing/2014/main" id="{E4662D1D-F877-9EA9-F2F5-14A7A29A4E01}"/>
              </a:ext>
            </a:extLst>
          </p:cNvPr>
          <p:cNvSpPr txBox="1"/>
          <p:nvPr/>
        </p:nvSpPr>
        <p:spPr>
          <a:xfrm>
            <a:off x="7712390" y="4497827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16,1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  <a:p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41" name="TextBox 1">
            <a:extLst>
              <a:ext uri="{FF2B5EF4-FFF2-40B4-BE49-F238E27FC236}">
                <a16:creationId xmlns:a16="http://schemas.microsoft.com/office/drawing/2014/main" id="{5CFBF36A-0AF8-AFDF-06FC-64AB80A4BE4E}"/>
              </a:ext>
            </a:extLst>
          </p:cNvPr>
          <p:cNvSpPr txBox="1"/>
          <p:nvPr/>
        </p:nvSpPr>
        <p:spPr>
          <a:xfrm>
            <a:off x="8682446" y="4597283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13</a:t>
            </a:r>
            <a:r>
              <a:rPr lang="en-GB" sz="1600" b="1" dirty="0">
                <a:solidFill>
                  <a:schemeClr val="tx1"/>
                </a:solidFill>
                <a:latin typeface="+mj-lt"/>
              </a:rPr>
              <a:t>.6</a:t>
            </a:r>
          </a:p>
        </p:txBody>
      </p:sp>
      <p:sp>
        <p:nvSpPr>
          <p:cNvPr id="42" name="TextBox 1">
            <a:extLst>
              <a:ext uri="{FF2B5EF4-FFF2-40B4-BE49-F238E27FC236}">
                <a16:creationId xmlns:a16="http://schemas.microsoft.com/office/drawing/2014/main" id="{DF305832-BC3D-D820-9A11-9538637B4606}"/>
              </a:ext>
            </a:extLst>
          </p:cNvPr>
          <p:cNvSpPr txBox="1"/>
          <p:nvPr/>
        </p:nvSpPr>
        <p:spPr>
          <a:xfrm>
            <a:off x="8332349" y="4304438"/>
            <a:ext cx="648072" cy="28803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13.9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C99011D-3715-1AB0-484B-55EDAF26F7C3}"/>
              </a:ext>
            </a:extLst>
          </p:cNvPr>
          <p:cNvSpPr txBox="1"/>
          <p:nvPr/>
        </p:nvSpPr>
        <p:spPr>
          <a:xfrm>
            <a:off x="7281104" y="6487451"/>
            <a:ext cx="1862896" cy="2539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50" i="1" dirty="0">
                <a:latin typeface="+mn-lt"/>
              </a:rPr>
              <a:t>Source: Eurostat bop_its6_det. </a:t>
            </a:r>
            <a:endParaRPr lang="en-GB" sz="1050" b="1" i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6B9A191-C8EA-F8A9-0ABA-DD66C6D8CEC0}"/>
              </a:ext>
            </a:extLst>
          </p:cNvPr>
          <p:cNvSpPr/>
          <p:nvPr/>
        </p:nvSpPr>
        <p:spPr>
          <a:xfrm rot="2782848">
            <a:off x="1106050" y="5738243"/>
            <a:ext cx="249689" cy="39684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FA412E-B1C9-824D-6E04-1E8D0F8E133E}"/>
              </a:ext>
            </a:extLst>
          </p:cNvPr>
          <p:cNvSpPr/>
          <p:nvPr/>
        </p:nvSpPr>
        <p:spPr>
          <a:xfrm rot="2713920">
            <a:off x="2011397" y="5701842"/>
            <a:ext cx="297069" cy="76420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65C0577-102B-FB8C-92E5-57377A63E5F2}"/>
              </a:ext>
            </a:extLst>
          </p:cNvPr>
          <p:cNvSpPr/>
          <p:nvPr/>
        </p:nvSpPr>
        <p:spPr>
          <a:xfrm rot="2713920">
            <a:off x="3329314" y="5873537"/>
            <a:ext cx="202328" cy="58077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11C2D16-8E60-A847-DCC1-8227697879FC}"/>
              </a:ext>
            </a:extLst>
          </p:cNvPr>
          <p:cNvSpPr/>
          <p:nvPr/>
        </p:nvSpPr>
        <p:spPr>
          <a:xfrm rot="2713920">
            <a:off x="3861831" y="5980513"/>
            <a:ext cx="246967" cy="536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7C552AD-4513-9B2F-545A-2642EBD57F13}"/>
              </a:ext>
            </a:extLst>
          </p:cNvPr>
          <p:cNvSpPr/>
          <p:nvPr/>
        </p:nvSpPr>
        <p:spPr>
          <a:xfrm rot="2713920">
            <a:off x="5840030" y="5895677"/>
            <a:ext cx="232017" cy="5365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65C80F19-4EDA-24EC-CA8C-DC9E798DBA43}"/>
              </a:ext>
            </a:extLst>
          </p:cNvPr>
          <p:cNvSpPr/>
          <p:nvPr/>
        </p:nvSpPr>
        <p:spPr>
          <a:xfrm rot="2713920">
            <a:off x="8021363" y="5856109"/>
            <a:ext cx="176480" cy="7384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F5605350-B378-FF02-5C37-F4C0A71253F1}"/>
              </a:ext>
            </a:extLst>
          </p:cNvPr>
          <p:cNvSpPr/>
          <p:nvPr/>
        </p:nvSpPr>
        <p:spPr>
          <a:xfrm rot="2713920">
            <a:off x="3519226" y="5888272"/>
            <a:ext cx="188718" cy="764201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F5BAF914-3F8E-B677-32AA-1DE87F1FE749}"/>
              </a:ext>
            </a:extLst>
          </p:cNvPr>
          <p:cNvSpPr/>
          <p:nvPr/>
        </p:nvSpPr>
        <p:spPr>
          <a:xfrm rot="2713920">
            <a:off x="1342862" y="5693480"/>
            <a:ext cx="194334" cy="776354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A62E391F-45DC-64DA-3D23-20AE5DF569D6}"/>
              </a:ext>
            </a:extLst>
          </p:cNvPr>
          <p:cNvCxnSpPr>
            <a:cxnSpLocks/>
          </p:cNvCxnSpPr>
          <p:nvPr/>
        </p:nvCxnSpPr>
        <p:spPr>
          <a:xfrm flipV="1">
            <a:off x="2939042" y="5996090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3925010-1D79-EEA8-C2B3-0BB42C3412E3}"/>
              </a:ext>
            </a:extLst>
          </p:cNvPr>
          <p:cNvCxnSpPr>
            <a:cxnSpLocks/>
          </p:cNvCxnSpPr>
          <p:nvPr/>
        </p:nvCxnSpPr>
        <p:spPr>
          <a:xfrm flipV="1">
            <a:off x="5094236" y="6057206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4FB5991A-B2FD-D50F-5410-A4A3325D8C91}"/>
              </a:ext>
            </a:extLst>
          </p:cNvPr>
          <p:cNvCxnSpPr>
            <a:cxnSpLocks/>
          </p:cNvCxnSpPr>
          <p:nvPr/>
        </p:nvCxnSpPr>
        <p:spPr>
          <a:xfrm flipV="1">
            <a:off x="5424456" y="6022215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4247D76B-A086-03A3-09C4-3CD5C32FB3F9}"/>
              </a:ext>
            </a:extLst>
          </p:cNvPr>
          <p:cNvCxnSpPr>
            <a:cxnSpLocks/>
          </p:cNvCxnSpPr>
          <p:nvPr/>
        </p:nvCxnSpPr>
        <p:spPr>
          <a:xfrm flipV="1">
            <a:off x="6034564" y="6067751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84E9007-1A70-971D-A91B-FFD38AAED611}"/>
              </a:ext>
            </a:extLst>
          </p:cNvPr>
          <p:cNvCxnSpPr>
            <a:cxnSpLocks/>
          </p:cNvCxnSpPr>
          <p:nvPr/>
        </p:nvCxnSpPr>
        <p:spPr>
          <a:xfrm flipV="1">
            <a:off x="8307558" y="6029512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6E17E64C-65AE-1CB0-5B49-A6244EC3DF2E}"/>
              </a:ext>
            </a:extLst>
          </p:cNvPr>
          <p:cNvCxnSpPr>
            <a:cxnSpLocks/>
          </p:cNvCxnSpPr>
          <p:nvPr/>
        </p:nvCxnSpPr>
        <p:spPr>
          <a:xfrm flipV="1">
            <a:off x="4546411" y="5984901"/>
            <a:ext cx="435209" cy="439111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F66D280B-349C-EF45-5A58-FBB660F6A806}"/>
              </a:ext>
            </a:extLst>
          </p:cNvPr>
          <p:cNvCxnSpPr>
            <a:cxnSpLocks/>
          </p:cNvCxnSpPr>
          <p:nvPr/>
        </p:nvCxnSpPr>
        <p:spPr>
          <a:xfrm flipV="1">
            <a:off x="6336787" y="1262804"/>
            <a:ext cx="144564" cy="290615"/>
          </a:xfrm>
          <a:prstGeom prst="line">
            <a:avLst/>
          </a:prstGeom>
          <a:ln w="5080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TextBox 55">
            <a:extLst>
              <a:ext uri="{FF2B5EF4-FFF2-40B4-BE49-F238E27FC236}">
                <a16:creationId xmlns:a16="http://schemas.microsoft.com/office/drawing/2014/main" id="{81E49A98-1E2C-8486-0D9E-5628F8ADD4B2}"/>
              </a:ext>
            </a:extLst>
          </p:cNvPr>
          <p:cNvSpPr txBox="1"/>
          <p:nvPr/>
        </p:nvSpPr>
        <p:spPr>
          <a:xfrm>
            <a:off x="6252168" y="1237752"/>
            <a:ext cx="2829098" cy="52322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 dirty="0">
                <a:solidFill>
                  <a:srgbClr val="00B0F0"/>
                </a:solidFill>
                <a:latin typeface="+mj-lt"/>
              </a:rPr>
              <a:t>      :   FTA concluded or under negotiations</a:t>
            </a:r>
          </a:p>
        </p:txBody>
      </p:sp>
      <p:sp>
        <p:nvSpPr>
          <p:cNvPr id="12" name="TextBox 1">
            <a:extLst>
              <a:ext uri="{FF2B5EF4-FFF2-40B4-BE49-F238E27FC236}">
                <a16:creationId xmlns:a16="http://schemas.microsoft.com/office/drawing/2014/main" id="{91849732-9468-9640-575C-D8AEA7D278E8}"/>
              </a:ext>
            </a:extLst>
          </p:cNvPr>
          <p:cNvSpPr txBox="1"/>
          <p:nvPr/>
        </p:nvSpPr>
        <p:spPr>
          <a:xfrm>
            <a:off x="8017350" y="4581179"/>
            <a:ext cx="592380" cy="320240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+mj-lt"/>
              </a:rPr>
              <a:t>15,6</a:t>
            </a:r>
            <a:endParaRPr lang="en-GB" sz="16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0C3C9D4-8576-6BFA-1664-2F3F76CDAFAE}"/>
              </a:ext>
            </a:extLst>
          </p:cNvPr>
          <p:cNvSpPr txBox="1"/>
          <p:nvPr/>
        </p:nvSpPr>
        <p:spPr>
          <a:xfrm>
            <a:off x="6149562" y="2003127"/>
            <a:ext cx="2936184" cy="830997"/>
          </a:xfrm>
          <a:prstGeom prst="rect">
            <a:avLst/>
          </a:prstGeom>
          <a:solidFill>
            <a:schemeClr val="bg1"/>
          </a:solidFill>
          <a:ln w="158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cap="all" dirty="0">
                <a:solidFill>
                  <a:srgbClr val="7030A0"/>
                </a:solidFill>
                <a:latin typeface="+mj-lt"/>
              </a:rPr>
              <a:t>Mexico is 16</a:t>
            </a:r>
            <a:r>
              <a:rPr lang="en-GB" sz="2400" cap="all" baseline="30000" dirty="0">
                <a:solidFill>
                  <a:srgbClr val="7030A0"/>
                </a:solidFill>
                <a:latin typeface="+mj-lt"/>
              </a:rPr>
              <a:t>th</a:t>
            </a:r>
            <a:r>
              <a:rPr lang="en-GB" sz="2400" cap="all" dirty="0">
                <a:solidFill>
                  <a:srgbClr val="7030A0"/>
                </a:solidFill>
                <a:latin typeface="+mj-lt"/>
              </a:rPr>
              <a:t> EU Trading Partner</a:t>
            </a:r>
            <a:endParaRPr lang="en-GB" dirty="0">
              <a:solidFill>
                <a:srgbClr val="7030A0"/>
              </a:solidFill>
            </a:endParaRPr>
          </a:p>
        </p:txBody>
      </p: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3D270F4A-8407-125F-750C-0C71AA9936AE}"/>
              </a:ext>
            </a:extLst>
          </p:cNvPr>
          <p:cNvCxnSpPr>
            <a:cxnSpLocks/>
          </p:cNvCxnSpPr>
          <p:nvPr/>
        </p:nvCxnSpPr>
        <p:spPr>
          <a:xfrm flipH="1">
            <a:off x="6395671" y="2819166"/>
            <a:ext cx="13398" cy="869923"/>
          </a:xfrm>
          <a:prstGeom prst="straightConnector1">
            <a:avLst/>
          </a:prstGeom>
          <a:ln w="444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82623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 advClick="0" advTm="9000">
        <p14:reveal/>
      </p:transition>
    </mc:Choice>
    <mc:Fallback xmlns="">
      <p:transition spd="slow" advClick="0" advTm="9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DC43EDFC-8FE9-5A34-24B1-7F5AD612156C}"/>
              </a:ext>
            </a:extLst>
          </p:cNvPr>
          <p:cNvGraphicFramePr/>
          <p:nvPr/>
        </p:nvGraphicFramePr>
        <p:xfrm>
          <a:off x="206146" y="1492428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Rectangle 1"/>
          <p:cNvSpPr/>
          <p:nvPr/>
        </p:nvSpPr>
        <p:spPr>
          <a:xfrm>
            <a:off x="0" y="908720"/>
            <a:ext cx="9108504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EU27 (Extra EU)</a:t>
            </a:r>
            <a:br>
              <a:rPr lang="en-GB" altLang="en-US" b="1" dirty="0"/>
            </a:br>
            <a:r>
              <a:rPr lang="en-GB" altLang="en-US" b="1" dirty="0"/>
              <a:t>Comparison between Balance of Payment (</a:t>
            </a:r>
            <a:r>
              <a:rPr lang="en-GB" altLang="en-US" b="1" dirty="0" err="1"/>
              <a:t>BoP</a:t>
            </a:r>
            <a:r>
              <a:rPr lang="en-GB" altLang="en-US" b="1" dirty="0"/>
              <a:t>) &amp; Trade in Value Added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400600" y="6597352"/>
            <a:ext cx="3707904" cy="261610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sz="1100" dirty="0">
                <a:latin typeface="Calibri Light" panose="020F0302020204030204" pitchFamily="34" charset="0"/>
              </a:rPr>
              <a:t>Source: </a:t>
            </a:r>
            <a:r>
              <a:rPr lang="en-GB" sz="1100" dirty="0">
                <a:latin typeface="Calibri Light" panose="020F0302020204030204" pitchFamily="34" charset="0"/>
                <a:hlinkClick r:id="rId4"/>
              </a:rPr>
              <a:t>WTO WTS2020 </a:t>
            </a:r>
            <a:r>
              <a:rPr lang="en-GB" sz="1100" dirty="0">
                <a:latin typeface="Calibri Light" panose="020F0302020204030204" pitchFamily="34" charset="0"/>
              </a:rPr>
              <a:t>&amp; </a:t>
            </a:r>
            <a:r>
              <a:rPr lang="en-GB" sz="1100" dirty="0">
                <a:latin typeface="Calibri Light" panose="020F0302020204030204" pitchFamily="34" charset="0"/>
                <a:hlinkClick r:id="rId5"/>
              </a:rPr>
              <a:t>OECD/WTO </a:t>
            </a:r>
            <a:r>
              <a:rPr lang="en-GB" sz="1100" dirty="0" err="1">
                <a:latin typeface="Calibri Light" panose="020F0302020204030204" pitchFamily="34" charset="0"/>
                <a:hlinkClick r:id="rId5"/>
              </a:rPr>
              <a:t>TiVA</a:t>
            </a:r>
            <a:endParaRPr lang="en-GB" sz="1100" dirty="0">
              <a:latin typeface="Calibri Light" panose="020F0302020204030204" pitchFamily="34" charset="0"/>
            </a:endParaRP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37.7%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62.5%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1192948" y="6093296"/>
            <a:ext cx="31832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Extra EU27= 4,136 $Bio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BA5AC647-7204-E90E-F7D5-7D25B03BFAE5}"/>
              </a:ext>
            </a:extLst>
          </p:cNvPr>
          <p:cNvGraphicFramePr/>
          <p:nvPr/>
        </p:nvGraphicFramePr>
        <p:xfrm>
          <a:off x="4725316" y="1514168"/>
          <a:ext cx="4418683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1695024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8587" y="885771"/>
            <a:ext cx="82089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altLang="en-US" b="1" u="sng" dirty="0"/>
              <a:t>IMPORTANCE OF TRADE IN SERVICES in Mexico</a:t>
            </a:r>
            <a:br>
              <a:rPr lang="en-GB" altLang="en-US" b="1" dirty="0"/>
            </a:br>
            <a:r>
              <a:rPr lang="en-GB" altLang="en-US" b="1" dirty="0"/>
              <a:t>Comparison between </a:t>
            </a:r>
            <a:r>
              <a:rPr lang="en-GB" altLang="en-US" b="1" dirty="0" err="1"/>
              <a:t>BoP</a:t>
            </a:r>
            <a:r>
              <a:rPr lang="en-GB" altLang="en-US" b="1" dirty="0"/>
              <a:t> &amp; </a:t>
            </a:r>
            <a:r>
              <a:rPr lang="en-GB" altLang="en-US" b="1" dirty="0" err="1"/>
              <a:t>TiVA</a:t>
            </a:r>
            <a:r>
              <a:rPr lang="en-GB" altLang="en-US" b="1" dirty="0"/>
              <a:t> </a:t>
            </a:r>
            <a:br>
              <a:rPr lang="en-GB" altLang="en-US" b="1" dirty="0"/>
            </a:br>
            <a:endParaRPr lang="en-GB" altLang="en-US" sz="1600" b="1" dirty="0">
              <a:solidFill>
                <a:srgbClr val="FF0000"/>
              </a:solidFill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52E009CD-D6E3-4645-9AE6-22126CF1708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4047561"/>
              </p:ext>
            </p:extLst>
          </p:nvPr>
        </p:nvGraphicFramePr>
        <p:xfrm>
          <a:off x="201496" y="1531700"/>
          <a:ext cx="4370504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AB16DD8A-FD9F-496F-BD74-EEE088C3AAE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0234610"/>
              </p:ext>
            </p:extLst>
          </p:nvPr>
        </p:nvGraphicFramePr>
        <p:xfrm>
          <a:off x="4725317" y="1514168"/>
          <a:ext cx="4328026" cy="51551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93B4114-AF53-40F6-9A46-F1D656D1F97C}"/>
              </a:ext>
            </a:extLst>
          </p:cNvPr>
          <p:cNvSpPr txBox="1"/>
          <p:nvPr/>
        </p:nvSpPr>
        <p:spPr>
          <a:xfrm>
            <a:off x="308587" y="6237312"/>
            <a:ext cx="259228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>
                <a:latin typeface="Calibri Light" panose="020F0302020204030204" pitchFamily="34" charset="0"/>
              </a:rPr>
              <a:t>Total Export = 679 €Bio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52733F9-508E-4DA1-9CDD-A5B7E4535EDB}"/>
              </a:ext>
            </a:extLst>
          </p:cNvPr>
          <p:cNvSpPr txBox="1"/>
          <p:nvPr/>
        </p:nvSpPr>
        <p:spPr>
          <a:xfrm>
            <a:off x="5968166" y="6387232"/>
            <a:ext cx="3020564" cy="24622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Calibri Light" panose="020F0302020204030204" pitchFamily="34" charset="0"/>
              </a:rPr>
              <a:t>Source: WTO GTO 2025 &amp; </a:t>
            </a:r>
            <a:r>
              <a:rPr lang="en-GB" sz="1000" dirty="0">
                <a:latin typeface="Calibri Light" panose="020F0302020204030204" pitchFamily="34" charset="0"/>
                <a:hlinkClick r:id="rId5"/>
              </a:rPr>
              <a:t>OECD </a:t>
            </a:r>
            <a:r>
              <a:rPr lang="en-GB" sz="1000" dirty="0" err="1">
                <a:latin typeface="Calibri Light" panose="020F0302020204030204" pitchFamily="34" charset="0"/>
                <a:hlinkClick r:id="rId5"/>
              </a:rPr>
              <a:t>TiVA</a:t>
            </a:r>
            <a:r>
              <a:rPr lang="en-GB" sz="1000" dirty="0">
                <a:latin typeface="Calibri Light" panose="020F0302020204030204" pitchFamily="34" charset="0"/>
                <a:hlinkClick r:id="rId5"/>
              </a:rPr>
              <a:t> 202</a:t>
            </a:r>
            <a:r>
              <a:rPr lang="en-GB" sz="1000" dirty="0">
                <a:latin typeface="Calibri Light" panose="020F0302020204030204" pitchFamily="34" charset="0"/>
              </a:rPr>
              <a:t>5</a:t>
            </a:r>
          </a:p>
        </p:txBody>
      </p:sp>
      <p:sp>
        <p:nvSpPr>
          <p:cNvPr id="7" name="Speech Bubble: Rectangle 6">
            <a:extLst>
              <a:ext uri="{FF2B5EF4-FFF2-40B4-BE49-F238E27FC236}">
                <a16:creationId xmlns:a16="http://schemas.microsoft.com/office/drawing/2014/main" id="{CAB4969C-DA9C-4904-A677-2E29E5BE7823}"/>
              </a:ext>
            </a:extLst>
          </p:cNvPr>
          <p:cNvSpPr/>
          <p:nvPr/>
        </p:nvSpPr>
        <p:spPr>
          <a:xfrm>
            <a:off x="395536" y="2406720"/>
            <a:ext cx="795231" cy="357080"/>
          </a:xfrm>
          <a:prstGeom prst="wedgeRectCallout">
            <a:avLst>
              <a:gd name="adj1" fmla="val 85528"/>
              <a:gd name="adj2" fmla="val 62174"/>
            </a:avLst>
          </a:prstGeom>
          <a:solidFill>
            <a:schemeClr val="bg1"/>
          </a:solidFill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rgbClr val="FF0000"/>
                </a:solidFill>
              </a:rPr>
              <a:t>9,1%</a:t>
            </a:r>
          </a:p>
        </p:txBody>
      </p:sp>
      <p:sp>
        <p:nvSpPr>
          <p:cNvPr id="8" name="Speech Bubble: Rectangle 7">
            <a:extLst>
              <a:ext uri="{FF2B5EF4-FFF2-40B4-BE49-F238E27FC236}">
                <a16:creationId xmlns:a16="http://schemas.microsoft.com/office/drawing/2014/main" id="{4C41AA0E-26AF-4901-9497-C5F956E4F03F}"/>
              </a:ext>
            </a:extLst>
          </p:cNvPr>
          <p:cNvSpPr/>
          <p:nvPr/>
        </p:nvSpPr>
        <p:spPr>
          <a:xfrm>
            <a:off x="3564778" y="2406720"/>
            <a:ext cx="863206" cy="341613"/>
          </a:xfrm>
          <a:prstGeom prst="wedgeRectCallout">
            <a:avLst>
              <a:gd name="adj1" fmla="val -88630"/>
              <a:gd name="adj2" fmla="val 50415"/>
            </a:avLst>
          </a:prstGeom>
          <a:solidFill>
            <a:schemeClr val="bg1"/>
          </a:solidFill>
          <a:ln w="254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b="1" dirty="0">
                <a:solidFill>
                  <a:schemeClr val="tx2"/>
                </a:solidFill>
              </a:rPr>
              <a:t>90,9%</a:t>
            </a:r>
          </a:p>
        </p:txBody>
      </p:sp>
    </p:spTree>
    <p:extLst>
      <p:ext uri="{BB962C8B-B14F-4D97-AF65-F5344CB8AC3E}">
        <p14:creationId xmlns:p14="http://schemas.microsoft.com/office/powerpoint/2010/main" val="20214804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4704"/>
            <a:ext cx="7772400" cy="720080"/>
          </a:xfrm>
        </p:spPr>
        <p:txBody>
          <a:bodyPr/>
          <a:lstStyle/>
          <a:p>
            <a:r>
              <a:rPr lang="en-GB" sz="2400" b="1" u="sng" dirty="0"/>
              <a:t>EU</a:t>
            </a:r>
            <a:r>
              <a:rPr lang="en-GB" sz="2400" b="1" u="sng" dirty="0">
                <a:solidFill>
                  <a:srgbClr val="FF0000"/>
                </a:solidFill>
              </a:rPr>
              <a:t>27</a:t>
            </a:r>
            <a:r>
              <a:rPr lang="en-GB" sz="2400" b="1" u="sng" dirty="0"/>
              <a:t>-Mexico Trade</a:t>
            </a:r>
            <a:br>
              <a:rPr lang="en-GB" sz="3200" b="1" u="sng" dirty="0"/>
            </a:br>
            <a:r>
              <a:rPr lang="en-GB" sz="2000" dirty="0"/>
              <a:t>(Imports and exports of goods &amp; services)</a:t>
            </a:r>
            <a:endParaRPr lang="en-GB" sz="2000" b="1" u="sng" dirty="0"/>
          </a:p>
        </p:txBody>
      </p:sp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val="279290325"/>
              </p:ext>
            </p:extLst>
          </p:nvPr>
        </p:nvGraphicFramePr>
        <p:xfrm>
          <a:off x="155847" y="1508520"/>
          <a:ext cx="4272137" cy="508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DE221A65-00BA-43C7-AB7D-AB618CAE3B6F}"/>
              </a:ext>
            </a:extLst>
          </p:cNvPr>
          <p:cNvSpPr/>
          <p:nvPr/>
        </p:nvSpPr>
        <p:spPr>
          <a:xfrm>
            <a:off x="4572000" y="6550223"/>
            <a:ext cx="4416152" cy="30777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 </a:t>
            </a:r>
            <a:r>
              <a:rPr lang="en-GB" sz="1400" dirty="0" err="1">
                <a:latin typeface="Calibri Light" panose="020F0302020204030204" pitchFamily="34" charset="0"/>
              </a:rPr>
              <a:t>ext_lt_maineu</a:t>
            </a:r>
            <a:r>
              <a:rPr lang="en-GB" sz="1400" dirty="0">
                <a:latin typeface="Calibri Light" panose="020F0302020204030204" pitchFamily="34" charset="0"/>
              </a:rPr>
              <a:t> </a:t>
            </a:r>
            <a:r>
              <a:rPr lang="en-GB" sz="1400" dirty="0"/>
              <a:t>+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F7C51455-A05E-AA97-E810-C2DC7AFE770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03115996"/>
              </p:ext>
            </p:extLst>
          </p:nvPr>
        </p:nvGraphicFramePr>
        <p:xfrm>
          <a:off x="4544868" y="1508519"/>
          <a:ext cx="4443284" cy="50888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089082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56FF2C2F-74EA-4ABC-86B0-AF23265005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82541427"/>
              </p:ext>
            </p:extLst>
          </p:nvPr>
        </p:nvGraphicFramePr>
        <p:xfrm>
          <a:off x="174536" y="2204864"/>
          <a:ext cx="292691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C139F45A-ACD6-42CE-BA72-125D59E56B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54829690"/>
              </p:ext>
            </p:extLst>
          </p:nvPr>
        </p:nvGraphicFramePr>
        <p:xfrm>
          <a:off x="3162236" y="2204864"/>
          <a:ext cx="288032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465A4273-E9FE-474F-A14C-DD366CC3CF2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46241526"/>
              </p:ext>
            </p:extLst>
          </p:nvPr>
        </p:nvGraphicFramePr>
        <p:xfrm>
          <a:off x="6138961" y="2204864"/>
          <a:ext cx="288032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85328F16-7DDB-4466-8E0F-0EBF6BAF5B2D}"/>
              </a:ext>
            </a:extLst>
          </p:cNvPr>
          <p:cNvSpPr txBox="1"/>
          <p:nvPr/>
        </p:nvSpPr>
        <p:spPr>
          <a:xfrm>
            <a:off x="251520" y="956381"/>
            <a:ext cx="84249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cap="all" dirty="0">
                <a:latin typeface="Calibri Light" panose="020F0302020204030204" pitchFamily="34" charset="0"/>
              </a:rPr>
              <a:t>Importance of trade in services in the EU-Mexico trade relationship</a:t>
            </a: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85240EAB-849E-4E91-959E-6DE01F1E9651}"/>
              </a:ext>
            </a:extLst>
          </p:cNvPr>
          <p:cNvSpPr txBox="1"/>
          <p:nvPr/>
        </p:nvSpPr>
        <p:spPr>
          <a:xfrm>
            <a:off x="4219795" y="6191977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b="1" dirty="0">
                <a:solidFill>
                  <a:schemeClr val="tx1"/>
                </a:solidFill>
                <a:latin typeface="+mj-lt"/>
              </a:rPr>
              <a:t>Total: </a:t>
            </a:r>
            <a:r>
              <a:rPr lang="en-GB" sz="1400" b="1" dirty="0">
                <a:latin typeface="+mj-lt"/>
              </a:rPr>
              <a:t>38</a:t>
            </a:r>
            <a:r>
              <a:rPr lang="en-GB" sz="1400" b="1" dirty="0">
                <a:solidFill>
                  <a:schemeClr val="tx1"/>
                </a:solidFill>
                <a:latin typeface="+mj-lt"/>
              </a:rPr>
              <a:t> </a:t>
            </a:r>
            <a:r>
              <a:rPr lang="en-GB" sz="1400" b="1" dirty="0">
                <a:latin typeface="+mj-lt"/>
              </a:rPr>
              <a:t>610</a:t>
            </a:r>
            <a:r>
              <a:rPr lang="en-GB" sz="1400" b="1" dirty="0">
                <a:solidFill>
                  <a:schemeClr val="tx1"/>
                </a:solidFill>
                <a:latin typeface="+mj-lt"/>
              </a:rPr>
              <a:t> Mio€</a:t>
            </a:r>
          </a:p>
        </p:txBody>
      </p:sp>
      <p:sp>
        <p:nvSpPr>
          <p:cNvPr id="11" name="TextBox 1">
            <a:extLst>
              <a:ext uri="{FF2B5EF4-FFF2-40B4-BE49-F238E27FC236}">
                <a16:creationId xmlns:a16="http://schemas.microsoft.com/office/drawing/2014/main" id="{85240EAB-849E-4E91-959E-6DE01F1E9651}"/>
              </a:ext>
            </a:extLst>
          </p:cNvPr>
          <p:cNvSpPr txBox="1"/>
          <p:nvPr/>
        </p:nvSpPr>
        <p:spPr>
          <a:xfrm>
            <a:off x="7169264" y="6191976"/>
            <a:ext cx="1800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GB" sz="1400" b="1" dirty="0">
                <a:solidFill>
                  <a:schemeClr val="tx1"/>
                </a:solidFill>
                <a:latin typeface="+mj-lt"/>
              </a:rPr>
              <a:t>Total: </a:t>
            </a:r>
            <a:r>
              <a:rPr lang="en-GB" sz="1400" b="1" dirty="0">
                <a:latin typeface="+mj-lt"/>
              </a:rPr>
              <a:t>112</a:t>
            </a:r>
            <a:r>
              <a:rPr lang="en-GB" sz="1400" b="1" dirty="0">
                <a:solidFill>
                  <a:schemeClr val="tx1"/>
                </a:solidFill>
                <a:latin typeface="+mj-lt"/>
              </a:rPr>
              <a:t> 210 Mio€</a:t>
            </a:r>
          </a:p>
        </p:txBody>
      </p:sp>
      <p:sp>
        <p:nvSpPr>
          <p:cNvPr id="12" name="Speech Bubble: Rectangle 11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3347863" y="2996950"/>
            <a:ext cx="871931" cy="314219"/>
          </a:xfrm>
          <a:prstGeom prst="wedgeRectCallout">
            <a:avLst>
              <a:gd name="adj1" fmla="val 32170"/>
              <a:gd name="adj2" fmla="val 139188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C00000"/>
                </a:solidFill>
                <a:latin typeface="Calibri Light" panose="020F0302020204030204" pitchFamily="34" charset="0"/>
              </a:rPr>
              <a:t>24,3 %</a:t>
            </a:r>
          </a:p>
        </p:txBody>
      </p:sp>
      <p:sp>
        <p:nvSpPr>
          <p:cNvPr id="13" name="Speech Bubble: Rectangle 12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6228470" y="2996951"/>
            <a:ext cx="720080" cy="314217"/>
          </a:xfrm>
          <a:prstGeom prst="wedgeRectCallout">
            <a:avLst>
              <a:gd name="adj1" fmla="val 32170"/>
              <a:gd name="adj2" fmla="val 139188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rgbClr val="C00000"/>
                </a:solidFill>
                <a:latin typeface="Calibri Light" panose="020F0302020204030204" pitchFamily="34" charset="0"/>
              </a:rPr>
              <a:t>25.5%</a:t>
            </a:r>
          </a:p>
        </p:txBody>
      </p:sp>
      <p:sp>
        <p:nvSpPr>
          <p:cNvPr id="14" name="Speech Bubble: Rectangle 13">
            <a:extLst>
              <a:ext uri="{FF2B5EF4-FFF2-40B4-BE49-F238E27FC236}">
                <a16:creationId xmlns:a16="http://schemas.microsoft.com/office/drawing/2014/main" id="{E96B6D95-FE4F-4534-A919-7C1968F53634}"/>
              </a:ext>
            </a:extLst>
          </p:cNvPr>
          <p:cNvSpPr/>
          <p:nvPr/>
        </p:nvSpPr>
        <p:spPr>
          <a:xfrm>
            <a:off x="5152860" y="2996951"/>
            <a:ext cx="720080" cy="314217"/>
          </a:xfrm>
          <a:prstGeom prst="wedgeRectCallout">
            <a:avLst>
              <a:gd name="adj1" fmla="val 6227"/>
              <a:gd name="adj2" fmla="val 21115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75,7%</a:t>
            </a:r>
          </a:p>
        </p:txBody>
      </p:sp>
      <p:sp>
        <p:nvSpPr>
          <p:cNvPr id="15" name="Speech Bubble: Rectangle 14">
            <a:extLst>
              <a:ext uri="{FF2B5EF4-FFF2-40B4-BE49-F238E27FC236}">
                <a16:creationId xmlns:a16="http://schemas.microsoft.com/office/drawing/2014/main" id="{1FC79850-E208-4A5C-8980-53813C6D003B}"/>
              </a:ext>
            </a:extLst>
          </p:cNvPr>
          <p:cNvSpPr/>
          <p:nvPr/>
        </p:nvSpPr>
        <p:spPr>
          <a:xfrm>
            <a:off x="2262948" y="2996951"/>
            <a:ext cx="729672" cy="314216"/>
          </a:xfrm>
          <a:prstGeom prst="wedgeRectCallout">
            <a:avLst>
              <a:gd name="adj1" fmla="val 6227"/>
              <a:gd name="adj2" fmla="val 211158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72.5 %</a:t>
            </a:r>
          </a:p>
        </p:txBody>
      </p:sp>
      <p:sp>
        <p:nvSpPr>
          <p:cNvPr id="16" name="Speech Bubble: Rectangle 15">
            <a:extLst>
              <a:ext uri="{FF2B5EF4-FFF2-40B4-BE49-F238E27FC236}">
                <a16:creationId xmlns:a16="http://schemas.microsoft.com/office/drawing/2014/main" id="{F8434FEB-26D2-450D-BEB9-ACC58AD239A3}"/>
              </a:ext>
            </a:extLst>
          </p:cNvPr>
          <p:cNvSpPr/>
          <p:nvPr/>
        </p:nvSpPr>
        <p:spPr>
          <a:xfrm>
            <a:off x="8241060" y="2996950"/>
            <a:ext cx="720080" cy="314217"/>
          </a:xfrm>
          <a:prstGeom prst="wedgeRectCallout">
            <a:avLst>
              <a:gd name="adj1" fmla="val 8958"/>
              <a:gd name="adj2" fmla="val 173609"/>
            </a:avLst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b="1" dirty="0">
                <a:solidFill>
                  <a:schemeClr val="accent1"/>
                </a:solidFill>
                <a:latin typeface="Calibri Light" panose="020F0302020204030204" pitchFamily="34" charset="0"/>
              </a:rPr>
              <a:t>74.5%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A093BB3-AF8A-450B-9FC9-AEE80CF65309}"/>
              </a:ext>
            </a:extLst>
          </p:cNvPr>
          <p:cNvSpPr txBox="1"/>
          <p:nvPr/>
        </p:nvSpPr>
        <p:spPr>
          <a:xfrm>
            <a:off x="755576" y="1386101"/>
            <a:ext cx="6912768" cy="646331"/>
          </a:xfrm>
          <a:prstGeom prst="rect">
            <a:avLst/>
          </a:prstGeom>
          <a:noFill/>
          <a:ln w="2540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2024 - Services represents 25.5% of the total trade between EU &amp; Mexico</a:t>
            </a:r>
          </a:p>
          <a:p>
            <a:pPr algn="ctr"/>
            <a:r>
              <a:rPr lang="en-GB" b="1" dirty="0">
                <a:solidFill>
                  <a:srgbClr val="FF0000"/>
                </a:solidFill>
                <a:latin typeface="Calibri Light" panose="020F0302020204030204" pitchFamily="34" charset="0"/>
              </a:rPr>
              <a:t>(27.5 % of EU exports to Mexico = Services)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180C65E-DE31-417B-A6F1-DC20FC209A59}"/>
              </a:ext>
            </a:extLst>
          </p:cNvPr>
          <p:cNvSpPr/>
          <p:nvPr/>
        </p:nvSpPr>
        <p:spPr>
          <a:xfrm>
            <a:off x="5152860" y="6525345"/>
            <a:ext cx="3866421" cy="30777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Calibri Light" panose="020F0302020204030204" pitchFamily="34" charset="0"/>
              </a:rPr>
              <a:t>Source: Eurostat - ext_lt_maineu </a:t>
            </a:r>
            <a:r>
              <a:rPr lang="en-GB" sz="1400" dirty="0"/>
              <a:t>+ </a:t>
            </a:r>
            <a:r>
              <a:rPr lang="en-GB" sz="1400" dirty="0">
                <a:latin typeface="Calibri Light" panose="020F0302020204030204" pitchFamily="34" charset="0"/>
              </a:rPr>
              <a:t>bop_its6_det. </a:t>
            </a:r>
          </a:p>
        </p:txBody>
      </p:sp>
    </p:spTree>
    <p:extLst>
      <p:ext uri="{BB962C8B-B14F-4D97-AF65-F5344CB8AC3E}">
        <p14:creationId xmlns:p14="http://schemas.microsoft.com/office/powerpoint/2010/main" val="8045822"/>
      </p:ext>
    </p:extLst>
  </p:cSld>
  <p:clrMapOvr>
    <a:masterClrMapping/>
  </p:clrMapOvr>
</p:sld>
</file>

<file path=ppt/theme/theme1.xml><?xml version="1.0" encoding="utf-8"?>
<a:theme xmlns:a="http://schemas.openxmlformats.org/drawingml/2006/main" name="ESF Strategy for 2020 - Oct 2013 - 60th PC Meeting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400" b="1" dirty="0" smtClean="0">
            <a:solidFill>
              <a:srgbClr val="FF0000"/>
            </a:solidFill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ESF Strategy for 2020 - Oct 2013 - 60th PC Meeting</Template>
  <TotalTime>5543</TotalTime>
  <Words>1086</Words>
  <Application>Microsoft Office PowerPoint</Application>
  <PresentationFormat>On-screen Show (4:3)</PresentationFormat>
  <Paragraphs>325</Paragraphs>
  <Slides>19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Wingdings</vt:lpstr>
      <vt:lpstr>ESF Strategy for 2020 - Oct 2013 - 60th PC Meeting</vt:lpstr>
      <vt:lpstr>PowerPoint Presentation</vt:lpstr>
      <vt:lpstr>EU Economy per sectors – GDP – (est. 2017)</vt:lpstr>
      <vt:lpstr>PowerPoint Presentation</vt:lpstr>
      <vt:lpstr>PowerPoint Presentation</vt:lpstr>
      <vt:lpstr>Top 25 EU Trading partners in Services -  (Extra-EU27) – 2024  - €Bio - </vt:lpstr>
      <vt:lpstr>PowerPoint Presentation</vt:lpstr>
      <vt:lpstr>PowerPoint Presentation</vt:lpstr>
      <vt:lpstr>EU27-Mexico Trade (Imports and exports of goods &amp; services)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EU27 Exports of services to Mexico per countries (Extra EU) - €Mio – 2024</vt:lpstr>
      <vt:lpstr>PowerPoint Presentation</vt:lpstr>
      <vt:lpstr>PowerPoint Presentation</vt:lpstr>
      <vt:lpstr>Top 10 EU Investment partners  FDI Stock (Extra-EU27) – 2024 - €Bio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Kerneis Pascal  - ESF</dc:creator>
  <cp:lastModifiedBy>Kerneis Pascal  - ESF</cp:lastModifiedBy>
  <cp:revision>315</cp:revision>
  <cp:lastPrinted>2026-05-06T08:11:50Z</cp:lastPrinted>
  <dcterms:created xsi:type="dcterms:W3CDTF">2014-06-16T08:31:04Z</dcterms:created>
  <dcterms:modified xsi:type="dcterms:W3CDTF">2026-05-06T10:35:02Z</dcterms:modified>
</cp:coreProperties>
</file>