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2" r:id="rId2"/>
    <p:sldId id="417" r:id="rId3"/>
    <p:sldId id="485" r:id="rId4"/>
    <p:sldId id="508" r:id="rId5"/>
    <p:sldId id="408" r:id="rId6"/>
    <p:sldId id="326" r:id="rId7"/>
    <p:sldId id="329" r:id="rId8"/>
    <p:sldId id="414" r:id="rId9"/>
    <p:sldId id="339" r:id="rId10"/>
    <p:sldId id="415" r:id="rId11"/>
    <p:sldId id="407" r:id="rId12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57" autoAdjust="0"/>
    <p:restoredTop sz="93787" autoAdjust="0"/>
  </p:normalViewPr>
  <p:slideViewPr>
    <p:cSldViewPr>
      <p:cViewPr varScale="1">
        <p:scale>
          <a:sx n="77" d="100"/>
          <a:sy n="77" d="100"/>
        </p:scale>
        <p:origin x="31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082657482501946E-2"/>
          <c:y val="0.10976749010906969"/>
          <c:w val="0.95852383068547942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dLbl>
              <c:idx val="10"/>
              <c:layout>
                <c:manualLayout>
                  <c:x val="-2.5397178091323188E-2"/>
                  <c:y val="-4.162877047430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F3-4DA4-B12C-A72AFE04FAF8}"/>
                </c:ext>
              </c:extLst>
            </c:dLbl>
            <c:dLbl>
              <c:idx val="11"/>
              <c:layout>
                <c:manualLayout>
                  <c:x val="-2.9629985557160315E-2"/>
                  <c:y val="-5.38725264961628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884457282524157E-2"/>
                      <c:h val="9.3272933374492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F3-4DA4-B12C-A72AFE04FAF8}"/>
                </c:ext>
              </c:extLst>
            </c:dLbl>
            <c:dLbl>
              <c:idx val="13"/>
              <c:layout>
                <c:manualLayout>
                  <c:x val="-1.6931396511498723E-2"/>
                  <c:y val="-3.4282516861194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24063992889678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6F3-4DA4-B12C-A72AFE04FAF8}"/>
                </c:ext>
              </c:extLst>
            </c:dLbl>
            <c:dLbl>
              <c:idx val="14"/>
              <c:layout>
                <c:manualLayout>
                  <c:x val="-2.8219086768138941E-3"/>
                  <c:y val="-3.673126806556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F3-4DA4-B12C-A72AFE04FA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dLbl>
              <c:idx val="14"/>
              <c:layout>
                <c:manualLayout>
                  <c:x val="-5.6438173536274786E-3"/>
                  <c:y val="6.61162825180180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4469503388512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Indonesia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FD4-4438-AD8C-96D28725C5E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FD4-4438-AD8C-96D28725C5E7}"/>
                </c:ext>
              </c:extLst>
            </c:dLbl>
            <c:dLbl>
              <c:idx val="11"/>
              <c:layout>
                <c:manualLayout>
                  <c:x val="-4.2328630152205313E-3"/>
                  <c:y val="-6.856503372238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FD4-4438-AD8C-96D28725C5E7}"/>
                </c:ext>
              </c:extLst>
            </c:dLbl>
            <c:dLbl>
              <c:idx val="13"/>
              <c:layout>
                <c:manualLayout>
                  <c:x val="-4.2328630152205313E-3"/>
                  <c:y val="3.1833765656823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dLbl>
              <c:idx val="14"/>
              <c:layout>
                <c:manualLayout>
                  <c:x val="-5.6438173536273745E-3"/>
                  <c:y val="4.8975024087420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6.5</c:v>
                </c:pt>
                <c:pt idx="1">
                  <c:v>5.7</c:v>
                </c:pt>
                <c:pt idx="2">
                  <c:v>6</c:v>
                </c:pt>
                <c:pt idx="3">
                  <c:v>6.3</c:v>
                </c:pt>
                <c:pt idx="4">
                  <c:v>6.4</c:v>
                </c:pt>
                <c:pt idx="5">
                  <c:v>6.4</c:v>
                </c:pt>
                <c:pt idx="6">
                  <c:v>6.2</c:v>
                </c:pt>
                <c:pt idx="7">
                  <c:v>5.8</c:v>
                </c:pt>
                <c:pt idx="8">
                  <c:v>5.7</c:v>
                </c:pt>
                <c:pt idx="9">
                  <c:v>6.6</c:v>
                </c:pt>
                <c:pt idx="10">
                  <c:v>6.3</c:v>
                </c:pt>
                <c:pt idx="11">
                  <c:v>3.8</c:v>
                </c:pt>
                <c:pt idx="12">
                  <c:v>3.6</c:v>
                </c:pt>
                <c:pt idx="13">
                  <c:v>5</c:v>
                </c:pt>
                <c:pt idx="14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50165014773665"/>
          <c:y val="0.11300447842995111"/>
          <c:w val="0.90394739597786311"/>
          <c:h val="0.672379121202317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4583</c:v>
                </c:pt>
                <c:pt idx="1">
                  <c:v>5173</c:v>
                </c:pt>
                <c:pt idx="2">
                  <c:v>5923</c:v>
                </c:pt>
                <c:pt idx="3">
                  <c:v>5624</c:v>
                </c:pt>
                <c:pt idx="4">
                  <c:v>5793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2164861190375112E-2"/>
                  <c:y val="-5.7982775086185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7A-4F04-A969-234FB60163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1191</c:v>
                </c:pt>
                <c:pt idx="1">
                  <c:v>1424</c:v>
                </c:pt>
                <c:pt idx="2">
                  <c:v>2364</c:v>
                </c:pt>
                <c:pt idx="3">
                  <c:v>3158</c:v>
                </c:pt>
                <c:pt idx="4">
                  <c:v>3516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706076487969016E-3"/>
                  <c:y val="-2.5209902211384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35-4123-97BA-44A788152D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3392</c:v>
                </c:pt>
                <c:pt idx="1">
                  <c:v>3749</c:v>
                </c:pt>
                <c:pt idx="2">
                  <c:v>3559</c:v>
                </c:pt>
                <c:pt idx="3">
                  <c:v>2466</c:v>
                </c:pt>
                <c:pt idx="4">
                  <c:v>2277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Indonesia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Indonesia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2717677123716087"/>
                  <c:y val="-7.49298409121449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8900150523690459"/>
                  <c:y val="8.90682306190726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9832</c:v>
                </c:pt>
                <c:pt idx="1">
                  <c:v>5793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Indonesia</a:t>
            </a:r>
            <a:r>
              <a:rPr lang="pt-BR" baseline="0" dirty="0"/>
              <a:t> </a:t>
            </a:r>
            <a:r>
              <a:rPr lang="pt-BR" dirty="0"/>
              <a:t>Exports to EU - 2024 - €Mio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30274335936936919"/>
          <c:w val="0.76935391787978946"/>
          <c:h val="0.4675932694822377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3-4803-A6C6-0B72B71CAD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3-4803-A6C6-0B72B71CAD7B}"/>
              </c:ext>
            </c:extLst>
          </c:dPt>
          <c:dLbls>
            <c:dLbl>
              <c:idx val="0"/>
              <c:layout>
                <c:manualLayout>
                  <c:x val="-0.19170886408337728"/>
                  <c:y val="-0.182077762150207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6C3-4803-A6C6-0B72B71CAD7B}"/>
                </c:ext>
              </c:extLst>
            </c:dLbl>
            <c:dLbl>
              <c:idx val="1"/>
              <c:layout>
                <c:manualLayout>
                  <c:x val="0.18392291129140184"/>
                  <c:y val="0.1577905269465763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ECF83EA-3034-4C2D-8D5C-9DF4F97016B7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GB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6C3-4803-A6C6-0B72B71CAD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17606</c:v>
                </c:pt>
                <c:pt idx="1">
                  <c:v>3516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C3-4803-A6C6-0B72B71CAD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Indonesia Total volume of trade – 2024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Indonesia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27438</c:v>
                </c:pt>
                <c:pt idx="1">
                  <c:v>9309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49870995336131"/>
          <c:y val="8.2001931241029197E-2"/>
          <c:w val="0.88150129004663869"/>
          <c:h val="0.8071118791678972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630511608759813E-2"/>
                  <c:y val="2.4099625786837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-2.0489138764532046E-3"/>
                  <c:y val="-7.1890724878806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5.0497455042026289E-3"/>
                  <c:y val="-4.440902230375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2.5249280832889301E-3"/>
                  <c:y val="6.034559845653927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3490545836631E-2"/>
                      <c:h val="4.53613216417688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-5.478672870399522E-3"/>
                  <c:y val="6.458530352996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1.1766287703362761E-2"/>
                  <c:y val="1.1013342690920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2.7148800502848802E-3"/>
                  <c:y val="1.461812508637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4.0732607056165031E-3"/>
                  <c:y val="9.360409818963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4.2162364943487494E-3"/>
                  <c:y val="-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47-403F-8666-646D0EA6DF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1670</c:v>
                </c:pt>
                <c:pt idx="1">
                  <c:v>1776</c:v>
                </c:pt>
                <c:pt idx="2">
                  <c:v>1816</c:v>
                </c:pt>
                <c:pt idx="3">
                  <c:v>2013</c:v>
                </c:pt>
                <c:pt idx="4">
                  <c:v>2168</c:v>
                </c:pt>
                <c:pt idx="5">
                  <c:v>2023</c:v>
                </c:pt>
                <c:pt idx="6">
                  <c:v>2587</c:v>
                </c:pt>
                <c:pt idx="7">
                  <c:v>3392</c:v>
                </c:pt>
                <c:pt idx="8">
                  <c:v>3749</c:v>
                </c:pt>
                <c:pt idx="9">
                  <c:v>3559</c:v>
                </c:pt>
                <c:pt idx="10">
                  <c:v>2466</c:v>
                </c:pt>
                <c:pt idx="11">
                  <c:v>2277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71E-2"/>
                  <c:y val="5.6081505848943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3944355637888363E-2"/>
                  <c:y val="3.612657536696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1.6031436967541116E-2"/>
                  <c:y val="5.098332570093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761314536222285E-2"/>
                  <c:y val="5.1580650930384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2.7703772314376315E-2"/>
                  <c:y val="3.9073910486910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1138848635449921E-2"/>
                  <c:y val="5.0584995976056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9090045421371893E-2"/>
                  <c:y val="4.0926008221308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1.138627310699568E-2"/>
                  <c:y val="3.937265778057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9"/>
              <c:layout>
                <c:manualLayout>
                  <c:x val="-1.5459533812612183E-2"/>
                  <c:y val="-4.1861684708668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45-45E3-A29E-9716C49D7672}"/>
                </c:ext>
              </c:extLst>
            </c:dLbl>
            <c:dLbl>
              <c:idx val="10"/>
              <c:layout>
                <c:manualLayout>
                  <c:x val="-3.3729891954789995E-2"/>
                  <c:y val="-3.3489347766934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17A-494E-BF46-88ED252CB6B2}"/>
                </c:ext>
              </c:extLst>
            </c:dLbl>
            <c:dLbl>
              <c:idx val="11"/>
              <c:layout>
                <c:manualLayout>
                  <c:x val="-7.0270608239145823E-3"/>
                  <c:y val="-3.9768600473234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4A-4649-B8A2-C45B06D053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3590</c:v>
                </c:pt>
                <c:pt idx="1">
                  <c:v>3320</c:v>
                </c:pt>
                <c:pt idx="2">
                  <c:v>3778</c:v>
                </c:pt>
                <c:pt idx="3">
                  <c:v>4086</c:v>
                </c:pt>
                <c:pt idx="4">
                  <c:v>4625</c:v>
                </c:pt>
                <c:pt idx="5">
                  <c:v>4452</c:v>
                </c:pt>
                <c:pt idx="6">
                  <c:v>5046</c:v>
                </c:pt>
                <c:pt idx="7">
                  <c:v>4583</c:v>
                </c:pt>
                <c:pt idx="8">
                  <c:v>5173</c:v>
                </c:pt>
                <c:pt idx="9">
                  <c:v>5923</c:v>
                </c:pt>
                <c:pt idx="10">
                  <c:v>5624</c:v>
                </c:pt>
                <c:pt idx="11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8851911056222589E-2"/>
                  <c:y val="-2.7552663525191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4.5021880718132418E-3"/>
                  <c:y val="-4.6290927024368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777526020874244E-2"/>
                  <c:y val="-4.8364036787240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78E-2"/>
                  <c:y val="-8.7109223636398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9294549490704087E-2"/>
                  <c:y val="-4.0166946220067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2.1267205924420919E-2"/>
                  <c:y val="-7.0968063169132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3.8088550925995092E-2"/>
                  <c:y val="-4.8824182136944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4.0756952778704572E-2"/>
                  <c:y val="-5.6678915757327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3.7946073117951257E-2"/>
                  <c:y val="-4.94694356453619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7.76239970626570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F47-403F-8666-646D0EA6DFBE}"/>
                </c:ext>
              </c:extLst>
            </c:dLbl>
            <c:dLbl>
              <c:idx val="10"/>
              <c:layout>
                <c:manualLayout>
                  <c:x val="0"/>
                  <c:y val="-3.5582432002367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7A-494E-BF46-88ED252CB6B2}"/>
                </c:ext>
              </c:extLst>
            </c:dLbl>
            <c:dLbl>
              <c:idx val="11"/>
              <c:layout>
                <c:manualLayout>
                  <c:x val="-5.6216486591318714E-3"/>
                  <c:y val="-5.0234021650401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4A-4649-B8A2-C45B06D053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1920</c:v>
                </c:pt>
                <c:pt idx="1">
                  <c:v>1544</c:v>
                </c:pt>
                <c:pt idx="2">
                  <c:v>1962</c:v>
                </c:pt>
                <c:pt idx="3">
                  <c:v>2073</c:v>
                </c:pt>
                <c:pt idx="4">
                  <c:v>2457</c:v>
                </c:pt>
                <c:pt idx="5">
                  <c:v>2429</c:v>
                </c:pt>
                <c:pt idx="6">
                  <c:v>2459</c:v>
                </c:pt>
                <c:pt idx="7">
                  <c:v>1191</c:v>
                </c:pt>
                <c:pt idx="8">
                  <c:v>1424</c:v>
                </c:pt>
                <c:pt idx="9">
                  <c:v>2364</c:v>
                </c:pt>
                <c:pt idx="10">
                  <c:v>3158</c:v>
                </c:pt>
                <c:pt idx="11">
                  <c:v>3516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7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9093625349208957"/>
          <c:y val="0.93562678231478968"/>
          <c:w val="0.40688419569755752"/>
          <c:h val="5.80939649789101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64107616160563"/>
          <c:y val="1.7359208796999009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39.799999999999997</c:v>
                </c:pt>
                <c:pt idx="1">
                  <c:v>107.9</c:v>
                </c:pt>
                <c:pt idx="2">
                  <c:v>1444.8</c:v>
                </c:pt>
                <c:pt idx="3">
                  <c:v>424.6</c:v>
                </c:pt>
                <c:pt idx="4">
                  <c:v>68.099999999999994</c:v>
                </c:pt>
                <c:pt idx="5">
                  <c:v>20.7</c:v>
                </c:pt>
                <c:pt idx="6">
                  <c:v>127.6</c:v>
                </c:pt>
                <c:pt idx="7">
                  <c:v>371</c:v>
                </c:pt>
                <c:pt idx="8">
                  <c:v>1296.5</c:v>
                </c:pt>
                <c:pt idx="9">
                  <c:v>1720.5</c:v>
                </c:pt>
                <c:pt idx="10">
                  <c:v>42.4</c:v>
                </c:pt>
                <c:pt idx="11">
                  <c:v>31.3</c:v>
                </c:pt>
                <c:pt idx="12">
                  <c:v>98.3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19.2</c:v>
                </c:pt>
                <c:pt idx="1">
                  <c:v>34.9</c:v>
                </c:pt>
                <c:pt idx="2">
                  <c:v>707.1</c:v>
                </c:pt>
                <c:pt idx="3">
                  <c:v>1807.1</c:v>
                </c:pt>
                <c:pt idx="4">
                  <c:v>26.9</c:v>
                </c:pt>
                <c:pt idx="5">
                  <c:v>22</c:v>
                </c:pt>
                <c:pt idx="6">
                  <c:v>103.9</c:v>
                </c:pt>
                <c:pt idx="7">
                  <c:v>10.7</c:v>
                </c:pt>
                <c:pt idx="8">
                  <c:v>128.30000000000001</c:v>
                </c:pt>
                <c:pt idx="9">
                  <c:v>622.70000000000005</c:v>
                </c:pt>
                <c:pt idx="10">
                  <c:v>7.6</c:v>
                </c:pt>
                <c:pt idx="11">
                  <c:v>21</c:v>
                </c:pt>
                <c:pt idx="1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</a:t>
            </a:r>
            <a:r>
              <a:rPr lang="en-GB" b="1" dirty="0">
                <a:solidFill>
                  <a:srgbClr val="FF0000"/>
                </a:solidFill>
              </a:rPr>
              <a:t>EU Outward</a:t>
            </a:r>
            <a:r>
              <a:rPr lang="en-GB" dirty="0"/>
              <a:t> FDI in </a:t>
            </a:r>
            <a:r>
              <a:rPr lang="en-GB" b="1" dirty="0">
                <a:solidFill>
                  <a:srgbClr val="FF0000"/>
                </a:solidFill>
              </a:rPr>
              <a:t>Indonesia</a:t>
            </a:r>
            <a:r>
              <a:rPr lang="en-GB" b="1" baseline="0" dirty="0">
                <a:solidFill>
                  <a:srgbClr val="FF0000"/>
                </a:solidFill>
              </a:rPr>
              <a:t> </a:t>
            </a:r>
            <a:r>
              <a:rPr lang="en-GB" dirty="0"/>
              <a:t>– Stocks - € Mio</a:t>
            </a:r>
          </a:p>
        </c:rich>
      </c:tx>
      <c:layout>
        <c:manualLayout>
          <c:xMode val="edge"/>
          <c:yMode val="edge"/>
          <c:x val="2.8329722623412202E-2"/>
          <c:y val="1.3227696922564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12623267848"/>
          <c:y val="0.12474794467281414"/>
          <c:w val="0.80571391314336072"/>
          <c:h val="0.701320339406732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Indonesia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2305669740399226E-2"/>
                  <c:y val="-1.7636929230085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15-4B35-8E9F-F10BC2A59A0F}"/>
                </c:ext>
              </c:extLst>
            </c:dLbl>
            <c:dLbl>
              <c:idx val="2"/>
              <c:layout>
                <c:manualLayout>
                  <c:x val="-4.4092323075213893E-2"/>
                  <c:y val="2.204616153760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8A-4123-80E4-407EDE822DBB}"/>
                </c:ext>
              </c:extLst>
            </c:dLbl>
            <c:dLbl>
              <c:idx val="3"/>
              <c:layout>
                <c:manualLayout>
                  <c:x val="0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15-4B35-8E9F-F10BC2A59A0F}"/>
                </c:ext>
              </c:extLst>
            </c:dLbl>
            <c:dLbl>
              <c:idx val="4"/>
              <c:layout>
                <c:manualLayout>
                  <c:x val="1.7636929230085547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8A-4123-80E4-407EDE822DBB}"/>
                </c:ext>
              </c:extLst>
            </c:dLbl>
            <c:dLbl>
              <c:idx val="5"/>
              <c:layout>
                <c:manualLayout>
                  <c:x val="5.8789764100285156E-3"/>
                  <c:y val="-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D8A-4123-80E4-407EDE822DBB}"/>
                </c:ext>
              </c:extLst>
            </c:dLbl>
            <c:dLbl>
              <c:idx val="6"/>
              <c:layout>
                <c:manualLayout>
                  <c:x val="1.469744102507118E-2"/>
                  <c:y val="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CB-45ED-A00B-F8DDDD5B3AB5}"/>
                </c:ext>
              </c:extLst>
            </c:dLbl>
            <c:dLbl>
              <c:idx val="7"/>
              <c:layout>
                <c:manualLayout>
                  <c:x val="-1.0777998910022481E-16"/>
                  <c:y val="-3.7478474613931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CB-45ED-A00B-F8DDDD5B3AB5}"/>
                </c:ext>
              </c:extLst>
            </c:dLbl>
            <c:dLbl>
              <c:idx val="8"/>
              <c:layout>
                <c:manualLayout>
                  <c:x val="-1.4697441025071397E-2"/>
                  <c:y val="-7.9366181535384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15-4B35-8E9F-F10BC2A59A0F}"/>
                </c:ext>
              </c:extLst>
            </c:dLbl>
            <c:dLbl>
              <c:idx val="10"/>
              <c:layout>
                <c:manualLayout>
                  <c:x val="0"/>
                  <c:y val="-6.83431007665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A-4123-80E4-407EDE822D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24253</c:v>
                </c:pt>
                <c:pt idx="1">
                  <c:v>28053</c:v>
                </c:pt>
                <c:pt idx="2">
                  <c:v>26187</c:v>
                </c:pt>
                <c:pt idx="3">
                  <c:v>23716</c:v>
                </c:pt>
                <c:pt idx="4">
                  <c:v>24396</c:v>
                </c:pt>
                <c:pt idx="5">
                  <c:v>21789</c:v>
                </c:pt>
                <c:pt idx="6">
                  <c:v>25697</c:v>
                </c:pt>
                <c:pt idx="7">
                  <c:v>22640</c:v>
                </c:pt>
                <c:pt idx="8">
                  <c:v>23111</c:v>
                </c:pt>
                <c:pt idx="9" formatCode="#,##0">
                  <c:v>24745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1003314446543003E-2"/>
                  <c:y val="-3.273438367959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99-4499-9BEE-022278194E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99-4499-9BEE-022278194E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99-4499-9BEE-022278194E7B}"/>
                </c:ext>
              </c:extLst>
            </c:dLbl>
            <c:dLbl>
              <c:idx val="3"/>
              <c:layout>
                <c:manualLayout>
                  <c:x val="-0.10333111135799732"/>
                  <c:y val="4.15807097822464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37300563590865"/>
                      <c:h val="5.04773379610423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B399-4499-9BEE-022278194E7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6A-4857-9B2B-1BADD5538D8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CB-45ED-A00B-F8DDDD5B3AB5}"/>
                </c:ext>
              </c:extLst>
            </c:dLbl>
            <c:dLbl>
              <c:idx val="6"/>
              <c:layout>
                <c:manualLayout>
                  <c:x val="-0.19106673332592669"/>
                  <c:y val="-5.2910787690256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15-4B35-8E9F-F10BC2A59A0F}"/>
                </c:ext>
              </c:extLst>
            </c:dLbl>
            <c:dLbl>
              <c:idx val="7"/>
              <c:layout>
                <c:manualLayout>
                  <c:x val="-9.700311076547051E-2"/>
                  <c:y val="2.4250777691367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8A-4123-80E4-407EDE822DBB}"/>
                </c:ext>
              </c:extLst>
            </c:dLbl>
            <c:dLbl>
              <c:idx val="8"/>
              <c:layout>
                <c:manualLayout>
                  <c:x val="-7.3487205125356447E-2"/>
                  <c:y val="-7.4956949227863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8A-4123-80E4-407EDE822DBB}"/>
                </c:ext>
              </c:extLst>
            </c:dLbl>
            <c:dLbl>
              <c:idx val="9"/>
              <c:layout>
                <c:manualLayout>
                  <c:x val="-2.6455393845128426E-2"/>
                  <c:y val="5.0706171536495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8A-4123-80E4-407EDE822D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18948</c:v>
                </c:pt>
                <c:pt idx="1">
                  <c:v>20516</c:v>
                </c:pt>
                <c:pt idx="2">
                  <c:v>19899</c:v>
                </c:pt>
                <c:pt idx="3">
                  <c:v>17947</c:v>
                </c:pt>
                <c:pt idx="4">
                  <c:v>16913</c:v>
                </c:pt>
                <c:pt idx="5">
                  <c:v>15686</c:v>
                </c:pt>
                <c:pt idx="6">
                  <c:v>17568</c:v>
                </c:pt>
                <c:pt idx="7">
                  <c:v>16033</c:v>
                </c:pt>
                <c:pt idx="8">
                  <c:v>14466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30000"/>
          <c:min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</a:t>
            </a:r>
            <a:r>
              <a:rPr lang="en-GB" b="1" dirty="0">
                <a:solidFill>
                  <a:srgbClr val="FF0000"/>
                </a:solidFill>
              </a:rPr>
              <a:t>EU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Inward</a:t>
            </a:r>
            <a:r>
              <a:rPr lang="en-GB" dirty="0"/>
              <a:t> FDI from </a:t>
            </a:r>
            <a:r>
              <a:rPr lang="en-GB" b="1" dirty="0">
                <a:solidFill>
                  <a:srgbClr val="FF0000"/>
                </a:solidFill>
              </a:rPr>
              <a:t>Indonesia</a:t>
            </a:r>
            <a:r>
              <a:rPr lang="en-GB" dirty="0"/>
              <a:t>– Stocks</a:t>
            </a:r>
            <a:r>
              <a:rPr lang="en-GB" baseline="0" dirty="0"/>
              <a:t> - € Mio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 Inward Investment from RoW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8359322082492627E-2"/>
                  <c:y val="-6.8343100766581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EE-4CAF-B6BC-F1F89F799CB9}"/>
                </c:ext>
              </c:extLst>
            </c:dLbl>
            <c:dLbl>
              <c:idx val="3"/>
              <c:layout>
                <c:manualLayout>
                  <c:x val="-4.8359322082492627E-2"/>
                  <c:y val="-5.2910787690256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EE-4CAF-B6BC-F1F89F799CB9}"/>
                </c:ext>
              </c:extLst>
            </c:dLbl>
            <c:dLbl>
              <c:idx val="5"/>
              <c:layout>
                <c:manualLayout>
                  <c:x val="-7.3961316126165244E-2"/>
                  <c:y val="-6.8343100766581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EE-4CAF-B6BC-F1F89F799CB9}"/>
                </c:ext>
              </c:extLst>
            </c:dLbl>
            <c:dLbl>
              <c:idx val="7"/>
              <c:layout>
                <c:manualLayout>
                  <c:x val="-1.0430321525828207E-16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CD-4BE7-9609-862F7173A7E6}"/>
                </c:ext>
              </c:extLst>
            </c:dLbl>
            <c:dLbl>
              <c:idx val="8"/>
              <c:layout>
                <c:manualLayout>
                  <c:x val="-3.1291326053377581E-2"/>
                  <c:y val="-5.7320019997778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CD-4BE7-9609-862F7173A7E6}"/>
                </c:ext>
              </c:extLst>
            </c:dLbl>
            <c:dLbl>
              <c:idx val="10"/>
              <c:layout>
                <c:manualLayout>
                  <c:x val="1.0430321525828207E-16"/>
                  <c:y val="-5.7320019997778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C3-49A8-BF51-3D501496A6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-4655</c:v>
                </c:pt>
                <c:pt idx="1">
                  <c:v>-757</c:v>
                </c:pt>
                <c:pt idx="2">
                  <c:v>-1664</c:v>
                </c:pt>
                <c:pt idx="3">
                  <c:v>-1154</c:v>
                </c:pt>
                <c:pt idx="4">
                  <c:v>-1248</c:v>
                </c:pt>
                <c:pt idx="5">
                  <c:v>-1844</c:v>
                </c:pt>
                <c:pt idx="6">
                  <c:v>-2623</c:v>
                </c:pt>
                <c:pt idx="7">
                  <c:v>-326</c:v>
                </c:pt>
                <c:pt idx="8">
                  <c:v>-1041</c:v>
                </c:pt>
                <c:pt idx="9">
                  <c:v>-1285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9628195433482301"/>
                  <c:y val="-1.3227696922564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81-471C-B8B6-0AA364B1137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81-471C-B8B6-0AA364B1137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81-471C-B8B6-0AA364B1137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81-471C-B8B6-0AA364B11371}"/>
                </c:ext>
              </c:extLst>
            </c:dLbl>
            <c:dLbl>
              <c:idx val="4"/>
              <c:layout>
                <c:manualLayout>
                  <c:x val="-6.5427318111607666E-2"/>
                  <c:y val="5.070617153649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5A-4C42-8D87-3B581644787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5A-4C42-8D87-3B5816447873}"/>
                </c:ext>
              </c:extLst>
            </c:dLbl>
            <c:dLbl>
              <c:idx val="6"/>
              <c:layout>
                <c:manualLayout>
                  <c:x val="-0.13938863423777287"/>
                  <c:y val="-2.6455393845128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5A-4C42-8D87-3B5816447873}"/>
                </c:ext>
              </c:extLst>
            </c:dLbl>
            <c:dLbl>
              <c:idx val="7"/>
              <c:layout>
                <c:manualLayout>
                  <c:x val="2.8446660048525073E-3"/>
                  <c:y val="3.0864626152649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C3-49A8-BF51-3D501496A685}"/>
                </c:ext>
              </c:extLst>
            </c:dLbl>
            <c:dLbl>
              <c:idx val="8"/>
              <c:layout>
                <c:manualLayout>
                  <c:x val="-0.12232063820865782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C3-49A8-BF51-3D501496A6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-4741</c:v>
                </c:pt>
                <c:pt idx="1">
                  <c:v>-1332</c:v>
                </c:pt>
                <c:pt idx="2">
                  <c:v>-2207</c:v>
                </c:pt>
                <c:pt idx="3">
                  <c:v>-1816</c:v>
                </c:pt>
                <c:pt idx="4">
                  <c:v>-1824</c:v>
                </c:pt>
                <c:pt idx="5">
                  <c:v>-2340</c:v>
                </c:pt>
                <c:pt idx="6">
                  <c:v>-3093</c:v>
                </c:pt>
                <c:pt idx="7">
                  <c:v>-826</c:v>
                </c:pt>
                <c:pt idx="8">
                  <c:v>-1979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753404122086931"/>
                  <c:y val="-5.9497548424156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#,##0.0</c:formatCode>
                <c:ptCount val="5"/>
                <c:pt idx="0">
                  <c:v>344.1</c:v>
                </c:pt>
                <c:pt idx="1">
                  <c:v>294.39999999999998</c:v>
                </c:pt>
                <c:pt idx="2">
                  <c:v>162.1</c:v>
                </c:pt>
                <c:pt idx="3">
                  <c:v>69.000100000000003</c:v>
                </c:pt>
                <c:pt idx="4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1730967071259969"/>
                  <c:y val="-3.1996636933908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482.6</c:v>
                </c:pt>
                <c:pt idx="1">
                  <c:v>247.8</c:v>
                </c:pt>
                <c:pt idx="2">
                  <c:v>98.5</c:v>
                </c:pt>
                <c:pt idx="3">
                  <c:v>46.5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8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863773965691235E-2"/>
          <c:y val="2.902909515350104E-2"/>
          <c:w val="0.90233030608812648"/>
          <c:h val="0.806880149775929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</c:v>
                </c:pt>
                <c:pt idx="6">
                  <c:v>Turkey</c:v>
                </c:pt>
                <c:pt idx="7">
                  <c:v>Australia</c:v>
                </c:pt>
                <c:pt idx="8">
                  <c:v>Brazil</c:v>
                </c:pt>
                <c:pt idx="9">
                  <c:v>Korea</c:v>
                </c:pt>
                <c:pt idx="10">
                  <c:v>Mexico</c:v>
                </c:pt>
                <c:pt idx="11">
                  <c:v>Israel</c:v>
                </c:pt>
                <c:pt idx="12">
                  <c:v>Saudi Arabia</c:v>
                </c:pt>
                <c:pt idx="13">
                  <c:v>South Africa</c:v>
                </c:pt>
                <c:pt idx="14">
                  <c:v>Taiwan</c:v>
                </c:pt>
                <c:pt idx="15">
                  <c:v>Morocco</c:v>
                </c:pt>
                <c:pt idx="16">
                  <c:v>Ukraine</c:v>
                </c:pt>
                <c:pt idx="17">
                  <c:v>Thailand</c:v>
                </c:pt>
                <c:pt idx="18">
                  <c:v>Egypt</c:v>
                </c:pt>
                <c:pt idx="19">
                  <c:v>Indonesia</c:v>
                </c:pt>
              </c:strCache>
            </c:strRef>
          </c:cat>
          <c:val>
            <c:numRef>
              <c:f>Sheet1!$B$2:$B$21</c:f>
              <c:numCache>
                <c:formatCode>#,##0.0</c:formatCode>
                <c:ptCount val="20"/>
                <c:pt idx="0">
                  <c:v>29.2</c:v>
                </c:pt>
                <c:pt idx="1">
                  <c:v>40.5</c:v>
                </c:pt>
                <c:pt idx="2">
                  <c:v>35.200000000000003</c:v>
                </c:pt>
                <c:pt idx="3">
                  <c:v>30.4</c:v>
                </c:pt>
                <c:pt idx="4">
                  <c:v>33.6</c:v>
                </c:pt>
                <c:pt idx="5">
                  <c:v>25.6</c:v>
                </c:pt>
                <c:pt idx="6">
                  <c:v>20.2</c:v>
                </c:pt>
                <c:pt idx="7">
                  <c:v>31</c:v>
                </c:pt>
                <c:pt idx="8">
                  <c:v>31.8</c:v>
                </c:pt>
                <c:pt idx="9">
                  <c:v>20.7</c:v>
                </c:pt>
                <c:pt idx="10">
                  <c:v>20.3</c:v>
                </c:pt>
                <c:pt idx="11">
                  <c:v>15.9</c:v>
                </c:pt>
                <c:pt idx="12">
                  <c:v>18.8</c:v>
                </c:pt>
                <c:pt idx="13">
                  <c:v>12.3</c:v>
                </c:pt>
                <c:pt idx="14">
                  <c:v>11.4</c:v>
                </c:pt>
                <c:pt idx="15">
                  <c:v>6.3</c:v>
                </c:pt>
                <c:pt idx="16">
                  <c:v>11.1</c:v>
                </c:pt>
                <c:pt idx="17">
                  <c:v>7.5</c:v>
                </c:pt>
                <c:pt idx="18">
                  <c:v>5.5</c:v>
                </c:pt>
                <c:pt idx="19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</c:v>
                </c:pt>
                <c:pt idx="6">
                  <c:v>Turkey</c:v>
                </c:pt>
                <c:pt idx="7">
                  <c:v>Australia</c:v>
                </c:pt>
                <c:pt idx="8">
                  <c:v>Brazil</c:v>
                </c:pt>
                <c:pt idx="9">
                  <c:v>Korea</c:v>
                </c:pt>
                <c:pt idx="10">
                  <c:v>Mexico</c:v>
                </c:pt>
                <c:pt idx="11">
                  <c:v>Israel</c:v>
                </c:pt>
                <c:pt idx="12">
                  <c:v>Saudi Arabia</c:v>
                </c:pt>
                <c:pt idx="13">
                  <c:v>South Africa</c:v>
                </c:pt>
                <c:pt idx="14">
                  <c:v>Taiwan</c:v>
                </c:pt>
                <c:pt idx="15">
                  <c:v>Morocco</c:v>
                </c:pt>
                <c:pt idx="16">
                  <c:v>Ukraine</c:v>
                </c:pt>
                <c:pt idx="17">
                  <c:v>Thailand</c:v>
                </c:pt>
                <c:pt idx="18">
                  <c:v>Egypt</c:v>
                </c:pt>
                <c:pt idx="19">
                  <c:v>Indonesia</c:v>
                </c:pt>
              </c:strCache>
            </c:strRef>
          </c:cat>
          <c:val>
            <c:numRef>
              <c:f>Sheet1!$C$2:$C$21</c:f>
              <c:numCache>
                <c:formatCode>#,##0.0</c:formatCode>
                <c:ptCount val="20"/>
                <c:pt idx="0">
                  <c:v>37.4</c:v>
                </c:pt>
                <c:pt idx="1">
                  <c:v>22.5</c:v>
                </c:pt>
                <c:pt idx="2">
                  <c:v>22.4</c:v>
                </c:pt>
                <c:pt idx="3">
                  <c:v>20.3</c:v>
                </c:pt>
                <c:pt idx="4">
                  <c:v>15</c:v>
                </c:pt>
                <c:pt idx="5">
                  <c:v>19.100000000000001</c:v>
                </c:pt>
                <c:pt idx="6">
                  <c:v>21.9</c:v>
                </c:pt>
                <c:pt idx="7">
                  <c:v>10.9</c:v>
                </c:pt>
                <c:pt idx="8">
                  <c:v>9.9</c:v>
                </c:pt>
                <c:pt idx="9">
                  <c:v>12.1</c:v>
                </c:pt>
                <c:pt idx="10">
                  <c:v>9.3000000000000007</c:v>
                </c:pt>
                <c:pt idx="11">
                  <c:v>10.5</c:v>
                </c:pt>
                <c:pt idx="12">
                  <c:v>3.8</c:v>
                </c:pt>
                <c:pt idx="13">
                  <c:v>6.7</c:v>
                </c:pt>
                <c:pt idx="14">
                  <c:v>7.3</c:v>
                </c:pt>
                <c:pt idx="15">
                  <c:v>9.8000000000000007</c:v>
                </c:pt>
                <c:pt idx="16">
                  <c:v>4.5</c:v>
                </c:pt>
                <c:pt idx="17">
                  <c:v>6.4</c:v>
                </c:pt>
                <c:pt idx="18">
                  <c:v>8.1</c:v>
                </c:pt>
                <c:pt idx="19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6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</a:t>
            </a:r>
            <a:r>
              <a:rPr lang="en-US" sz="2000" dirty="0">
                <a:solidFill>
                  <a:srgbClr val="FF0000"/>
                </a:solidFill>
              </a:rPr>
              <a:t>Exports</a:t>
            </a:r>
            <a:r>
              <a:rPr lang="en-US" sz="2000" dirty="0"/>
              <a:t>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53-4805-8FED-306ADAF9A564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53-4805-8FED-306ADAF9A564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53-4805-8FED-306ADAF9A564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53-4805-8FED-306ADAF9A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2583</c:v>
                </c:pt>
                <c:pt idx="1">
                  <c:v>1567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53-4805-8FED-306ADAF9A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0-414F-8986-986C3CA89C4E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0-414F-8986-986C3CA89C4E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10-414F-8986-986C3CA89C4E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10-414F-8986-986C3CA89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10-414F-8986-986C3CA89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Indonesia Global Exports in BOP - 2024 – Bio US$ - % -</a:t>
            </a:r>
          </a:p>
        </c:rich>
      </c:tx>
      <c:layout>
        <c:manualLayout>
          <c:xMode val="edge"/>
          <c:yMode val="edge"/>
          <c:x val="0.14117799686260443"/>
          <c:y val="4.89634527676175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 Exports in BOP - 2022 -%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0964126791784207"/>
                  <c:y val="-0.16977757569456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9.8772818878554963E-2"/>
                  <c:y val="0.115655246206154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265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Indonesia Exports in </a:t>
            </a:r>
            <a:r>
              <a:rPr lang="en-US" sz="2000" dirty="0" err="1"/>
              <a:t>TiVA</a:t>
            </a:r>
            <a:r>
              <a:rPr lang="en-US" sz="2000" dirty="0"/>
              <a:t> - 2020 - % -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31281789896826"/>
          <c:y val="0.17478495466318228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6104487357515876"/>
                  <c:y val="-7.3614716968834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6247601100363077"/>
                  <c:y val="7.9331865816054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63.8</c:v>
                </c:pt>
                <c:pt idx="1">
                  <c:v>36.200000000000003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94869489691729E-2"/>
                  <c:y val="-3.7525381340607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BF-4422-8B80-02983E3DE726}"/>
                </c:ext>
              </c:extLst>
            </c:dLbl>
            <c:dLbl>
              <c:idx val="1"/>
              <c:layout>
                <c:manualLayout>
                  <c:x val="6.0474347448458993E-3"/>
                  <c:y val="-4.878299574278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98-4C41-BCD8-88F3ED7F4203}"/>
                </c:ext>
              </c:extLst>
            </c:dLbl>
            <c:dLbl>
              <c:idx val="2"/>
              <c:layout>
                <c:manualLayout>
                  <c:x val="0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BF-4422-8B80-02983E3DE726}"/>
                </c:ext>
              </c:extLst>
            </c:dLbl>
            <c:dLbl>
              <c:idx val="3"/>
              <c:layout>
                <c:manualLayout>
                  <c:x val="-6.0474347448458716E-3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BF-4422-8B80-02983E3DE726}"/>
                </c:ext>
              </c:extLst>
            </c:dLbl>
            <c:dLbl>
              <c:idx val="4"/>
              <c:layout>
                <c:manualLayout>
                  <c:x val="0"/>
                  <c:y val="-5.6288072010911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BF-4422-8B80-02983E3DE726}"/>
                </c:ext>
              </c:extLst>
            </c:dLbl>
            <c:dLbl>
              <c:idx val="5"/>
              <c:layout>
                <c:manualLayout>
                  <c:x val="-3.0237173724230464E-3"/>
                  <c:y val="-4.1277919474668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7257</c:v>
                </c:pt>
                <c:pt idx="1">
                  <c:v>7963</c:v>
                </c:pt>
                <c:pt idx="2">
                  <c:v>9156</c:v>
                </c:pt>
                <c:pt idx="3">
                  <c:v>11347</c:v>
                </c:pt>
                <c:pt idx="4">
                  <c:v>9832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6.0474347448459271E-3"/>
                  <c:y val="-4.5030457608729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13291</c:v>
                </c:pt>
                <c:pt idx="1">
                  <c:v>16792</c:v>
                </c:pt>
                <c:pt idx="2">
                  <c:v>24196</c:v>
                </c:pt>
                <c:pt idx="3">
                  <c:v>18437</c:v>
                </c:pt>
                <c:pt idx="4">
                  <c:v>17606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118586862114678E-2"/>
                  <c:y val="1.125790987762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BF-4422-8B80-02983E3DE726}"/>
                </c:ext>
              </c:extLst>
            </c:dLbl>
            <c:dLbl>
              <c:idx val="1"/>
              <c:layout>
                <c:manualLayout>
                  <c:x val="-9.0711521172688065E-3"/>
                  <c:y val="-1.1257023451294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BF-4422-8B80-02983E3DE726}"/>
                </c:ext>
              </c:extLst>
            </c:dLbl>
            <c:dLbl>
              <c:idx val="2"/>
              <c:layout>
                <c:manualLayout>
                  <c:x val="-1.5118586862114678E-2"/>
                  <c:y val="1.8763281621191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BF-4422-8B80-02983E3DE726}"/>
                </c:ext>
              </c:extLst>
            </c:dLbl>
            <c:dLbl>
              <c:idx val="3"/>
              <c:layout>
                <c:manualLayout>
                  <c:x val="1.2094869489691743E-2"/>
                  <c:y val="2.2515524279808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BF-4422-8B80-02983E3DE726}"/>
                </c:ext>
              </c:extLst>
            </c:dLbl>
            <c:dLbl>
              <c:idx val="4"/>
              <c:layout>
                <c:manualLayout>
                  <c:x val="3.0237173724229358E-3"/>
                  <c:y val="3.7525676816051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BF-4422-8B80-02983E3DE726}"/>
                </c:ext>
              </c:extLst>
            </c:dLbl>
            <c:dLbl>
              <c:idx val="5"/>
              <c:layout>
                <c:manualLayout>
                  <c:x val="-3.0237173724230464E-3"/>
                  <c:y val="3.7525676816051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-6034</c:v>
                </c:pt>
                <c:pt idx="1">
                  <c:v>-8829</c:v>
                </c:pt>
                <c:pt idx="2">
                  <c:v>-15040</c:v>
                </c:pt>
                <c:pt idx="3">
                  <c:v>-7090</c:v>
                </c:pt>
                <c:pt idx="4">
                  <c:v>-7774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0.19947</cdr:x>
      <cdr:y>0.0059</cdr:y>
    </cdr:from>
    <cdr:to>
      <cdr:x>0.89274</cdr:x>
      <cdr:y>0.12257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4925734-A19C-4CB9-A091-E4AA03233F16}"/>
            </a:ext>
          </a:extLst>
        </cdr:cNvPr>
        <cdr:cNvSpPr txBox="1"/>
      </cdr:nvSpPr>
      <cdr:spPr>
        <a:xfrm xmlns:a="http://schemas.openxmlformats.org/drawingml/2006/main">
          <a:off x="1802510" y="35799"/>
          <a:ext cx="6264731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 rtl="0">
            <a:defRPr sz="1862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r>
            <a:rPr lang="en-GB" sz="2000" b="1" dirty="0">
              <a:solidFill>
                <a:schemeClr val="tx1"/>
              </a:solidFill>
            </a:rPr>
            <a:t>Evolution of EU Trade in Services with Indonesia</a:t>
          </a:r>
        </a:p>
        <a:p xmlns:a="http://schemas.openxmlformats.org/drawingml/2006/main">
          <a:pPr algn="ctr" rtl="0">
            <a:defRPr sz="1862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r>
            <a:rPr lang="en-GB" sz="2000" b="1" dirty="0">
              <a:solidFill>
                <a:schemeClr val="tx1"/>
              </a:solidFill>
            </a:rPr>
            <a:t>Mio € - 2013-2024</a:t>
          </a:r>
        </a:p>
      </cdr:txBody>
    </cdr:sp>
  </cdr:relSizeAnchor>
  <cdr:relSizeAnchor xmlns:cdr="http://schemas.openxmlformats.org/drawingml/2006/chartDrawing">
    <cdr:from>
      <cdr:x>0.14343</cdr:x>
      <cdr:y>0.15428</cdr:y>
    </cdr:from>
    <cdr:to>
      <cdr:x>0.67733</cdr:x>
      <cdr:y>0.25066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7856057-64AA-4EF5-8C5A-D349867B0F71}"/>
            </a:ext>
          </a:extLst>
        </cdr:cNvPr>
        <cdr:cNvSpPr txBox="1"/>
      </cdr:nvSpPr>
      <cdr:spPr>
        <a:xfrm xmlns:a="http://schemas.openxmlformats.org/drawingml/2006/main">
          <a:off x="1296144" y="936104"/>
          <a:ext cx="4824536" cy="584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EU services exports to Indonesia = +59.2% in 11 years</a:t>
          </a:r>
        </a:p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Indonesia services exports to EU = +61.6% in 11 years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30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1352550"/>
            <a:ext cx="4862513" cy="3648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EB42C-45C1-9306-3F56-BC55F93E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E18BBA-EE91-93F9-970F-2AE9A0B58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40401A-E173-B161-B751-B4637C4C6C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FEFE5-1B95-4714-C16F-035FF1386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741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0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3E2C6-D8FE-2B48-BC27-ED3A9E2D2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ED1A82-8C02-896D-0A60-550D459066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3B55B0-9625-2D3A-04D7-2865179C0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77EBF-8D40-280C-065D-193C2C37E9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358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59834-CCC6-E79B-4F78-79A0D8C37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0B2CDF-23F2-57D2-F71F-E37579817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187565-A06B-99D1-0FED-CF9A7FA4C6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62DF9-032A-95A2-1FE9-6010E38E02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51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3/4/2026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04/03/2026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0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2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3/4/2026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  <p:sldLayoutId id="214748367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hyperlink" Target="https://stats.oecd.org/Index.aspx?DataSetCode=TIVA_2018_C1" TargetMode="External"/><Relationship Id="rId4" Type="http://schemas.openxmlformats.org/officeDocument/2006/relationships/hyperlink" Target="https://www.wto.org/english/res_e/statis_e/wts2020_e/wts20_toc_e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2996952"/>
            <a:ext cx="9144000" cy="386104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3423330"/>
            <a:ext cx="8715436" cy="1266757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Indonesia”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March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84814B-55FA-4BAA-9683-C4B460A45C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744" y="1303162"/>
            <a:ext cx="1899208" cy="12667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A7EE24-66FC-43BC-9C73-90DF017E75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120" y="1303162"/>
            <a:ext cx="1900136" cy="126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35068-08AA-9C8B-459E-7CF97DB22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E54F71-6FD7-9E2A-0743-7BEC11021B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7575700"/>
              </p:ext>
            </p:extLst>
          </p:nvPr>
        </p:nvGraphicFramePr>
        <p:xfrm>
          <a:off x="143508" y="1397000"/>
          <a:ext cx="882098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B6EE958-DD74-66D6-4E9F-B3F5A634587C}"/>
              </a:ext>
            </a:extLst>
          </p:cNvPr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with Indonesia per sectors</a:t>
            </a:r>
            <a:br>
              <a:rPr lang="en-GB" altLang="en-US" b="1" u="sng" dirty="0"/>
            </a:br>
            <a:r>
              <a:rPr lang="en-GB" altLang="en-US" dirty="0"/>
              <a:t>(2024 -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970BD5-7437-37EB-0DFD-FE01A2A2AA56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AC6BE-D5B1-CFA5-EB40-7012DD4D48FC}"/>
              </a:ext>
            </a:extLst>
          </p:cNvPr>
          <p:cNvSpPr txBox="1"/>
          <p:nvPr/>
        </p:nvSpPr>
        <p:spPr>
          <a:xfrm>
            <a:off x="655578" y="1344054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5 793 –         Imports - Total: 3 516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038CFD97-7DF0-56F3-1B26-A5E4C7426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436" y="1962167"/>
            <a:ext cx="27219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51.4% of Indonesia Exports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F8652ACA-4131-4873-19B6-42585C373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09" y="2469998"/>
            <a:ext cx="835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22.3%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F753A52F-9E18-BCA2-4A6B-602AE0BE7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397" y="3476131"/>
            <a:ext cx="6680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7.3%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9E676E62-4CD3-40AD-23ED-CCCE9FC4B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7664" y="3244334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17,7%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ED882CC-121A-0845-EEFC-BC33C4952764}"/>
              </a:ext>
            </a:extLst>
          </p:cNvPr>
          <p:cNvSpPr/>
          <p:nvPr/>
        </p:nvSpPr>
        <p:spPr>
          <a:xfrm>
            <a:off x="727586" y="1400752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CEBBC7-F0F8-DEEC-A56D-20CA52A77436}"/>
              </a:ext>
            </a:extLst>
          </p:cNvPr>
          <p:cNvSpPr/>
          <p:nvPr/>
        </p:nvSpPr>
        <p:spPr>
          <a:xfrm>
            <a:off x="2675995" y="1379883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C798036F-898F-9FCB-6CE9-A102B3145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1582" y="1977200"/>
            <a:ext cx="23484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29.7% of EU27 Exports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830F99C6-893D-A5CD-A5AE-947EBB5BE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371" y="2282994"/>
            <a:ext cx="849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24.9%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F178F9CD-944B-5CC9-5ADE-2871765B3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9115" y="3519832"/>
            <a:ext cx="849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6.4%</a:t>
            </a: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2C51C98F-2695-DD70-260F-9E88386F3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1997" y="3177257"/>
            <a:ext cx="900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600" dirty="0">
                <a:solidFill>
                  <a:schemeClr val="accent2">
                    <a:lumMod val="75000"/>
                  </a:schemeClr>
                </a:solidFill>
              </a:rPr>
              <a:t>20.1%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75849B-1670-F0F2-AF84-6FB8EA403681}"/>
              </a:ext>
            </a:extLst>
          </p:cNvPr>
          <p:cNvSpPr txBox="1"/>
          <p:nvPr/>
        </p:nvSpPr>
        <p:spPr>
          <a:xfrm>
            <a:off x="7061544" y="659585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527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A9A790-80B3-47F4-A8E3-2F075368B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691738"/>
              </p:ext>
            </p:extLst>
          </p:nvPr>
        </p:nvGraphicFramePr>
        <p:xfrm>
          <a:off x="179512" y="908720"/>
          <a:ext cx="4320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CCC6EA3-FE0C-4B2B-B09C-1BF89EAD1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9507857"/>
              </p:ext>
            </p:extLst>
          </p:nvPr>
        </p:nvGraphicFramePr>
        <p:xfrm>
          <a:off x="4572000" y="908069"/>
          <a:ext cx="4464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D9BFA97-59AE-4765-A837-BD598FA67563}"/>
              </a:ext>
            </a:extLst>
          </p:cNvPr>
          <p:cNvSpPr/>
          <p:nvPr/>
        </p:nvSpPr>
        <p:spPr>
          <a:xfrm>
            <a:off x="3455876" y="3993701"/>
            <a:ext cx="720080" cy="36004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58.4%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496FFA5B-8FF8-4125-BC5A-7360CAE837F1}"/>
              </a:ext>
            </a:extLst>
          </p:cNvPr>
          <p:cNvSpPr txBox="1"/>
          <p:nvPr/>
        </p:nvSpPr>
        <p:spPr>
          <a:xfrm>
            <a:off x="6840252" y="6634983"/>
            <a:ext cx="2232248" cy="2230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Source: Eurostat </a:t>
            </a:r>
            <a:r>
              <a:rPr lang="en-GB" dirty="0">
                <a:effectLst/>
              </a:rPr>
              <a:t>[bop_fdi6_pos]</a:t>
            </a:r>
            <a:endParaRPr lang="en-GB" sz="1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DBFA1B-D126-5CB9-7229-858C01F2FACD}"/>
              </a:ext>
            </a:extLst>
          </p:cNvPr>
          <p:cNvSpPr txBox="1"/>
          <p:nvPr/>
        </p:nvSpPr>
        <p:spPr>
          <a:xfrm>
            <a:off x="2231740" y="5357662"/>
            <a:ext cx="2196244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2024 - EU Average: 79.6%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59719-B129-9DCD-DE33-9610AA2D2750}"/>
              </a:ext>
            </a:extLst>
          </p:cNvPr>
          <p:cNvSpPr txBox="1"/>
          <p:nvPr/>
        </p:nvSpPr>
        <p:spPr>
          <a:xfrm>
            <a:off x="5364088" y="1628800"/>
            <a:ext cx="2232248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2024 - EU Average: 79,7%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E54752-635F-E800-9BC1-3CB8EF926921}"/>
              </a:ext>
            </a:extLst>
          </p:cNvPr>
          <p:cNvSpPr/>
          <p:nvPr/>
        </p:nvSpPr>
        <p:spPr>
          <a:xfrm>
            <a:off x="755576" y="3248980"/>
            <a:ext cx="720080" cy="36004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78.1%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13DE30-36EC-D238-89EC-F3B8C5D67D1D}"/>
              </a:ext>
            </a:extLst>
          </p:cNvPr>
          <p:cNvSpPr txBox="1"/>
          <p:nvPr/>
        </p:nvSpPr>
        <p:spPr>
          <a:xfrm>
            <a:off x="611560" y="4379497"/>
            <a:ext cx="2520280" cy="73866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Serious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decline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of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share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of services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investment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,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much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lower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than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 EU world </a:t>
            </a:r>
            <a:r>
              <a:rPr lang="fr-BE" sz="1400" b="1" dirty="0" err="1">
                <a:solidFill>
                  <a:srgbClr val="FF0000"/>
                </a:solidFill>
                <a:latin typeface="+mj-lt"/>
              </a:rPr>
              <a:t>average</a:t>
            </a:r>
            <a:r>
              <a:rPr lang="fr-BE" sz="1400" b="1" dirty="0">
                <a:solidFill>
                  <a:srgbClr val="FF0000"/>
                </a:solidFill>
                <a:latin typeface="+mj-lt"/>
              </a:rPr>
              <a:t>!</a:t>
            </a:r>
            <a:endParaRPr lang="en-BE" sz="1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360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29.8</a:t>
            </a:r>
            <a:r>
              <a:rPr lang="en-GB" dirty="0">
                <a:solidFill>
                  <a:srgbClr val="FF0000"/>
                </a:solidFill>
              </a:rPr>
              <a:t>% (6.2% in Indonesia)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Source: https://data.worldbank.org/indicator/BG.GSR.NFSV.GD.ZS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6052400"/>
              </p:ext>
            </p:extLst>
          </p:nvPr>
        </p:nvGraphicFramePr>
        <p:xfrm>
          <a:off x="7118" y="1497998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661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2023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FB0204C1-CB1A-F057-912D-E23E5FF13A3A}"/>
              </a:ext>
            </a:extLst>
          </p:cNvPr>
          <p:cNvSpPr/>
          <p:nvPr/>
        </p:nvSpPr>
        <p:spPr>
          <a:xfrm>
            <a:off x="5342534" y="3005180"/>
            <a:ext cx="2090794" cy="523220"/>
          </a:xfrm>
          <a:prstGeom prst="wedgeRectCallout">
            <a:avLst>
              <a:gd name="adj1" fmla="val 122946"/>
              <a:gd name="adj2" fmla="val 25026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Indonesia= 26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025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63871-E203-0C0E-46E1-5D6F62913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68DE2-4B04-A006-4CAB-6E1B8084E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3" y="873099"/>
            <a:ext cx="7053378" cy="30613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2000" b="1" u="sng" cap="all" dirty="0">
                <a:latin typeface="Calibri Light" panose="020F0302020204030204" pitchFamily="34" charset="0"/>
              </a:rPr>
              <a:t>Top 25 EU Trading partners in Services -  (Extra-EU27) – 2024  - €Bio - 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7DE81DFC-1866-30D1-334A-22BDFB5C0C4B}"/>
              </a:ext>
            </a:extLst>
          </p:cNvPr>
          <p:cNvGraphicFramePr/>
          <p:nvPr/>
        </p:nvGraphicFramePr>
        <p:xfrm>
          <a:off x="35496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DA4CCFCF-B938-6E01-49AD-D509AE87BA75}"/>
              </a:ext>
            </a:extLst>
          </p:cNvPr>
          <p:cNvSpPr txBox="1"/>
          <p:nvPr/>
        </p:nvSpPr>
        <p:spPr>
          <a:xfrm>
            <a:off x="1136759" y="2564231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542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C82E872-8105-8D44-DC78-0A568549ECA7}"/>
              </a:ext>
            </a:extLst>
          </p:cNvPr>
          <p:cNvSpPr txBox="1"/>
          <p:nvPr/>
        </p:nvSpPr>
        <p:spPr>
          <a:xfrm>
            <a:off x="1471562" y="3933787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260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F43249A-7362-B7D8-7D1A-B5F29231CA5B}"/>
              </a:ext>
            </a:extLst>
          </p:cNvPr>
          <p:cNvSpPr txBox="1"/>
          <p:nvPr/>
        </p:nvSpPr>
        <p:spPr>
          <a:xfrm>
            <a:off x="1844732" y="4529226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5A64F65-4275-BD98-977B-11EBB164D4ED}"/>
              </a:ext>
            </a:extLst>
          </p:cNvPr>
          <p:cNvSpPr txBox="1"/>
          <p:nvPr/>
        </p:nvSpPr>
        <p:spPr>
          <a:xfrm>
            <a:off x="2174872" y="486921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354E4880-A2BA-4530-AAA4-F9C93A706CBE}"/>
              </a:ext>
            </a:extLst>
          </p:cNvPr>
          <p:cNvSpPr txBox="1"/>
          <p:nvPr/>
        </p:nvSpPr>
        <p:spPr>
          <a:xfrm>
            <a:off x="663960" y="1191432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826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CA3CE7C4-56CE-CE3D-88E5-ABC1796C1B42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59583683-B04F-33BC-A799-E4FF768B41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4402344"/>
              </p:ext>
            </p:extLst>
          </p:nvPr>
        </p:nvGraphicFramePr>
        <p:xfrm>
          <a:off x="2483768" y="1289991"/>
          <a:ext cx="6689250" cy="5495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CF9FB99C-A94C-917C-9BC0-E888684D5C5C}"/>
              </a:ext>
            </a:extLst>
          </p:cNvPr>
          <p:cNvSpPr txBox="1"/>
          <p:nvPr/>
        </p:nvSpPr>
        <p:spPr>
          <a:xfrm>
            <a:off x="3012369" y="119387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66,6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4736610E-9A66-1F9A-36E7-FA5323E2CD9E}"/>
              </a:ext>
            </a:extLst>
          </p:cNvPr>
          <p:cNvSpPr txBox="1"/>
          <p:nvPr/>
        </p:nvSpPr>
        <p:spPr>
          <a:xfrm>
            <a:off x="3314274" y="138457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63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FCBC8AA-5016-0D5E-9330-9FBCA28029B1}"/>
              </a:ext>
            </a:extLst>
          </p:cNvPr>
          <p:cNvSpPr txBox="1"/>
          <p:nvPr/>
        </p:nvSpPr>
        <p:spPr>
          <a:xfrm>
            <a:off x="3589455" y="1851075"/>
            <a:ext cx="564397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57.6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E9FEDD65-2087-C4EB-1655-CD37E2660F3B}"/>
              </a:ext>
            </a:extLst>
          </p:cNvPr>
          <p:cNvSpPr txBox="1"/>
          <p:nvPr/>
        </p:nvSpPr>
        <p:spPr>
          <a:xfrm>
            <a:off x="3873334" y="220323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.7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C143EB42-E8CD-099B-1B0F-ABB61759F4B2}"/>
              </a:ext>
            </a:extLst>
          </p:cNvPr>
          <p:cNvSpPr txBox="1"/>
          <p:nvPr/>
        </p:nvSpPr>
        <p:spPr>
          <a:xfrm>
            <a:off x="5649413" y="337978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32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.8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337522E1-9A89-75FF-6BA0-2EE35D2D2813}"/>
              </a:ext>
            </a:extLst>
          </p:cNvPr>
          <p:cNvSpPr txBox="1"/>
          <p:nvPr/>
        </p:nvSpPr>
        <p:spPr>
          <a:xfrm>
            <a:off x="5973449" y="3597312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29.6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FA18DDB7-53C3-B933-02E8-F97E49E8EC79}"/>
              </a:ext>
            </a:extLst>
          </p:cNvPr>
          <p:cNvSpPr txBox="1"/>
          <p:nvPr/>
        </p:nvSpPr>
        <p:spPr>
          <a:xfrm>
            <a:off x="6601689" y="409199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22.6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488E48AC-6355-21B2-96A1-7C96E0701F47}"/>
              </a:ext>
            </a:extLst>
          </p:cNvPr>
          <p:cNvSpPr txBox="1"/>
          <p:nvPr/>
        </p:nvSpPr>
        <p:spPr>
          <a:xfrm>
            <a:off x="4245689" y="239495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48,6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5AF91867-E8B7-AA8E-69A0-0E665EE34AFF}"/>
              </a:ext>
            </a:extLst>
          </p:cNvPr>
          <p:cNvSpPr txBox="1"/>
          <p:nvPr/>
        </p:nvSpPr>
        <p:spPr>
          <a:xfrm>
            <a:off x="4546411" y="2682651"/>
            <a:ext cx="589818" cy="34778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44,7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500B8825-B643-2048-D054-72419669CF2A}"/>
              </a:ext>
            </a:extLst>
          </p:cNvPr>
          <p:cNvSpPr txBox="1"/>
          <p:nvPr/>
        </p:nvSpPr>
        <p:spPr>
          <a:xfrm>
            <a:off x="4837682" y="288642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42.1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A79EBBB1-E330-2461-3A04-D5091FCBD621}"/>
              </a:ext>
            </a:extLst>
          </p:cNvPr>
          <p:cNvSpPr txBox="1"/>
          <p:nvPr/>
        </p:nvSpPr>
        <p:spPr>
          <a:xfrm>
            <a:off x="5205409" y="267515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.9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6B4842EA-AE99-207F-9F95-6AF889E7D7F5}"/>
              </a:ext>
            </a:extLst>
          </p:cNvPr>
          <p:cNvSpPr txBox="1"/>
          <p:nvPr/>
        </p:nvSpPr>
        <p:spPr>
          <a:xfrm>
            <a:off x="5500080" y="288226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D2AC83C8-23FD-F847-7EAE-F41D7F013B6A}"/>
              </a:ext>
            </a:extLst>
          </p:cNvPr>
          <p:cNvSpPr txBox="1"/>
          <p:nvPr/>
        </p:nvSpPr>
        <p:spPr>
          <a:xfrm>
            <a:off x="6279769" y="385777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26.4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65A8414D-5B0E-E68B-5531-757493F9B229}"/>
              </a:ext>
            </a:extLst>
          </p:cNvPr>
          <p:cNvSpPr txBox="1"/>
          <p:nvPr/>
        </p:nvSpPr>
        <p:spPr>
          <a:xfrm>
            <a:off x="6854887" y="4314270"/>
            <a:ext cx="580704" cy="2539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B7A8EAC-6C13-0677-0FB5-15085A94FB92}"/>
              </a:ext>
            </a:extLst>
          </p:cNvPr>
          <p:cNvSpPr txBox="1"/>
          <p:nvPr/>
        </p:nvSpPr>
        <p:spPr>
          <a:xfrm>
            <a:off x="7164391" y="43262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18.7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E4662D1D-F877-9EA9-F2F5-14A7A29A4E01}"/>
              </a:ext>
            </a:extLst>
          </p:cNvPr>
          <p:cNvSpPr txBox="1"/>
          <p:nvPr/>
        </p:nvSpPr>
        <p:spPr>
          <a:xfrm>
            <a:off x="7504113" y="452684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16,1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5CFBF36A-0AF8-AFDF-06FC-64AB80A4BE4E}"/>
              </a:ext>
            </a:extLst>
          </p:cNvPr>
          <p:cNvSpPr txBox="1"/>
          <p:nvPr/>
        </p:nvSpPr>
        <p:spPr>
          <a:xfrm>
            <a:off x="8347143" y="460875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.6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DF305832-BC3D-D820-9A11-9538637B4606}"/>
              </a:ext>
            </a:extLst>
          </p:cNvPr>
          <p:cNvSpPr txBox="1"/>
          <p:nvPr/>
        </p:nvSpPr>
        <p:spPr>
          <a:xfrm>
            <a:off x="8143149" y="433345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9011D-3715-1AB0-484B-55EDAF26F7C3}"/>
              </a:ext>
            </a:extLst>
          </p:cNvPr>
          <p:cNvSpPr txBox="1"/>
          <p:nvPr/>
        </p:nvSpPr>
        <p:spPr>
          <a:xfrm>
            <a:off x="7281104" y="6487451"/>
            <a:ext cx="1862896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B9A191-C8EA-F8A9-0ABA-DD66C6D8CEC0}"/>
              </a:ext>
            </a:extLst>
          </p:cNvPr>
          <p:cNvSpPr/>
          <p:nvPr/>
        </p:nvSpPr>
        <p:spPr>
          <a:xfrm rot="2782848">
            <a:off x="1106050" y="5738243"/>
            <a:ext cx="249689" cy="3968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FA412E-B1C9-824D-6E04-1E8D0F8E133E}"/>
              </a:ext>
            </a:extLst>
          </p:cNvPr>
          <p:cNvSpPr/>
          <p:nvPr/>
        </p:nvSpPr>
        <p:spPr>
          <a:xfrm rot="2713920">
            <a:off x="2011397" y="5701842"/>
            <a:ext cx="297069" cy="7642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5C0577-102B-FB8C-92E5-57377A63E5F2}"/>
              </a:ext>
            </a:extLst>
          </p:cNvPr>
          <p:cNvSpPr/>
          <p:nvPr/>
        </p:nvSpPr>
        <p:spPr>
          <a:xfrm rot="2713920">
            <a:off x="3329314" y="5873537"/>
            <a:ext cx="202328" cy="580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C2D16-8E60-A847-DCC1-8227697879FC}"/>
              </a:ext>
            </a:extLst>
          </p:cNvPr>
          <p:cNvSpPr/>
          <p:nvPr/>
        </p:nvSpPr>
        <p:spPr>
          <a:xfrm rot="2713920">
            <a:off x="3861831" y="5980513"/>
            <a:ext cx="24696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7C552AD-4513-9B2F-545A-2642EBD57F13}"/>
              </a:ext>
            </a:extLst>
          </p:cNvPr>
          <p:cNvSpPr/>
          <p:nvPr/>
        </p:nvSpPr>
        <p:spPr>
          <a:xfrm rot="2713920">
            <a:off x="5640826" y="5957069"/>
            <a:ext cx="23201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C80F19-4EDA-24EC-CA8C-DC9E798DBA43}"/>
              </a:ext>
            </a:extLst>
          </p:cNvPr>
          <p:cNvSpPr/>
          <p:nvPr/>
        </p:nvSpPr>
        <p:spPr>
          <a:xfrm rot="2713920">
            <a:off x="7757363" y="5845915"/>
            <a:ext cx="176480" cy="7384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605350-B378-FF02-5C37-F4C0A71253F1}"/>
              </a:ext>
            </a:extLst>
          </p:cNvPr>
          <p:cNvSpPr/>
          <p:nvPr/>
        </p:nvSpPr>
        <p:spPr>
          <a:xfrm rot="2713920">
            <a:off x="3519226" y="5888272"/>
            <a:ext cx="188718" cy="76420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5BAF914-3F8E-B677-32AA-1DE87F1FE749}"/>
              </a:ext>
            </a:extLst>
          </p:cNvPr>
          <p:cNvSpPr/>
          <p:nvPr/>
        </p:nvSpPr>
        <p:spPr>
          <a:xfrm rot="2713920">
            <a:off x="1342862" y="5693480"/>
            <a:ext cx="194334" cy="77635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62E391F-45DC-64DA-3D23-20AE5DF569D6}"/>
              </a:ext>
            </a:extLst>
          </p:cNvPr>
          <p:cNvCxnSpPr>
            <a:cxnSpLocks/>
          </p:cNvCxnSpPr>
          <p:nvPr/>
        </p:nvCxnSpPr>
        <p:spPr>
          <a:xfrm flipV="1">
            <a:off x="2939042" y="5996090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3925010-1D79-EEA8-C2B3-0BB42C3412E3}"/>
              </a:ext>
            </a:extLst>
          </p:cNvPr>
          <p:cNvCxnSpPr>
            <a:cxnSpLocks/>
          </p:cNvCxnSpPr>
          <p:nvPr/>
        </p:nvCxnSpPr>
        <p:spPr>
          <a:xfrm flipV="1">
            <a:off x="4954736" y="6067750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FB5991A-B2FD-D50F-5410-A4A3325D8C91}"/>
              </a:ext>
            </a:extLst>
          </p:cNvPr>
          <p:cNvCxnSpPr>
            <a:cxnSpLocks/>
          </p:cNvCxnSpPr>
          <p:nvPr/>
        </p:nvCxnSpPr>
        <p:spPr>
          <a:xfrm flipV="1">
            <a:off x="5360524" y="6048340"/>
            <a:ext cx="361075" cy="375672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247D76B-A086-03A3-09C4-3CD5C32FB3F9}"/>
              </a:ext>
            </a:extLst>
          </p:cNvPr>
          <p:cNvCxnSpPr>
            <a:cxnSpLocks/>
          </p:cNvCxnSpPr>
          <p:nvPr/>
        </p:nvCxnSpPr>
        <p:spPr>
          <a:xfrm flipV="1">
            <a:off x="5912288" y="6041452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84E9007-1A70-971D-A91B-FFD38AAED611}"/>
              </a:ext>
            </a:extLst>
          </p:cNvPr>
          <p:cNvCxnSpPr>
            <a:cxnSpLocks/>
          </p:cNvCxnSpPr>
          <p:nvPr/>
        </p:nvCxnSpPr>
        <p:spPr>
          <a:xfrm flipV="1">
            <a:off x="7998662" y="604145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E17E64C-65AE-1CB0-5B49-A6244EC3DF2E}"/>
              </a:ext>
            </a:extLst>
          </p:cNvPr>
          <p:cNvCxnSpPr>
            <a:cxnSpLocks/>
          </p:cNvCxnSpPr>
          <p:nvPr/>
        </p:nvCxnSpPr>
        <p:spPr>
          <a:xfrm flipV="1">
            <a:off x="4466121" y="598490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66D280B-349C-EF45-5A58-FBB660F6A806}"/>
              </a:ext>
            </a:extLst>
          </p:cNvPr>
          <p:cNvCxnSpPr>
            <a:cxnSpLocks/>
          </p:cNvCxnSpPr>
          <p:nvPr/>
        </p:nvCxnSpPr>
        <p:spPr>
          <a:xfrm flipV="1">
            <a:off x="6336787" y="1262804"/>
            <a:ext cx="144564" cy="290615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1E49A98-1E2C-8486-0D9E-5628F8ADD4B2}"/>
              </a:ext>
            </a:extLst>
          </p:cNvPr>
          <p:cNvSpPr txBox="1"/>
          <p:nvPr/>
        </p:nvSpPr>
        <p:spPr>
          <a:xfrm>
            <a:off x="6252168" y="1237752"/>
            <a:ext cx="2829098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  <a:latin typeface="+mj-lt"/>
              </a:rPr>
              <a:t>      :   FTA concluded or under negotiations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91849732-9468-9640-575C-D8AEA7D278E8}"/>
              </a:ext>
            </a:extLst>
          </p:cNvPr>
          <p:cNvSpPr txBox="1"/>
          <p:nvPr/>
        </p:nvSpPr>
        <p:spPr>
          <a:xfrm>
            <a:off x="7841491" y="4644709"/>
            <a:ext cx="592380" cy="320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D270F4A-8407-125F-750C-0C71AA9936AE}"/>
              </a:ext>
            </a:extLst>
          </p:cNvPr>
          <p:cNvCxnSpPr>
            <a:cxnSpLocks/>
          </p:cNvCxnSpPr>
          <p:nvPr/>
        </p:nvCxnSpPr>
        <p:spPr>
          <a:xfrm flipH="1">
            <a:off x="6395671" y="2819166"/>
            <a:ext cx="13398" cy="869923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A1E53EA-936A-A18D-5831-E8330B71AFF4}"/>
              </a:ext>
            </a:extLst>
          </p:cNvPr>
          <p:cNvSpPr txBox="1"/>
          <p:nvPr/>
        </p:nvSpPr>
        <p:spPr>
          <a:xfrm>
            <a:off x="6172320" y="1817925"/>
            <a:ext cx="2936184" cy="830997"/>
          </a:xfrm>
          <a:prstGeom prst="rect">
            <a:avLst/>
          </a:prstGeom>
          <a:solidFill>
            <a:schemeClr val="bg1"/>
          </a:solidFill>
          <a:ln w="158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 dirty="0">
                <a:solidFill>
                  <a:srgbClr val="7030A0"/>
                </a:solidFill>
                <a:latin typeface="+mj-lt"/>
              </a:rPr>
              <a:t>INDONESIA is 27</a:t>
            </a:r>
            <a:r>
              <a:rPr lang="en-GB" sz="2400" cap="all" baseline="30000" dirty="0">
                <a:solidFill>
                  <a:srgbClr val="7030A0"/>
                </a:solidFill>
                <a:latin typeface="+mj-lt"/>
              </a:rPr>
              <a:t>th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 EU Trading Partner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3" name="TextBox 1">
            <a:extLst>
              <a:ext uri="{FF2B5EF4-FFF2-40B4-BE49-F238E27FC236}">
                <a16:creationId xmlns:a16="http://schemas.microsoft.com/office/drawing/2014/main" id="{5C49A48C-9613-AF14-D23B-7BE0E6F35288}"/>
              </a:ext>
            </a:extLst>
          </p:cNvPr>
          <p:cNvSpPr txBox="1"/>
          <p:nvPr/>
        </p:nvSpPr>
        <p:spPr>
          <a:xfrm>
            <a:off x="8668887" y="486921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9.2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9E56057-5356-A299-71A7-136B215A87B3}"/>
              </a:ext>
            </a:extLst>
          </p:cNvPr>
          <p:cNvCxnSpPr/>
          <p:nvPr/>
        </p:nvCxnSpPr>
        <p:spPr>
          <a:xfrm>
            <a:off x="8742767" y="3254127"/>
            <a:ext cx="0" cy="290979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453A74C-BFEC-9BBA-61DE-8F709CE960F6}"/>
              </a:ext>
            </a:extLst>
          </p:cNvPr>
          <p:cNvCxnSpPr>
            <a:cxnSpLocks/>
          </p:cNvCxnSpPr>
          <p:nvPr/>
        </p:nvCxnSpPr>
        <p:spPr>
          <a:xfrm flipV="1">
            <a:off x="8647198" y="604145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6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43EDFC-8FE9-5A34-24B1-7F5AD612156C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37.7%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4,136 $Bio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A5AC647-7204-E90E-F7D5-7D25B03BFAE5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95024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Indonesia</a:t>
            </a:r>
            <a:br>
              <a:rPr lang="en-GB" altLang="en-US" b="1" dirty="0"/>
            </a:br>
            <a:r>
              <a:rPr lang="en-GB" altLang="en-US" b="1" dirty="0"/>
              <a:t>Comparison between BoP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1698360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6968938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353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Indonesia= 304 $Bio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7096052" y="6669360"/>
            <a:ext cx="3020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WTS2018 &amp; </a:t>
            </a:r>
            <a:r>
              <a:rPr lang="en-GB" sz="1000" dirty="0" err="1">
                <a:latin typeface="Calibri Light" panose="020F0302020204030204" pitchFamily="34" charset="0"/>
              </a:rPr>
              <a:t>TiVA</a:t>
            </a:r>
            <a:endParaRPr lang="en-GB" sz="10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12.8%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87.2%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EU27-Indonesia Trade &amp; Investment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899063216"/>
              </p:ext>
            </p:extLst>
          </p:nvPr>
        </p:nvGraphicFramePr>
        <p:xfrm>
          <a:off x="105133" y="1508520"/>
          <a:ext cx="4355976" cy="53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691412642"/>
              </p:ext>
            </p:extLst>
          </p:nvPr>
        </p:nvGraphicFramePr>
        <p:xfrm>
          <a:off x="4563555" y="1484783"/>
          <a:ext cx="4583832" cy="5037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ECAE7F-9D9C-4837-8247-0EDD6AA00206}"/>
              </a:ext>
            </a:extLst>
          </p:cNvPr>
          <p:cNvSpPr txBox="1"/>
          <p:nvPr/>
        </p:nvSpPr>
        <p:spPr>
          <a:xfrm>
            <a:off x="4499992" y="6522487"/>
            <a:ext cx="46085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Source: Eurostat - [ext_lt_maineu] + [bop_its6_det]</a:t>
            </a:r>
            <a:endParaRPr lang="en-GB" sz="1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423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671F5-E413-B4ED-5634-4EB67AB8B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EE18830-00D0-B44D-0509-6D9FD37E71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5294277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8D050141-59CD-DC0A-5616-6327C3B9E774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37%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D49DEDAF-CE64-16D3-643F-4024A74152DA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63%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EC62ECE-7426-0242-7010-CF20614CDD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8463280"/>
              </p:ext>
            </p:extLst>
          </p:nvPr>
        </p:nvGraphicFramePr>
        <p:xfrm>
          <a:off x="3024197" y="1988837"/>
          <a:ext cx="2951405" cy="4856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73A7AD58-A0D6-FA6F-2077-1D2EEE7BD92D}"/>
              </a:ext>
            </a:extLst>
          </p:cNvPr>
          <p:cNvSpPr txBox="1"/>
          <p:nvPr/>
        </p:nvSpPr>
        <p:spPr>
          <a:xfrm>
            <a:off x="3272611" y="2987621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16.6%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E4116C9E-CE34-9412-7734-324469911977}"/>
              </a:ext>
            </a:extLst>
          </p:cNvPr>
          <p:cNvSpPr txBox="1"/>
          <p:nvPr/>
        </p:nvSpPr>
        <p:spPr>
          <a:xfrm>
            <a:off x="514880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83.4%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14DC05-2AB9-743F-3390-A54211EBEF83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15,625 Mio€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D2A2C0-4650-9034-0FE8-18C34FF57462}"/>
              </a:ext>
            </a:extLst>
          </p:cNvPr>
          <p:cNvSpPr txBox="1"/>
          <p:nvPr/>
        </p:nvSpPr>
        <p:spPr>
          <a:xfrm>
            <a:off x="3586375" y="6247456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21,122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E27D7D98-1B9B-E333-C70B-1987DD8CDA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737868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475403F1-9EA4-0F21-34BA-05DD72B55778}"/>
              </a:ext>
            </a:extLst>
          </p:cNvPr>
          <p:cNvSpPr txBox="1"/>
          <p:nvPr/>
        </p:nvSpPr>
        <p:spPr>
          <a:xfrm>
            <a:off x="251520" y="836712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</a:t>
            </a:r>
            <a:r>
              <a:rPr lang="en-GB" sz="2000" b="1" cap="all" dirty="0" err="1">
                <a:latin typeface="Calibri Light" panose="020F0302020204030204" pitchFamily="34" charset="0"/>
              </a:rPr>
              <a:t>indonesia</a:t>
            </a:r>
            <a:r>
              <a:rPr lang="en-GB" sz="2000" b="1" cap="all" dirty="0">
                <a:latin typeface="Calibri Light" panose="020F0302020204030204" pitchFamily="34" charset="0"/>
              </a:rPr>
              <a:t>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4FF0398E-5F9C-717C-54B4-5813BD30225A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25.3%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F5EFCEAA-7153-9F85-A7D3-40B8EBF6440A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74.6%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262CD8-0E4A-70DF-1CE8-20505361C2DA}"/>
              </a:ext>
            </a:extLst>
          </p:cNvPr>
          <p:cNvSpPr txBox="1"/>
          <p:nvPr/>
        </p:nvSpPr>
        <p:spPr>
          <a:xfrm>
            <a:off x="6804248" y="6247454"/>
            <a:ext cx="2140363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36,747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455316-EF86-DC5F-19E1-69CD20A2D51D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43.4% of the total exports to Indonesia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But Indonesia Services exports represent only 8.7% of total exports to EU27!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E97C68-2B19-4A65-7EEA-DEE89797DAAA}"/>
              </a:ext>
            </a:extLst>
          </p:cNvPr>
          <p:cNvSpPr txBox="1"/>
          <p:nvPr/>
        </p:nvSpPr>
        <p:spPr>
          <a:xfrm>
            <a:off x="4463988" y="6604084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964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1985489"/>
              </p:ext>
            </p:extLst>
          </p:nvPr>
        </p:nvGraphicFramePr>
        <p:xfrm>
          <a:off x="35496" y="764704"/>
          <a:ext cx="9036495" cy="606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368557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303484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5830</TotalTime>
  <Words>821</Words>
  <Application>Microsoft Office PowerPoint</Application>
  <PresentationFormat>On-screen Show (4:3)</PresentationFormat>
  <Paragraphs>213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PowerPoint Presentation</vt:lpstr>
      <vt:lpstr>PowerPoint Presentation</vt:lpstr>
      <vt:lpstr>Top 25 EU Trading partners in Services -  (Extra-EU27) – 2024  - €Bio - </vt:lpstr>
      <vt:lpstr>PowerPoint Presentation</vt:lpstr>
      <vt:lpstr>PowerPoint Presentation</vt:lpstr>
      <vt:lpstr>EU27-Indonesia Trade &amp; Investment (Imports and exports of goods &amp; services)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341</cp:revision>
  <cp:lastPrinted>2024-09-23T17:03:12Z</cp:lastPrinted>
  <dcterms:created xsi:type="dcterms:W3CDTF">2014-06-16T08:31:04Z</dcterms:created>
  <dcterms:modified xsi:type="dcterms:W3CDTF">2026-03-04T14:58:15Z</dcterms:modified>
</cp:coreProperties>
</file>