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8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9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3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1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2" r:id="rId2"/>
    <p:sldId id="417" r:id="rId3"/>
    <p:sldId id="418" r:id="rId4"/>
    <p:sldId id="419" r:id="rId5"/>
    <p:sldId id="509" r:id="rId6"/>
    <p:sldId id="326" r:id="rId7"/>
    <p:sldId id="329" r:id="rId8"/>
    <p:sldId id="338" r:id="rId9"/>
    <p:sldId id="519" r:id="rId10"/>
    <p:sldId id="339" r:id="rId11"/>
    <p:sldId id="421" r:id="rId12"/>
    <p:sldId id="518" r:id="rId13"/>
    <p:sldId id="516" r:id="rId14"/>
    <p:sldId id="340" r:id="rId15"/>
    <p:sldId id="415" r:id="rId16"/>
    <p:sldId id="414" r:id="rId17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018" autoAdjust="0"/>
    <p:restoredTop sz="93787" autoAdjust="0"/>
  </p:normalViewPr>
  <p:slideViewPr>
    <p:cSldViewPr>
      <p:cViewPr varScale="1">
        <p:scale>
          <a:sx n="54" d="100"/>
          <a:sy n="54" d="100"/>
        </p:scale>
        <p:origin x="573" y="5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3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7082657482501946E-2"/>
          <c:y val="0.10976749010906969"/>
          <c:w val="0.95852383068547942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FD4-4438-AD8C-96D28725C5E7}"/>
                </c:ext>
              </c:extLst>
            </c:dLbl>
            <c:dLbl>
              <c:idx val="10"/>
              <c:layout>
                <c:manualLayout>
                  <c:x val="-2.5397178091323188E-2"/>
                  <c:y val="-4.1628770474307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6F3-4DA4-B12C-A72AFE04FAF8}"/>
                </c:ext>
              </c:extLst>
            </c:dLbl>
            <c:dLbl>
              <c:idx val="11"/>
              <c:layout>
                <c:manualLayout>
                  <c:x val="-2.9629985557160315E-2"/>
                  <c:y val="-5.38725264961628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7884457282524157E-2"/>
                      <c:h val="9.32729333744929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6F3-4DA4-B12C-A72AFE04FAF8}"/>
                </c:ext>
              </c:extLst>
            </c:dLbl>
            <c:dLbl>
              <c:idx val="13"/>
              <c:layout>
                <c:manualLayout>
                  <c:x val="-1.6931396511498723E-2"/>
                  <c:y val="-3.4282516861194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24063992889678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6F3-4DA4-B12C-A72AFE04FAF8}"/>
                </c:ext>
              </c:extLst>
            </c:dLbl>
            <c:dLbl>
              <c:idx val="14"/>
              <c:layout>
                <c:manualLayout>
                  <c:x val="-2.8219086768138941E-3"/>
                  <c:y val="-3.67312680655656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6F3-4DA4-B12C-A72AFE04FA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1FD4-4438-AD8C-96D28725C5E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05070168355291E-2"/>
                  <c:y val="2.8645318886869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FD4-4438-AD8C-96D28725C5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FD4-4438-AD8C-96D28725C5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FD4-4438-AD8C-96D28725C5E7}"/>
                </c:ext>
              </c:extLst>
            </c:dLbl>
            <c:dLbl>
              <c:idx val="14"/>
              <c:layout>
                <c:manualLayout>
                  <c:x val="-5.6438173536274786E-3"/>
                  <c:y val="6.611628251801808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44695033885124E-2"/>
                      <c:h val="5.89904165132983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1FD4-4438-AD8C-96D28725C5E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908E-2"/>
                  <c:y val="-3.8193758515826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FD4-4438-AD8C-96D28725C5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FD4-4438-AD8C-96D28725C5E7}"/>
                </c:ext>
              </c:extLst>
            </c:dLbl>
            <c:dLbl>
              <c:idx val="8"/>
              <c:layout>
                <c:manualLayout>
                  <c:x val="-1.4338966853729138E-3"/>
                  <c:y val="-2.93850144524524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E-1FD4-4438-AD8C-96D28725C5E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8677933707456304E-3"/>
                  <c:y val="4.2967978330304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FD4-4438-AD8C-96D28725C5E7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FD4-4438-AD8C-96D28725C5E7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1FD4-4438-AD8C-96D28725C5E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1FD4-4438-AD8C-96D28725C5E7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1FD4-4438-AD8C-96D28725C5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1FD4-4438-AD8C-96D28725C5E7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1FD4-4438-AD8C-96D28725C5E7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1FD4-4438-AD8C-96D28725C5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7-1FD4-4438-AD8C-96D28725C5E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Philippines 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1FD4-4438-AD8C-96D28725C5E7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1FD4-4438-AD8C-96D28725C5E7}"/>
                </c:ext>
              </c:extLst>
            </c:dLbl>
            <c:dLbl>
              <c:idx val="11"/>
              <c:layout>
                <c:manualLayout>
                  <c:x val="-4.2328630152205313E-3"/>
                  <c:y val="-6.856503372238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1FD4-4438-AD8C-96D28725C5E7}"/>
                </c:ext>
              </c:extLst>
            </c:dLbl>
            <c:dLbl>
              <c:idx val="13"/>
              <c:layout>
                <c:manualLayout>
                  <c:x val="-4.2328630152205313E-3"/>
                  <c:y val="3.1833765656823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1FD4-4438-AD8C-96D28725C5E7}"/>
                </c:ext>
              </c:extLst>
            </c:dLbl>
            <c:dLbl>
              <c:idx val="14"/>
              <c:layout>
                <c:manualLayout>
                  <c:x val="-7.0547716920342186E-3"/>
                  <c:y val="-4.6526272883049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BD-48C4-899A-565C425F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13.2</c:v>
                </c:pt>
                <c:pt idx="1">
                  <c:v>14.3</c:v>
                </c:pt>
                <c:pt idx="2">
                  <c:v>13.3</c:v>
                </c:pt>
                <c:pt idx="3">
                  <c:v>13.2</c:v>
                </c:pt>
                <c:pt idx="4">
                  <c:v>14</c:v>
                </c:pt>
                <c:pt idx="5">
                  <c:v>15.6</c:v>
                </c:pt>
                <c:pt idx="6">
                  <c:v>17.2</c:v>
                </c:pt>
                <c:pt idx="7">
                  <c:v>17.399999999999999</c:v>
                </c:pt>
                <c:pt idx="8">
                  <c:v>18.600000000000001</c:v>
                </c:pt>
                <c:pt idx="9">
                  <c:v>18.8</c:v>
                </c:pt>
                <c:pt idx="10">
                  <c:v>18.399999999999999</c:v>
                </c:pt>
                <c:pt idx="11">
                  <c:v>13.8</c:v>
                </c:pt>
                <c:pt idx="12">
                  <c:v>13.5</c:v>
                </c:pt>
                <c:pt idx="13">
                  <c:v>16.399999999999999</c:v>
                </c:pt>
                <c:pt idx="14">
                  <c:v>17.7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C-1FD4-4438-AD8C-96D28725C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(€ Bio)</a:t>
            </a:r>
          </a:p>
        </c:rich>
      </c:tx>
      <c:layout>
        <c:manualLayout>
          <c:xMode val="edge"/>
          <c:yMode val="edge"/>
          <c:x val="0.23479045479851793"/>
          <c:y val="8.0264773374698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30549461673116"/>
          <c:y val="0.16090329263158229"/>
          <c:w val="0.90394739597786311"/>
          <c:h val="0.775739657538366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7706076487968891E-3"/>
                  <c:y val="-5.9561865433587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F68-4AFA-B0D5-FCF1228377CE}"/>
                </c:ext>
              </c:extLst>
            </c:dLbl>
            <c:dLbl>
              <c:idx val="1"/>
              <c:layout>
                <c:manualLayout>
                  <c:x val="0"/>
                  <c:y val="-2.52099022113848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F68-4AFA-B0D5-FCF1228377CE}"/>
                </c:ext>
              </c:extLst>
            </c:dLbl>
            <c:dLbl>
              <c:idx val="2"/>
              <c:layout>
                <c:manualLayout>
                  <c:x val="-3.047668413676597E-2"/>
                  <c:y val="-4.5377823980492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68-4AFA-B0D5-FCF1228377CE}"/>
                </c:ext>
              </c:extLst>
            </c:dLbl>
            <c:dLbl>
              <c:idx val="3"/>
              <c:layout>
                <c:manualLayout>
                  <c:x val="-3.8788507083156724E-2"/>
                  <c:y val="7.56297066341544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68-4AFA-B0D5-FCF1228377CE}"/>
                </c:ext>
              </c:extLst>
            </c:dLbl>
            <c:dLbl>
              <c:idx val="4"/>
              <c:layout>
                <c:manualLayout>
                  <c:x val="-4.1559114731953527E-2"/>
                  <c:y val="-6.6820200295241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F68-4AFA-B0D5-FCF1228377CE}"/>
                </c:ext>
              </c:extLst>
            </c:dLbl>
            <c:dLbl>
              <c:idx val="5"/>
              <c:layout>
                <c:manualLayout>
                  <c:x val="1.3853038243984509E-2"/>
                  <c:y val="-3.1023664422790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FCE-4D30-9FD2-A32C8B25C96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2718</c:v>
                </c:pt>
                <c:pt idx="1">
                  <c:v>2577</c:v>
                </c:pt>
                <c:pt idx="2">
                  <c:v>2734</c:v>
                </c:pt>
                <c:pt idx="3">
                  <c:v>3953</c:v>
                </c:pt>
                <c:pt idx="4">
                  <c:v>4234</c:v>
                </c:pt>
                <c:pt idx="5">
                  <c:v>5531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8FD-AFC0-AC47AE7549B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6623645892781411E-2"/>
                  <c:y val="-6.2047328845581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FCE-4D30-9FD2-A32C8B25C969}"/>
                </c:ext>
              </c:extLst>
            </c:dLbl>
            <c:dLbl>
              <c:idx val="2"/>
              <c:layout>
                <c:manualLayout>
                  <c:x val="2.2164861190375112E-2"/>
                  <c:y val="-5.7982775086185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97A-4F04-A969-234FB60163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3127</c:v>
                </c:pt>
                <c:pt idx="1">
                  <c:v>3232</c:v>
                </c:pt>
                <c:pt idx="2">
                  <c:v>3761</c:v>
                </c:pt>
                <c:pt idx="3">
                  <c:v>4423</c:v>
                </c:pt>
                <c:pt idx="4">
                  <c:v>4705</c:v>
                </c:pt>
                <c:pt idx="5">
                  <c:v>4813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09-48FD-AFC0-AC47AE7549B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Sheet1!$D$2:$D$7</c:f>
              <c:numCache>
                <c:formatCode>#,##0</c:formatCode>
                <c:ptCount val="6"/>
                <c:pt idx="0">
                  <c:v>-409</c:v>
                </c:pt>
                <c:pt idx="1">
                  <c:v>-655</c:v>
                </c:pt>
                <c:pt idx="2">
                  <c:v>-1027</c:v>
                </c:pt>
                <c:pt idx="3">
                  <c:v>-470</c:v>
                </c:pt>
                <c:pt idx="4">
                  <c:v>-471</c:v>
                </c:pt>
                <c:pt idx="5">
                  <c:v>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09-48FD-AFC0-AC47AE754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  <c:max val="12000"/>
          <c:min val="-4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378225030934817"/>
          <c:y val="0.82772902650275348"/>
          <c:w val="0.81988345122596118"/>
          <c:h val="6.38683939882918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Philippines  - 2023 -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Philippines - 2023 -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4934855120511482"/>
                  <c:y val="-3.5700650400075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6.81461085548695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7382</c:v>
                </c:pt>
                <c:pt idx="1">
                  <c:v>4072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Philippines</a:t>
            </a:r>
            <a:r>
              <a:rPr lang="en-US" sz="1800" b="0" baseline="0" dirty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2023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8070305117887456"/>
                  <c:y val="-6.446852005038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2519846665736509"/>
                  <c:y val="9.10160044364901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16209</c:v>
                </c:pt>
                <c:pt idx="1">
                  <c:v>8551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Philippines Exports to EU - 2023 -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PhilippinesExports to EU27 - 2023 -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6589065207926409"/>
                  <c:y val="-0.105182142094901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3125629996560959"/>
                  <c:y val="8.90491614193885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8827</c:v>
                </c:pt>
                <c:pt idx="1">
                  <c:v>4479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Philippines  - 2024 -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Philippines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4934855120511482"/>
                  <c:y val="-3.57006504000751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6.81461085548695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7736</c:v>
                </c:pt>
                <c:pt idx="1">
                  <c:v>5531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Philippines</a:t>
            </a:r>
            <a:r>
              <a:rPr lang="en-US" sz="1800" b="0" baseline="0" dirty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2024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8070305117887456"/>
                  <c:y val="-6.4468520050386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4450544902838414"/>
                  <c:y val="9.10159877016202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636528405250011"/>
                      <c:h val="0.1424367871195164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16851</c:v>
                </c:pt>
                <c:pt idx="1">
                  <c:v>10344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Philippines Exports to EU - 2024 -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PhilippinesExports to EU27 - 2024 -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16589065207926409"/>
                  <c:y val="-0.105182142094901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3125629996560959"/>
                  <c:y val="8.90491614193885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9115</c:v>
                </c:pt>
                <c:pt idx="1">
                  <c:v>4813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 Trade in Services with Philippines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- 2013-2024</a:t>
            </a:r>
            <a:endParaRPr lang="en-GB" b="1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3555952833482454"/>
          <c:y val="7.1256663053486879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849870995336134"/>
          <c:y val="0.10711894206623013"/>
          <c:w val="0.88150129004663869"/>
          <c:h val="0.81129807315939195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3630511608759813E-2"/>
                  <c:y val="2.40996257868374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-2.0489138764532046E-3"/>
                  <c:y val="-7.1890724878806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5.0497455042026289E-3"/>
                  <c:y val="-4.4409022303754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2.5249280832889301E-3"/>
                  <c:y val="6.034559845653927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3490545836631E-2"/>
                      <c:h val="4.536132164176880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-1.1100321529531188E-2"/>
                  <c:y val="5.9789692829174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1.1766287703362761E-2"/>
                  <c:y val="1.1013342690920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2.7148800502848802E-3"/>
                  <c:y val="1.4618125086372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4.0732607056165031E-3"/>
                  <c:y val="9.3604098189632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4.2162364943487494E-3"/>
                  <c:y val="-6.4525350841776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F47-403F-8666-646D0EA6DF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Sheet1!$D$2:$D$13</c:f>
              <c:numCache>
                <c:formatCode>#,##0</c:formatCode>
                <c:ptCount val="12"/>
                <c:pt idx="0">
                  <c:v>-166</c:v>
                </c:pt>
                <c:pt idx="1">
                  <c:v>-377</c:v>
                </c:pt>
                <c:pt idx="2">
                  <c:v>84</c:v>
                </c:pt>
                <c:pt idx="3">
                  <c:v>-195</c:v>
                </c:pt>
                <c:pt idx="4">
                  <c:v>136</c:v>
                </c:pt>
                <c:pt idx="5">
                  <c:v>-60</c:v>
                </c:pt>
                <c:pt idx="6">
                  <c:v>-409</c:v>
                </c:pt>
                <c:pt idx="7">
                  <c:v>-655</c:v>
                </c:pt>
                <c:pt idx="8">
                  <c:v>-1027</c:v>
                </c:pt>
                <c:pt idx="9">
                  <c:v>-470</c:v>
                </c:pt>
                <c:pt idx="10">
                  <c:v>-471</c:v>
                </c:pt>
                <c:pt idx="11">
                  <c:v>718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71E-2"/>
                  <c:y val="5.6081505848943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3.3944355637888363E-2"/>
                  <c:y val="3.6126575366964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1.6031436967541116E-2"/>
                  <c:y val="5.098332570093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3.761314536222285E-2"/>
                  <c:y val="5.1580650930384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2.7703772314376315E-2"/>
                  <c:y val="3.9073910486910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1138848635449921E-2"/>
                  <c:y val="5.0584995976056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9090045421371893E-2"/>
                  <c:y val="4.0926008221308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1.138627310699568E-2"/>
                  <c:y val="3.9372657780571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9"/>
              <c:layout>
                <c:manualLayout>
                  <c:x val="-8.4324729886974988E-3"/>
                  <c:y val="6.90717797693025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45-45E3-A29E-9716C49D7672}"/>
                </c:ext>
              </c:extLst>
            </c:dLbl>
            <c:dLbl>
              <c:idx val="10"/>
              <c:layout>
                <c:manualLayout>
                  <c:x val="-1.4054121647831225E-3"/>
                  <c:y val="5.4420190121268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31-433D-AF1D-4D5754D6D3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Sheet1!$B$2:$B$13</c:f>
              <c:numCache>
                <c:formatCode>#,##0</c:formatCode>
                <c:ptCount val="12"/>
                <c:pt idx="0">
                  <c:v>1264</c:v>
                </c:pt>
                <c:pt idx="1">
                  <c:v>1283</c:v>
                </c:pt>
                <c:pt idx="2">
                  <c:v>2001</c:v>
                </c:pt>
                <c:pt idx="3">
                  <c:v>1951</c:v>
                </c:pt>
                <c:pt idx="4">
                  <c:v>2089</c:v>
                </c:pt>
                <c:pt idx="5">
                  <c:v>2181</c:v>
                </c:pt>
                <c:pt idx="6">
                  <c:v>2718</c:v>
                </c:pt>
                <c:pt idx="7">
                  <c:v>2577</c:v>
                </c:pt>
                <c:pt idx="8">
                  <c:v>2734</c:v>
                </c:pt>
                <c:pt idx="9">
                  <c:v>3953</c:v>
                </c:pt>
                <c:pt idx="10">
                  <c:v>4234</c:v>
                </c:pt>
                <c:pt idx="11">
                  <c:v>5531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8851911056222589E-2"/>
                  <c:y val="-2.7552663525191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4.5021880718132418E-3"/>
                  <c:y val="-4.6290927024368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777526020874244E-2"/>
                  <c:y val="-4.8364036787240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78E-2"/>
                  <c:y val="-8.7109223636398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9294549490704087E-2"/>
                  <c:y val="-4.0166946220067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2.1267205924420919E-2"/>
                  <c:y val="-7.0968063169132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3.8088550925995092E-2"/>
                  <c:y val="-4.8824182136944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4.0756952778704572E-2"/>
                  <c:y val="-5.6678915757327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4.0756952778704676E-2"/>
                  <c:y val="-5.36556375410973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256554117497996E-2"/>
                      <c:h val="7.76239241835447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F47-403F-8666-646D0EA6DFBE}"/>
                </c:ext>
              </c:extLst>
            </c:dLbl>
            <c:dLbl>
              <c:idx val="9"/>
              <c:layout>
                <c:manualLayout>
                  <c:x val="-4.9189425767402074E-2"/>
                  <c:y val="-6.27925270630023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B77-4ED9-9A30-7A8B3681600A}"/>
                </c:ext>
              </c:extLst>
            </c:dLbl>
            <c:dLbl>
              <c:idx val="10"/>
              <c:layout>
                <c:manualLayout>
                  <c:x val="-2.2486594636526764E-2"/>
                  <c:y val="-4.39547689441016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31-433D-AF1D-4D5754D6D32A}"/>
                </c:ext>
              </c:extLst>
            </c:dLbl>
            <c:dLbl>
              <c:idx val="11"/>
              <c:layout>
                <c:manualLayout>
                  <c:x val="0"/>
                  <c:y val="3.7675516237801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991-44CF-9123-BD43CFE295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Sheet1!$C$2:$C$13</c:f>
              <c:numCache>
                <c:formatCode>#,##0</c:formatCode>
                <c:ptCount val="12"/>
                <c:pt idx="0">
                  <c:v>1430</c:v>
                </c:pt>
                <c:pt idx="1">
                  <c:v>1660</c:v>
                </c:pt>
                <c:pt idx="2">
                  <c:v>1917</c:v>
                </c:pt>
                <c:pt idx="3">
                  <c:v>2146</c:v>
                </c:pt>
                <c:pt idx="4">
                  <c:v>1953</c:v>
                </c:pt>
                <c:pt idx="5">
                  <c:v>2241</c:v>
                </c:pt>
                <c:pt idx="6">
                  <c:v>3127</c:v>
                </c:pt>
                <c:pt idx="7">
                  <c:v>3232</c:v>
                </c:pt>
                <c:pt idx="8">
                  <c:v>3761</c:v>
                </c:pt>
                <c:pt idx="9">
                  <c:v>4423</c:v>
                </c:pt>
                <c:pt idx="10">
                  <c:v>4705</c:v>
                </c:pt>
                <c:pt idx="11">
                  <c:v>4813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5800"/>
          <c:min val="-1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9093625349208957"/>
          <c:y val="0.93562678231478968"/>
          <c:w val="0.40688419569755752"/>
          <c:h val="5.80939649789101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64107616160563"/>
          <c:y val="1.7359208796999009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5.0999999999999996</c:v>
                </c:pt>
                <c:pt idx="1">
                  <c:v>151.4</c:v>
                </c:pt>
                <c:pt idx="2">
                  <c:v>533.79999999999995</c:v>
                </c:pt>
                <c:pt idx="3">
                  <c:v>390.5</c:v>
                </c:pt>
                <c:pt idx="4">
                  <c:v>414.9</c:v>
                </c:pt>
                <c:pt idx="5">
                  <c:v>23.8</c:v>
                </c:pt>
                <c:pt idx="6">
                  <c:v>74.7</c:v>
                </c:pt>
                <c:pt idx="7">
                  <c:v>163.19999999999999</c:v>
                </c:pt>
                <c:pt idx="8">
                  <c:v>1344.4</c:v>
                </c:pt>
                <c:pt idx="9">
                  <c:v>848.4</c:v>
                </c:pt>
                <c:pt idx="10">
                  <c:v>103.1</c:v>
                </c:pt>
                <c:pt idx="11">
                  <c:v>20.3</c:v>
                </c:pt>
                <c:pt idx="12">
                  <c:v>-0.9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537.79999999999995</c:v>
                </c:pt>
                <c:pt idx="1">
                  <c:v>58.2</c:v>
                </c:pt>
                <c:pt idx="2">
                  <c:v>749.4</c:v>
                </c:pt>
                <c:pt idx="3">
                  <c:v>585.29999999999995</c:v>
                </c:pt>
                <c:pt idx="4">
                  <c:v>239</c:v>
                </c:pt>
                <c:pt idx="5">
                  <c:v>11.7</c:v>
                </c:pt>
                <c:pt idx="6">
                  <c:v>31.7</c:v>
                </c:pt>
                <c:pt idx="7">
                  <c:v>11.9</c:v>
                </c:pt>
                <c:pt idx="8">
                  <c:v>303.60000000000002</c:v>
                </c:pt>
                <c:pt idx="9">
                  <c:v>1194.5</c:v>
                </c:pt>
                <c:pt idx="10">
                  <c:v>15.2</c:v>
                </c:pt>
                <c:pt idx="11">
                  <c:v>11.7</c:v>
                </c:pt>
                <c:pt idx="12">
                  <c:v>729.5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160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64107616160563"/>
          <c:y val="1.7359208796999009E-2"/>
          <c:w val="0.8533589238383944"/>
          <c:h val="0.59052670025716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</c:v>
                </c:pt>
                <c:pt idx="1">
                  <c:v>207</c:v>
                </c:pt>
                <c:pt idx="2">
                  <c:v>644</c:v>
                </c:pt>
                <c:pt idx="3">
                  <c:v>441</c:v>
                </c:pt>
                <c:pt idx="4">
                  <c:v>236</c:v>
                </c:pt>
                <c:pt idx="5">
                  <c:v>26</c:v>
                </c:pt>
                <c:pt idx="6">
                  <c:v>70</c:v>
                </c:pt>
                <c:pt idx="7">
                  <c:v>159</c:v>
                </c:pt>
                <c:pt idx="8">
                  <c:v>2678</c:v>
                </c:pt>
                <c:pt idx="9">
                  <c:v>946</c:v>
                </c:pt>
                <c:pt idx="10">
                  <c:v>87</c:v>
                </c:pt>
                <c:pt idx="11">
                  <c:v>22</c:v>
                </c:pt>
                <c:pt idx="1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Telecommunications, computer and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services, + ni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396</c:v>
                </c:pt>
                <c:pt idx="1">
                  <c:v>60</c:v>
                </c:pt>
                <c:pt idx="2">
                  <c:v>949</c:v>
                </c:pt>
                <c:pt idx="3">
                  <c:v>654</c:v>
                </c:pt>
                <c:pt idx="4">
                  <c:v>119</c:v>
                </c:pt>
                <c:pt idx="5">
                  <c:v>17</c:v>
                </c:pt>
                <c:pt idx="6">
                  <c:v>36</c:v>
                </c:pt>
                <c:pt idx="7">
                  <c:v>27</c:v>
                </c:pt>
                <c:pt idx="8">
                  <c:v>382</c:v>
                </c:pt>
                <c:pt idx="9">
                  <c:v>1382</c:v>
                </c:pt>
                <c:pt idx="10">
                  <c:v>14</c:v>
                </c:pt>
                <c:pt idx="11">
                  <c:v>13</c:v>
                </c:pt>
                <c:pt idx="12">
                  <c:v>760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  <c:max val="2800"/>
          <c:min val="-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>
                <a:solidFill>
                  <a:schemeClr val="tx1"/>
                </a:solidFill>
              </a:rPr>
              <a:t>Evolution of EU27 Trade in “</a:t>
            </a:r>
            <a:r>
              <a:rPr lang="en-GB" sz="1862" b="1" i="0" u="none" strike="noStrike" baseline="0" dirty="0">
                <a:solidFill>
                  <a:srgbClr val="C00000"/>
                </a:solidFill>
              </a:rPr>
              <a:t>Computer Services </a:t>
            </a:r>
            <a:r>
              <a:rPr lang="en-GB" sz="1862" b="1" i="0" u="none" strike="noStrike" baseline="0" dirty="0">
                <a:solidFill>
                  <a:schemeClr val="tx1"/>
                </a:solidFill>
                <a:effectLst/>
              </a:rPr>
              <a:t>” – </a:t>
            </a:r>
            <a:r>
              <a:rPr lang="en-GB" b="1" dirty="0">
                <a:solidFill>
                  <a:schemeClr val="tx1"/>
                </a:solidFill>
              </a:rPr>
              <a:t>S I2</a:t>
            </a:r>
            <a:r>
              <a:rPr lang="en-GB" b="1" baseline="0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– </a:t>
            </a:r>
            <a:r>
              <a:rPr lang="en-GB" b="1" dirty="0">
                <a:solidFill>
                  <a:srgbClr val="FF0000"/>
                </a:solidFill>
              </a:rPr>
              <a:t>with the </a:t>
            </a:r>
            <a:r>
              <a:rPr lang="en-GB" b="1" dirty="0" err="1">
                <a:solidFill>
                  <a:srgbClr val="FF0000"/>
                </a:solidFill>
              </a:rPr>
              <a:t>Phlippines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Bio € - 2014 – 2023</a:t>
            </a:r>
          </a:p>
          <a:p>
            <a:pPr>
              <a:defRPr/>
            </a:pPr>
            <a:endParaRPr lang="en-GB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7098878325421921E-2"/>
          <c:y val="0.11500850292954561"/>
          <c:w val="0.94314076123067347"/>
          <c:h val="0.7601858345971366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8.8996180730705216E-3"/>
                  <c:y val="6.504600254754973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65242582172206E-2"/>
                      <c:h val="6.18587484227198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585-44D1-8691-14CDAABC7471}"/>
                </c:ext>
              </c:extLst>
            </c:dLbl>
            <c:dLbl>
              <c:idx val="2"/>
              <c:layout>
                <c:manualLayout>
                  <c:x val="1.4832794116496299E-3"/>
                  <c:y val="-1.7765753467455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85-44D1-8691-14CDAABC7471}"/>
                </c:ext>
              </c:extLst>
            </c:dLbl>
            <c:dLbl>
              <c:idx val="3"/>
              <c:layout>
                <c:manualLayout>
                  <c:x val="0"/>
                  <c:y val="-2.4427992415956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D1F-401D-B577-F23003D7CF4C}"/>
                </c:ext>
              </c:extLst>
            </c:dLbl>
            <c:dLbl>
              <c:idx val="4"/>
              <c:layout>
                <c:manualLayout>
                  <c:x val="1.3349514704846669E-2"/>
                  <c:y val="-2.2274414573172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1F-401D-B577-F23003D7CF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206.2</c:v>
                </c:pt>
                <c:pt idx="1">
                  <c:v>219.7</c:v>
                </c:pt>
                <c:pt idx="2">
                  <c:v>169</c:v>
                </c:pt>
                <c:pt idx="3">
                  <c:v>178.4</c:v>
                </c:pt>
                <c:pt idx="4">
                  <c:v>188.4</c:v>
                </c:pt>
                <c:pt idx="5">
                  <c:v>579.9</c:v>
                </c:pt>
                <c:pt idx="6">
                  <c:v>698.7</c:v>
                </c:pt>
                <c:pt idx="7">
                  <c:v>828.5</c:v>
                </c:pt>
                <c:pt idx="8">
                  <c:v>1135</c:v>
                </c:pt>
                <c:pt idx="9">
                  <c:v>2369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E3-409A-AD29-913EF27AC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axId val="763801280"/>
        <c:axId val="763804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598705879591117E-2"/>
                  <c:y val="-6.5046002547549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E3-409A-AD29-913EF27AC358}"/>
                </c:ext>
              </c:extLst>
            </c:dLbl>
            <c:dLbl>
              <c:idx val="1"/>
              <c:layout>
                <c:manualLayout>
                  <c:x val="-3.5598705879591172E-2"/>
                  <c:y val="-5.6373202207876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AE3-409A-AD29-913EF27AC358}"/>
                </c:ext>
              </c:extLst>
            </c:dLbl>
            <c:dLbl>
              <c:idx val="2"/>
              <c:layout>
                <c:manualLayout>
                  <c:x val="-4.7464941172788204E-2"/>
                  <c:y val="-5.483531666732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D1F-401D-B577-F23003D7CF4C}"/>
                </c:ext>
              </c:extLst>
            </c:dLbl>
            <c:dLbl>
              <c:idx val="3"/>
              <c:layout>
                <c:manualLayout>
                  <c:x val="-4.4498382349488892E-2"/>
                  <c:y val="-3.6176503779070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D1F-401D-B577-F23003D7CF4C}"/>
                </c:ext>
              </c:extLst>
            </c:dLbl>
            <c:dLbl>
              <c:idx val="4"/>
              <c:layout>
                <c:manualLayout>
                  <c:x val="-3.70819852912408E-2"/>
                  <c:y val="-5.99742923174183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E3-409A-AD29-913EF27AC358}"/>
                </c:ext>
              </c:extLst>
            </c:dLbl>
            <c:dLbl>
              <c:idx val="5"/>
              <c:layout>
                <c:manualLayout>
                  <c:x val="-3.5598705879591117E-2"/>
                  <c:y val="-6.7214202632468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AE3-409A-AD29-913EF27AC358}"/>
                </c:ext>
              </c:extLst>
            </c:dLbl>
            <c:dLbl>
              <c:idx val="6"/>
              <c:layout>
                <c:manualLayout>
                  <c:x val="-3.5598705879591117E-2"/>
                  <c:y val="-7.371880288722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E3-409A-AD29-913EF27AC358}"/>
                </c:ext>
              </c:extLst>
            </c:dLbl>
            <c:dLbl>
              <c:idx val="7"/>
              <c:layout>
                <c:manualLayout>
                  <c:x val="-4.5981661761138631E-2"/>
                  <c:y val="-4.7700401868203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D1F-401D-B577-F23003D7CF4C}"/>
                </c:ext>
              </c:extLst>
            </c:dLbl>
            <c:dLbl>
              <c:idx val="8"/>
              <c:layout>
                <c:manualLayout>
                  <c:x val="-6.0814455877634822E-2"/>
                  <c:y val="-7.3718802887223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D1F-401D-B577-F23003D7CF4C}"/>
                </c:ext>
              </c:extLst>
            </c:dLbl>
            <c:dLbl>
              <c:idx val="9"/>
              <c:layout>
                <c:manualLayout>
                  <c:x val="-1.6316073528145927E-2"/>
                  <c:y val="-4.3231230791280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CE-4996-8783-5FFE24D1A85E}"/>
                </c:ext>
              </c:extLst>
            </c:dLbl>
            <c:dLbl>
              <c:idx val="10"/>
              <c:layout>
                <c:manualLayout>
                  <c:x val="-9.1963323522277041E-2"/>
                  <c:y val="-3.8231382144740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5E2-4480-8D9E-D12D224A447D}"/>
                </c:ext>
              </c:extLst>
            </c:dLbl>
            <c:dLbl>
              <c:idx val="11"/>
              <c:layout>
                <c:manualLayout>
                  <c:x val="-1.9282632351445297E-2"/>
                  <c:y val="-4.4603279168863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1A-4BFC-9FAE-8E59DD445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264</c:v>
                </c:pt>
                <c:pt idx="1">
                  <c:v>296</c:v>
                </c:pt>
                <c:pt idx="2">
                  <c:v>266</c:v>
                </c:pt>
                <c:pt idx="3">
                  <c:v>267</c:v>
                </c:pt>
                <c:pt idx="4">
                  <c:v>312</c:v>
                </c:pt>
                <c:pt idx="5">
                  <c:v>710</c:v>
                </c:pt>
                <c:pt idx="6">
                  <c:v>845</c:v>
                </c:pt>
                <c:pt idx="7">
                  <c:v>1006</c:v>
                </c:pt>
                <c:pt idx="8">
                  <c:v>1309</c:v>
                </c:pt>
                <c:pt idx="9">
                  <c:v>2608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E3-409A-AD29-913EF27AC3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381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D1F-401D-B577-F23003D7CF4C}"/>
              </c:ext>
            </c:extLst>
          </c:dPt>
          <c:dLbls>
            <c:dLbl>
              <c:idx val="0"/>
              <c:layout>
                <c:manualLayout>
                  <c:x val="-6.229773528928445E-2"/>
                  <c:y val="-3.992049022491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D1F-401D-B577-F23003D7CF4C}"/>
                </c:ext>
              </c:extLst>
            </c:dLbl>
            <c:dLbl>
              <c:idx val="1"/>
              <c:layout>
                <c:manualLayout>
                  <c:x val="-2.9665588232992597E-2"/>
                  <c:y val="2.7277070987782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1F-401D-B577-F23003D7CF4C}"/>
                </c:ext>
              </c:extLst>
            </c:dLbl>
            <c:dLbl>
              <c:idx val="2"/>
              <c:layout>
                <c:manualLayout>
                  <c:x val="-2.8182308821343021E-2"/>
                  <c:y val="3.4743784478862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1F-401D-B577-F23003D7CF4C}"/>
                </c:ext>
              </c:extLst>
            </c:dLbl>
            <c:dLbl>
              <c:idx val="3"/>
              <c:layout>
                <c:manualLayout>
                  <c:x val="-2.6699029409693337E-2"/>
                  <c:y val="4.5303518875950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1F-401D-B577-F23003D7CF4C}"/>
                </c:ext>
              </c:extLst>
            </c:dLbl>
            <c:dLbl>
              <c:idx val="4"/>
              <c:layout>
                <c:manualLayout>
                  <c:x val="-2.6699029409693389E-2"/>
                  <c:y val="4.051290394890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1F-401D-B577-F23003D7CF4C}"/>
                </c:ext>
              </c:extLst>
            </c:dLbl>
            <c:dLbl>
              <c:idx val="5"/>
              <c:layout>
                <c:manualLayout>
                  <c:x val="-1.3349514704846669E-2"/>
                  <c:y val="4.1195801613448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1F-401D-B577-F23003D7CF4C}"/>
                </c:ext>
              </c:extLst>
            </c:dLbl>
            <c:dLbl>
              <c:idx val="6"/>
              <c:layout>
                <c:manualLayout>
                  <c:x val="-1.6316073528145927E-2"/>
                  <c:y val="3.9027601528529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D1F-401D-B577-F23003D7CF4C}"/>
                </c:ext>
              </c:extLst>
            </c:dLbl>
            <c:dLbl>
              <c:idx val="7"/>
              <c:layout>
                <c:manualLayout>
                  <c:x val="-1.0877256697099728E-16"/>
                  <c:y val="2.8186601103938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D1F-401D-B577-F23003D7CF4C}"/>
                </c:ext>
              </c:extLst>
            </c:dLbl>
            <c:dLbl>
              <c:idx val="8"/>
              <c:layout>
                <c:manualLayout>
                  <c:x val="1.0877256697099728E-16"/>
                  <c:y val="2.8186601103938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D1F-401D-B577-F23003D7CF4C}"/>
                </c:ext>
              </c:extLst>
            </c:dLbl>
            <c:dLbl>
              <c:idx val="9"/>
              <c:layout>
                <c:manualLayout>
                  <c:x val="-2.6699029409693445E-2"/>
                  <c:y val="-2.3850200934101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C-4804-889C-CFD507B0DCEA}"/>
                </c:ext>
              </c:extLst>
            </c:dLbl>
            <c:dLbl>
              <c:idx val="10"/>
              <c:layout>
                <c:manualLayout>
                  <c:x val="-4.1531823526189636E-2"/>
                  <c:y val="-3.8231382144740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E2-4480-8D9E-D12D224A447D}"/>
                </c:ext>
              </c:extLst>
            </c:dLbl>
            <c:dLbl>
              <c:idx val="11"/>
              <c:layout>
                <c:manualLayout>
                  <c:x val="-2.9665588232992597E-3"/>
                  <c:y val="5.3099141867695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1A-4BFC-9FAE-8E59DD445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57.8</c:v>
                </c:pt>
                <c:pt idx="1">
                  <c:v>76.3</c:v>
                </c:pt>
                <c:pt idx="2">
                  <c:v>97</c:v>
                </c:pt>
                <c:pt idx="3">
                  <c:v>88.6</c:v>
                </c:pt>
                <c:pt idx="4">
                  <c:v>123.6</c:v>
                </c:pt>
                <c:pt idx="5">
                  <c:v>130.1</c:v>
                </c:pt>
                <c:pt idx="6">
                  <c:v>146.30000000000001</c:v>
                </c:pt>
                <c:pt idx="7">
                  <c:v>177.5</c:v>
                </c:pt>
                <c:pt idx="8">
                  <c:v>174</c:v>
                </c:pt>
                <c:pt idx="9">
                  <c:v>239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E3-409A-AD29-913EF27AC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3801280"/>
        <c:axId val="763804560"/>
      </c:lineChart>
      <c:catAx>
        <c:axId val="76380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3804560"/>
        <c:crosses val="autoZero"/>
        <c:auto val="1"/>
        <c:lblAlgn val="ctr"/>
        <c:lblOffset val="100"/>
        <c:noMultiLvlLbl val="0"/>
      </c:catAx>
      <c:valAx>
        <c:axId val="76380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380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11975</c:v>
                </c:pt>
                <c:pt idx="1">
                  <c:v>11671</c:v>
                </c:pt>
                <c:pt idx="2">
                  <c:v>12517</c:v>
                </c:pt>
                <c:pt idx="3">
                  <c:v>13027</c:v>
                </c:pt>
                <c:pt idx="4">
                  <c:v>13345</c:v>
                </c:pt>
                <c:pt idx="5">
                  <c:v>12733</c:v>
                </c:pt>
                <c:pt idx="6">
                  <c:v>13097</c:v>
                </c:pt>
                <c:pt idx="7">
                  <c:v>13363</c:v>
                </c:pt>
                <c:pt idx="8">
                  <c:v>12211</c:v>
                </c:pt>
                <c:pt idx="9">
                  <c:v>12983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8A-44B2-9660-A0429C9A1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27923710955914E-2"/>
                  <c:y val="-3.24890801606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18A-44B2-9660-A0429C9A1455}"/>
                </c:ext>
              </c:extLst>
            </c:dLbl>
            <c:dLbl>
              <c:idx val="1"/>
              <c:layout>
                <c:manualLayout>
                  <c:x val="-4.0812728796892198E-2"/>
                  <c:y val="-8.354334898461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18A-44B2-9660-A0429C9A1455}"/>
                </c:ext>
              </c:extLst>
            </c:dLbl>
            <c:dLbl>
              <c:idx val="2"/>
              <c:layout>
                <c:manualLayout>
                  <c:x val="-2.3321559312509812E-2"/>
                  <c:y val="-6.9619457487179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11-4210-926F-B4B316B7007E}"/>
                </c:ext>
              </c:extLst>
            </c:dLbl>
            <c:dLbl>
              <c:idx val="3"/>
              <c:layout>
                <c:manualLayout>
                  <c:x val="-1.3118377113286823E-2"/>
                  <c:y val="-5.56955659897438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18A-44B2-9660-A0429C9A1455}"/>
                </c:ext>
              </c:extLst>
            </c:dLbl>
            <c:dLbl>
              <c:idx val="4"/>
              <c:layout>
                <c:manualLayout>
                  <c:x val="-1.6033572027350496E-2"/>
                  <c:y val="-5.10542688239318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18A-44B2-9660-A0429C9A1455}"/>
                </c:ext>
              </c:extLst>
            </c:dLbl>
            <c:dLbl>
              <c:idx val="5"/>
              <c:layout>
                <c:manualLayout>
                  <c:x val="-3.4982338968764716E-2"/>
                  <c:y val="-4.6412971658119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18A-44B2-9660-A0429C9A1455}"/>
                </c:ext>
              </c:extLst>
            </c:dLbl>
            <c:dLbl>
              <c:idx val="6"/>
              <c:layout>
                <c:manualLayout>
                  <c:x val="-2.6236754226573539E-2"/>
                  <c:y val="-4.873362024102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8A-44B2-9660-A0429C9A1455}"/>
                </c:ext>
              </c:extLst>
            </c:dLbl>
            <c:dLbl>
              <c:idx val="7"/>
              <c:layout>
                <c:manualLayout>
                  <c:x val="-4.0812728796892281E-2"/>
                  <c:y val="-4.6412971658119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8A-44B2-9660-A0429C9A1455}"/>
                </c:ext>
              </c:extLst>
            </c:dLbl>
            <c:dLbl>
              <c:idx val="8"/>
              <c:layout>
                <c:manualLayout>
                  <c:x val="-3.7897533882828446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18A-44B2-9660-A0429C9A1455}"/>
                </c:ext>
              </c:extLst>
            </c:dLbl>
            <c:dLbl>
              <c:idx val="9"/>
              <c:layout>
                <c:manualLayout>
                  <c:x val="-5.8303898281275605E-3"/>
                  <c:y val="-5.33749174068378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18A-44B2-9660-A0429C9A14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15485</c:v>
                </c:pt>
                <c:pt idx="1">
                  <c:v>15387</c:v>
                </c:pt>
                <c:pt idx="2">
                  <c:v>14646</c:v>
                </c:pt>
                <c:pt idx="3">
                  <c:v>14881</c:v>
                </c:pt>
                <c:pt idx="4">
                  <c:v>15688</c:v>
                </c:pt>
                <c:pt idx="5">
                  <c:v>14689</c:v>
                </c:pt>
                <c:pt idx="6">
                  <c:v>14902</c:v>
                </c:pt>
                <c:pt idx="7">
                  <c:v>15370</c:v>
                </c:pt>
                <c:pt idx="8">
                  <c:v>14656</c:v>
                </c:pt>
                <c:pt idx="9">
                  <c:v>15430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3510</c:v>
                </c:pt>
                <c:pt idx="1">
                  <c:v>3716</c:v>
                </c:pt>
                <c:pt idx="2">
                  <c:v>2129</c:v>
                </c:pt>
                <c:pt idx="3">
                  <c:v>1854</c:v>
                </c:pt>
                <c:pt idx="4">
                  <c:v>2343</c:v>
                </c:pt>
                <c:pt idx="5">
                  <c:v>1956</c:v>
                </c:pt>
                <c:pt idx="6">
                  <c:v>1805</c:v>
                </c:pt>
                <c:pt idx="7">
                  <c:v>2007</c:v>
                </c:pt>
                <c:pt idx="8">
                  <c:v>2445</c:v>
                </c:pt>
                <c:pt idx="9">
                  <c:v>2447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92765450303502E-2"/>
          <c:y val="4.1226413439442396E-2"/>
          <c:w val="0.89375078618445514"/>
          <c:h val="0.82640050228337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15485</c:v>
                </c:pt>
                <c:pt idx="1">
                  <c:v>15387</c:v>
                </c:pt>
                <c:pt idx="2">
                  <c:v>14646</c:v>
                </c:pt>
                <c:pt idx="3">
                  <c:v>14881</c:v>
                </c:pt>
                <c:pt idx="4">
                  <c:v>15688</c:v>
                </c:pt>
                <c:pt idx="5">
                  <c:v>14689</c:v>
                </c:pt>
                <c:pt idx="6">
                  <c:v>14902</c:v>
                </c:pt>
                <c:pt idx="7">
                  <c:v>15370</c:v>
                </c:pt>
                <c:pt idx="8">
                  <c:v>14656</c:v>
                </c:pt>
                <c:pt idx="9">
                  <c:v>15430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 in Outward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11081</c:v>
                </c:pt>
                <c:pt idx="1">
                  <c:v>11609</c:v>
                </c:pt>
                <c:pt idx="2">
                  <c:v>11173</c:v>
                </c:pt>
                <c:pt idx="3">
                  <c:v>10869</c:v>
                </c:pt>
                <c:pt idx="4">
                  <c:v>11618</c:v>
                </c:pt>
                <c:pt idx="5">
                  <c:v>11075</c:v>
                </c:pt>
                <c:pt idx="6">
                  <c:v>11598</c:v>
                </c:pt>
                <c:pt idx="7">
                  <c:v>11437</c:v>
                </c:pt>
                <c:pt idx="8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519519"/>
        <c:axId val="197519103"/>
      </c:bar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2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61226530385527E-2"/>
          <c:y val="2.7302521942006448E-2"/>
          <c:w val="0.89375078618445514"/>
          <c:h val="0.82640050228337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3510</c:v>
                </c:pt>
                <c:pt idx="1">
                  <c:v>3716</c:v>
                </c:pt>
                <c:pt idx="2">
                  <c:v>2129</c:v>
                </c:pt>
                <c:pt idx="3">
                  <c:v>1854</c:v>
                </c:pt>
                <c:pt idx="4">
                  <c:v>2343</c:v>
                </c:pt>
                <c:pt idx="5">
                  <c:v>1956</c:v>
                </c:pt>
                <c:pt idx="6">
                  <c:v>1805</c:v>
                </c:pt>
                <c:pt idx="7">
                  <c:v>2007</c:v>
                </c:pt>
                <c:pt idx="8">
                  <c:v>2445</c:v>
                </c:pt>
                <c:pt idx="9">
                  <c:v>2447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Services share of Inward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2076</c:v>
                </c:pt>
                <c:pt idx="1">
                  <c:v>2321</c:v>
                </c:pt>
                <c:pt idx="2">
                  <c:v>1922</c:v>
                </c:pt>
                <c:pt idx="3">
                  <c:v>1588</c:v>
                </c:pt>
                <c:pt idx="4">
                  <c:v>1993</c:v>
                </c:pt>
                <c:pt idx="5">
                  <c:v>1564</c:v>
                </c:pt>
                <c:pt idx="6">
                  <c:v>1425</c:v>
                </c:pt>
                <c:pt idx="7">
                  <c:v>1581</c:v>
                </c:pt>
                <c:pt idx="8">
                  <c:v>1856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7519519"/>
        <c:axId val="197519103"/>
      </c:bar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4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5066238891068"/>
          <c:y val="2.817729296837037E-2"/>
          <c:w val="0.66772635550045856"/>
          <c:h val="0.769732119723113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8928276948636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33275281372401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1A2-4ED9-9AD1-B91755A4100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292428</c:v>
                </c:pt>
                <c:pt idx="1">
                  <c:v>264908</c:v>
                </c:pt>
                <c:pt idx="2">
                  <c:v>141934</c:v>
                </c:pt>
                <c:pt idx="3">
                  <c:v>57338</c:v>
                </c:pt>
                <c:pt idx="4">
                  <c:v>36445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A-4A47-92BF-A23B602F8C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68662255743962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396449</c:v>
                </c:pt>
                <c:pt idx="1">
                  <c:v>211310</c:v>
                </c:pt>
                <c:pt idx="2">
                  <c:v>84518</c:v>
                </c:pt>
                <c:pt idx="3">
                  <c:v>43268</c:v>
                </c:pt>
                <c:pt idx="4">
                  <c:v>41109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A-4A47-92BF-A23B602F8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23685184"/>
        <c:axId val="2023684352"/>
      </c:barChart>
      <c:catAx>
        <c:axId val="202368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4352"/>
        <c:crosses val="autoZero"/>
        <c:auto val="1"/>
        <c:lblAlgn val="ctr"/>
        <c:lblOffset val="100"/>
        <c:noMultiLvlLbl val="0"/>
      </c:catAx>
      <c:valAx>
        <c:axId val="2023684352"/>
        <c:scaling>
          <c:orientation val="minMax"/>
          <c:max val="53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777100634764939E-2"/>
          <c:y val="2.8113090736539288E-2"/>
          <c:w val="0.89378652356150534"/>
          <c:h val="0.8162623192490142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Japan</c:v>
                </c:pt>
                <c:pt idx="1">
                  <c:v>Norway</c:v>
                </c:pt>
                <c:pt idx="2">
                  <c:v>India</c:v>
                </c:pt>
                <c:pt idx="3">
                  <c:v>Canada</c:v>
                </c:pt>
                <c:pt idx="4">
                  <c:v>Hong Kong</c:v>
                </c:pt>
                <c:pt idx="5">
                  <c:v>UEA</c:v>
                </c:pt>
                <c:pt idx="6">
                  <c:v>Türkiye</c:v>
                </c:pt>
                <c:pt idx="7">
                  <c:v>Australia</c:v>
                </c:pt>
                <c:pt idx="8">
                  <c:v>Korea</c:v>
                </c:pt>
                <c:pt idx="9">
                  <c:v>Brazil</c:v>
                </c:pt>
                <c:pt idx="10">
                  <c:v>Mexico</c:v>
                </c:pt>
                <c:pt idx="11">
                  <c:v>Israel</c:v>
                </c:pt>
                <c:pt idx="12">
                  <c:v>Ukraine</c:v>
                </c:pt>
                <c:pt idx="13">
                  <c:v>Taiwan</c:v>
                </c:pt>
                <c:pt idx="14">
                  <c:v>Saudi Arabia</c:v>
                </c:pt>
                <c:pt idx="15">
                  <c:v>Russia</c:v>
                </c:pt>
                <c:pt idx="16">
                  <c:v>South Africa</c:v>
                </c:pt>
                <c:pt idx="17">
                  <c:v>Egypt</c:v>
                </c:pt>
                <c:pt idx="18">
                  <c:v>Thailand</c:v>
                </c:pt>
                <c:pt idx="19">
                  <c:v>Morocco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#,##0</c:formatCode>
                <c:ptCount val="21"/>
                <c:pt idx="0">
                  <c:v>36254</c:v>
                </c:pt>
                <c:pt idx="1">
                  <c:v>31860</c:v>
                </c:pt>
                <c:pt idx="2">
                  <c:v>22268</c:v>
                </c:pt>
                <c:pt idx="3">
                  <c:v>25205</c:v>
                </c:pt>
                <c:pt idx="4">
                  <c:v>23664</c:v>
                </c:pt>
                <c:pt idx="5">
                  <c:v>20051</c:v>
                </c:pt>
                <c:pt idx="6">
                  <c:v>17414</c:v>
                </c:pt>
                <c:pt idx="7">
                  <c:v>25443</c:v>
                </c:pt>
                <c:pt idx="8">
                  <c:v>19634</c:v>
                </c:pt>
                <c:pt idx="9">
                  <c:v>20804</c:v>
                </c:pt>
                <c:pt idx="10">
                  <c:v>15229</c:v>
                </c:pt>
                <c:pt idx="11">
                  <c:v>14459</c:v>
                </c:pt>
                <c:pt idx="12">
                  <c:v>14291</c:v>
                </c:pt>
                <c:pt idx="13">
                  <c:v>9953</c:v>
                </c:pt>
                <c:pt idx="14">
                  <c:v>13450</c:v>
                </c:pt>
                <c:pt idx="15">
                  <c:v>11898</c:v>
                </c:pt>
                <c:pt idx="16">
                  <c:v>11184</c:v>
                </c:pt>
                <c:pt idx="17">
                  <c:v>6434</c:v>
                </c:pt>
                <c:pt idx="18">
                  <c:v>7037</c:v>
                </c:pt>
                <c:pt idx="19">
                  <c:v>5036</c:v>
                </c:pt>
                <c:pt idx="20">
                  <c:v>5865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8-426D-BBAE-5392B2A2F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Japan</c:v>
                </c:pt>
                <c:pt idx="1">
                  <c:v>Norway</c:v>
                </c:pt>
                <c:pt idx="2">
                  <c:v>India</c:v>
                </c:pt>
                <c:pt idx="3">
                  <c:v>Canada</c:v>
                </c:pt>
                <c:pt idx="4">
                  <c:v>Hong Kong</c:v>
                </c:pt>
                <c:pt idx="5">
                  <c:v>UEA</c:v>
                </c:pt>
                <c:pt idx="6">
                  <c:v>Türkiye</c:v>
                </c:pt>
                <c:pt idx="7">
                  <c:v>Australia</c:v>
                </c:pt>
                <c:pt idx="8">
                  <c:v>Korea</c:v>
                </c:pt>
                <c:pt idx="9">
                  <c:v>Brazil</c:v>
                </c:pt>
                <c:pt idx="10">
                  <c:v>Mexico</c:v>
                </c:pt>
                <c:pt idx="11">
                  <c:v>Israel</c:v>
                </c:pt>
                <c:pt idx="12">
                  <c:v>Ukraine</c:v>
                </c:pt>
                <c:pt idx="13">
                  <c:v>Taiwan</c:v>
                </c:pt>
                <c:pt idx="14">
                  <c:v>Saudi Arabia</c:v>
                </c:pt>
                <c:pt idx="15">
                  <c:v>Russia</c:v>
                </c:pt>
                <c:pt idx="16">
                  <c:v>South Africa</c:v>
                </c:pt>
                <c:pt idx="17">
                  <c:v>Egypt</c:v>
                </c:pt>
                <c:pt idx="18">
                  <c:v>Thailand</c:v>
                </c:pt>
                <c:pt idx="19">
                  <c:v>Morocco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#,##0</c:formatCode>
                <c:ptCount val="21"/>
                <c:pt idx="0">
                  <c:v>17954</c:v>
                </c:pt>
                <c:pt idx="1">
                  <c:v>18953</c:v>
                </c:pt>
                <c:pt idx="2">
                  <c:v>28538</c:v>
                </c:pt>
                <c:pt idx="3">
                  <c:v>19232</c:v>
                </c:pt>
                <c:pt idx="4">
                  <c:v>13796</c:v>
                </c:pt>
                <c:pt idx="5">
                  <c:v>15412</c:v>
                </c:pt>
                <c:pt idx="6">
                  <c:v>17873</c:v>
                </c:pt>
                <c:pt idx="7">
                  <c:v>8942</c:v>
                </c:pt>
                <c:pt idx="8">
                  <c:v>11255</c:v>
                </c:pt>
                <c:pt idx="9">
                  <c:v>8600</c:v>
                </c:pt>
                <c:pt idx="10">
                  <c:v>7288</c:v>
                </c:pt>
                <c:pt idx="11">
                  <c:v>6923</c:v>
                </c:pt>
                <c:pt idx="12">
                  <c:v>3831</c:v>
                </c:pt>
                <c:pt idx="13">
                  <c:v>7969</c:v>
                </c:pt>
                <c:pt idx="14">
                  <c:v>3725</c:v>
                </c:pt>
                <c:pt idx="15">
                  <c:v>4925</c:v>
                </c:pt>
                <c:pt idx="16">
                  <c:v>4637</c:v>
                </c:pt>
                <c:pt idx="17">
                  <c:v>7902</c:v>
                </c:pt>
                <c:pt idx="18">
                  <c:v>4528</c:v>
                </c:pt>
                <c:pt idx="19">
                  <c:v>6424</c:v>
                </c:pt>
                <c:pt idx="20">
                  <c:v>5068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08-426D-BBAE-5392B2A2F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054464"/>
        <c:axId val="217040320"/>
      </c:barChart>
      <c:catAx>
        <c:axId val="2170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40320"/>
        <c:crosses val="autoZero"/>
        <c:auto val="1"/>
        <c:lblAlgn val="ctr"/>
        <c:lblOffset val="100"/>
        <c:noMultiLvlLbl val="0"/>
      </c:catAx>
      <c:valAx>
        <c:axId val="217040320"/>
        <c:scaling>
          <c:orientation val="minMax"/>
          <c:max val="5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5446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54C-4130-9CE0-A5BB6420868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54C-4130-9CE0-A5BB6420868D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4C-4130-9CE0-A5BB6420868D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4C-4130-9CE0-A5BB642086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2591</c:v>
                </c:pt>
                <c:pt idx="1">
                  <c:v>1553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4C-4130-9CE0-A5BB642086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12F-4A56-8165-020AB582A03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12F-4A56-8165-020AB582A036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2F-4A56-8165-020AB582A03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2F-4A56-8165-020AB582A0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12F-4A56-8165-020AB582A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Philippines Global Exports in BOP - 2024 – Bio US$ - % -</a:t>
            </a:r>
          </a:p>
        </c:rich>
      </c:tx>
      <c:layout>
        <c:manualLayout>
          <c:xMode val="edge"/>
          <c:yMode val="edge"/>
          <c:x val="0.12955462344846269"/>
          <c:y val="4.649991697690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 Exports in BOP - 2022 -%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20964126791784207"/>
                  <c:y val="-0.169777575694561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0.21791239637350748"/>
                  <c:y val="0.1058011030433008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3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73</c:v>
                </c:pt>
                <c:pt idx="1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Philippines</a:t>
            </a:r>
            <a:r>
              <a:rPr lang="en-US" sz="2000" baseline="0" dirty="0"/>
              <a:t> </a:t>
            </a:r>
            <a:r>
              <a:rPr lang="en-US" sz="2000" dirty="0"/>
              <a:t>Exports in TiVA - 2020 - % -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31281789896826"/>
          <c:y val="0.17478495466318228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Indonesia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6104487357515876"/>
                  <c:y val="-7.3614716968834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6247601100363077"/>
                  <c:y val="7.9331865816054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44.4</c:v>
                </c:pt>
                <c:pt idx="1">
                  <c:v>55.6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2094869489691729E-2"/>
                  <c:y val="-3.75253813406075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BF-4422-8B80-02983E3DE726}"/>
                </c:ext>
              </c:extLst>
            </c:dLbl>
            <c:dLbl>
              <c:idx val="1"/>
              <c:layout>
                <c:manualLayout>
                  <c:x val="6.0473244113374361E-3"/>
                  <c:y val="-2.25322751338658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98-4C41-BCD8-88F3ED7F4203}"/>
                </c:ext>
              </c:extLst>
            </c:dLbl>
            <c:dLbl>
              <c:idx val="2"/>
              <c:layout>
                <c:manualLayout>
                  <c:x val="0"/>
                  <c:y val="-3.377284320654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6BF-4422-8B80-02983E3DE726}"/>
                </c:ext>
              </c:extLst>
            </c:dLbl>
            <c:dLbl>
              <c:idx val="3"/>
              <c:layout>
                <c:manualLayout>
                  <c:x val="-1.770946396398889E-2"/>
                  <c:y val="2.02377265798575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6BF-4422-8B80-02983E3DE726}"/>
                </c:ext>
              </c:extLst>
            </c:dLbl>
            <c:dLbl>
              <c:idx val="4"/>
              <c:layout>
                <c:manualLayout>
                  <c:x val="-7.5803907092233752E-2"/>
                  <c:y val="-3.7196640800459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6BF-4422-8B80-02983E3DE726}"/>
                </c:ext>
              </c:extLst>
            </c:dLbl>
            <c:dLbl>
              <c:idx val="5"/>
              <c:layout>
                <c:manualLayout>
                  <c:x val="-4.9672220416274102E-2"/>
                  <c:y val="-1.0254345192102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7404</c:v>
                </c:pt>
                <c:pt idx="1">
                  <c:v>5768</c:v>
                </c:pt>
                <c:pt idx="2">
                  <c:v>7056</c:v>
                </c:pt>
                <c:pt idx="3">
                  <c:v>7580</c:v>
                </c:pt>
                <c:pt idx="4">
                  <c:v>7382</c:v>
                </c:pt>
                <c:pt idx="5">
                  <c:v>7736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662139552651347E-2"/>
                  <c:y val="2.3864357248300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787-4C1C-9B13-958F33756E03}"/>
                </c:ext>
              </c:extLst>
            </c:dLbl>
            <c:dLbl>
              <c:idx val="1"/>
              <c:layout>
                <c:manualLayout>
                  <c:x val="-8.9628592995002719E-3"/>
                  <c:y val="-6.412202465958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BF-4422-8B80-02983E3DE726}"/>
                </c:ext>
              </c:extLst>
            </c:dLbl>
            <c:dLbl>
              <c:idx val="3"/>
              <c:layout>
                <c:manualLayout>
                  <c:x val="-2.9155348881628367E-3"/>
                  <c:y val="-1.1932178624150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87-4C1C-9B13-958F33756E03}"/>
                </c:ext>
              </c:extLst>
            </c:dLbl>
            <c:dLbl>
              <c:idx val="4"/>
              <c:layout>
                <c:manualLayout>
                  <c:x val="-2.6239813993465529E-2"/>
                  <c:y val="-3.3410100147620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87-4C1C-9B13-958F33756E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7465</c:v>
                </c:pt>
                <c:pt idx="1">
                  <c:v>6518</c:v>
                </c:pt>
                <c:pt idx="2">
                  <c:v>8168</c:v>
                </c:pt>
                <c:pt idx="3">
                  <c:v>10796</c:v>
                </c:pt>
                <c:pt idx="4">
                  <c:v>8827</c:v>
                </c:pt>
                <c:pt idx="5">
                  <c:v>9115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203005709856987E-2"/>
                  <c:y val="-2.21519486844913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6BF-4422-8B80-02983E3DE726}"/>
                </c:ext>
              </c:extLst>
            </c:dLbl>
            <c:dLbl>
              <c:idx val="1"/>
              <c:layout>
                <c:manualLayout>
                  <c:x val="-9.0712161866823883E-3"/>
                  <c:y val="-3.7507629077986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6BF-4422-8B80-02983E3DE726}"/>
                </c:ext>
              </c:extLst>
            </c:dLbl>
            <c:dLbl>
              <c:idx val="2"/>
              <c:layout>
                <c:manualLayout>
                  <c:x val="-1.5118540598019876E-2"/>
                  <c:y val="-4.3283930982024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6BF-4422-8B80-02983E3DE726}"/>
                </c:ext>
              </c:extLst>
            </c:dLbl>
            <c:dLbl>
              <c:idx val="3"/>
              <c:layout>
                <c:manualLayout>
                  <c:x val="-5.3983309366259138E-3"/>
                  <c:y val="-2.28265395704865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6BF-4422-8B80-02983E3DE726}"/>
                </c:ext>
              </c:extLst>
            </c:dLbl>
            <c:dLbl>
              <c:idx val="4"/>
              <c:layout>
                <c:manualLayout>
                  <c:x val="1.0812731750588158E-4"/>
                  <c:y val="-5.4299868614499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6BF-4422-8B80-02983E3DE726}"/>
                </c:ext>
              </c:extLst>
            </c:dLbl>
            <c:dLbl>
              <c:idx val="5"/>
              <c:layout>
                <c:manualLayout>
                  <c:x val="-5.9391970938316614E-3"/>
                  <c:y val="1.7295082213650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6BF-4422-8B80-02983E3DE7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-61</c:v>
                </c:pt>
                <c:pt idx="1">
                  <c:v>-750</c:v>
                </c:pt>
                <c:pt idx="2">
                  <c:v>-1112</c:v>
                </c:pt>
                <c:pt idx="3">
                  <c:v>-3216</c:v>
                </c:pt>
                <c:pt idx="4">
                  <c:v>-1445</c:v>
                </c:pt>
                <c:pt idx="5">
                  <c:v>-1379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0.07703</cdr:x>
      <cdr:y>0.32704</cdr:y>
    </cdr:from>
    <cdr:to>
      <cdr:x>0.14117</cdr:x>
      <cdr:y>0.36871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40AEE5-9BD2-4178-A3E5-327446BD2B56}"/>
            </a:ext>
          </a:extLst>
        </cdr:cNvPr>
        <cdr:cNvSpPr txBox="1"/>
      </cdr:nvSpPr>
      <cdr:spPr>
        <a:xfrm xmlns:a="http://schemas.openxmlformats.org/drawingml/2006/main">
          <a:off x="682215" y="1739929"/>
          <a:ext cx="568089" cy="22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dirty="0"/>
            <a:t>18.9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0.19947</cdr:x>
      <cdr:y>0.0059</cdr:y>
    </cdr:from>
    <cdr:to>
      <cdr:x>0.89274</cdr:x>
      <cdr:y>0.07366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4925734-A19C-4CB9-A091-E4AA03233F16}"/>
            </a:ext>
          </a:extLst>
        </cdr:cNvPr>
        <cdr:cNvSpPr txBox="1"/>
      </cdr:nvSpPr>
      <cdr:spPr>
        <a:xfrm xmlns:a="http://schemas.openxmlformats.org/drawingml/2006/main">
          <a:off x="1802545" y="35772"/>
          <a:ext cx="6264731" cy="41114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u="sng" dirty="0">
              <a:solidFill>
                <a:schemeClr val="tx1"/>
              </a:solidFill>
              <a:latin typeface="+mj-lt"/>
            </a:rPr>
            <a:t>EU27 Trade in Services with Philippines</a:t>
          </a:r>
        </a:p>
      </cdr:txBody>
    </cdr:sp>
  </cdr:relSizeAnchor>
  <cdr:relSizeAnchor xmlns:cdr="http://schemas.openxmlformats.org/drawingml/2006/chartDrawing">
    <cdr:from>
      <cdr:x>0.11953</cdr:x>
      <cdr:y>0.17801</cdr:y>
    </cdr:from>
    <cdr:to>
      <cdr:x>0.6614</cdr:x>
      <cdr:y>0.27438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7856057-64AA-4EF5-8C5A-D349867B0F71}"/>
            </a:ext>
          </a:extLst>
        </cdr:cNvPr>
        <cdr:cNvSpPr txBox="1"/>
      </cdr:nvSpPr>
      <cdr:spPr>
        <a:xfrm xmlns:a="http://schemas.openxmlformats.org/drawingml/2006/main">
          <a:off x="1080120" y="1080120"/>
          <a:ext cx="4896605" cy="58473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r>
            <a:rPr lang="en-GB" sz="1600" b="1" dirty="0">
              <a:solidFill>
                <a:srgbClr val="FF0000"/>
              </a:solidFill>
              <a:latin typeface="+mj-lt"/>
            </a:rPr>
            <a:t>EU services exports to Philippines = +337% in 12 years</a:t>
          </a:r>
        </a:p>
        <a:p xmlns:a="http://schemas.openxmlformats.org/drawingml/2006/main">
          <a:r>
            <a:rPr lang="en-GB" sz="1600" b="1" dirty="0">
              <a:solidFill>
                <a:srgbClr val="FF0000"/>
              </a:solidFill>
              <a:latin typeface="+mj-lt"/>
            </a:rPr>
            <a:t>Philippines services exports to EU =  +236% in 12 years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08/06/2026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6088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2C47B-46C5-B697-737A-6BE67F2DE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4573A7-695C-74E7-01FC-4FBD93B23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BDA123-DE2E-B736-26CB-D004A7BDC2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9ADC4-D5DB-9CD0-FD5D-E9FEED955E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62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F76FF-ECF9-E65C-29A1-F009A5FDE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49A0BB-27E9-05A4-DD01-B3DD2BB648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C24FA1-39B9-98D1-F2F1-3B0C2D141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E243A-B433-A3E8-8B2F-A8116F6860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01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1243013"/>
            <a:ext cx="4473575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18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008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597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5CC6F7-A117-7EE6-02D8-98F743F31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BA1F32-22C6-C9D1-4BC2-B5DFE24B45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89B9F0-ED8C-55A4-F315-40D274116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A5B391-8F1D-497D-A410-6EA6202834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758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68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6/8/2026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08/06/2026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30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92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6/8/2026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  <p:sldLayoutId id="2147483678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tats.oecd.org/Index.aspx?DataSetCode=TIVA_2018_C1" TargetMode="External"/><Relationship Id="rId5" Type="http://schemas.openxmlformats.org/officeDocument/2006/relationships/hyperlink" Target="https://www.wto.org/english/res_e/statis_e/wts2020_e/wts20_toc_e.htm" TargetMode="Externa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" y="2996952"/>
            <a:ext cx="9144000" cy="3861049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3423330"/>
            <a:ext cx="8715436" cy="1266757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Philippines”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January 2026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84814B-55FA-4BAA-9683-C4B460A45C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744" y="1303162"/>
            <a:ext cx="1899208" cy="1266757"/>
          </a:xfrm>
          <a:prstGeom prst="rect">
            <a:avLst/>
          </a:prstGeom>
        </p:spPr>
      </p:pic>
      <p:pic>
        <p:nvPicPr>
          <p:cNvPr id="6" name="Picture 5" descr="A flag with a red and blue background&#10;&#10;Description automatically generated">
            <a:extLst>
              <a:ext uri="{FF2B5EF4-FFF2-40B4-BE49-F238E27FC236}">
                <a16:creationId xmlns:a16="http://schemas.microsoft.com/office/drawing/2014/main" id="{3F673885-7946-FD84-A406-8369003088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763" y="1289586"/>
            <a:ext cx="1899208" cy="126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9935752"/>
              </p:ext>
            </p:extLst>
          </p:nvPr>
        </p:nvGraphicFramePr>
        <p:xfrm>
          <a:off x="35496" y="764704"/>
          <a:ext cx="9036495" cy="6067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164288" y="6578389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86303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65498-68E5-9BD6-4613-6F0E89EA80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35D2478-7DBD-81EB-4D5A-27D7079A00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7524753"/>
              </p:ext>
            </p:extLst>
          </p:nvPr>
        </p:nvGraphicFramePr>
        <p:xfrm>
          <a:off x="143508" y="1397000"/>
          <a:ext cx="882098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EE567154-4C5F-8478-6BC8-7F0CDA2256A0}"/>
              </a:ext>
            </a:extLst>
          </p:cNvPr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with Philippines per sectors</a:t>
            </a:r>
            <a:br>
              <a:rPr lang="en-GB" altLang="en-US" b="1" u="sng" dirty="0"/>
            </a:br>
            <a:r>
              <a:rPr lang="en-GB" altLang="en-US" dirty="0"/>
              <a:t>(2023 - € Million)</a:t>
            </a:r>
            <a:endParaRPr lang="en-GB" altLang="en-US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D4FDE6-CC52-C4D6-BCB9-CF1F13094DA9}"/>
              </a:ext>
            </a:extLst>
          </p:cNvPr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002B83-7E50-731E-E9C4-BBC6B630E8FB}"/>
              </a:ext>
            </a:extLst>
          </p:cNvPr>
          <p:cNvSpPr txBox="1"/>
          <p:nvPr/>
        </p:nvSpPr>
        <p:spPr>
          <a:xfrm>
            <a:off x="655578" y="1344054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4 072  –          Imports - Total: 4 479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1A59EDC5-4D3B-70AE-C32A-B2A5EC06D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61" y="1603481"/>
            <a:ext cx="20633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26.6% of Philippines Exports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9D8B0F86-4717-E59B-5FF6-ED02986B1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3492" y="3120558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13.1%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31FDC68D-AD2A-4AFE-1980-509F4C8D1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832" y="2641250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16.7%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EBDFF03-3DC9-3292-80E3-81BDF761DA82}"/>
              </a:ext>
            </a:extLst>
          </p:cNvPr>
          <p:cNvSpPr/>
          <p:nvPr/>
        </p:nvSpPr>
        <p:spPr>
          <a:xfrm>
            <a:off x="727586" y="1400752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A817BB4-5985-7236-58D1-FC91DF0CBD32}"/>
              </a:ext>
            </a:extLst>
          </p:cNvPr>
          <p:cNvSpPr/>
          <p:nvPr/>
        </p:nvSpPr>
        <p:spPr>
          <a:xfrm>
            <a:off x="2787828" y="1379883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8F59C389-7DCB-FA6C-E17F-F3A6502BF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4048" y="1610529"/>
            <a:ext cx="23484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33 of EU27 Exports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D1108AC3-F458-38DF-8309-AF1F9D042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685" y="2564171"/>
            <a:ext cx="849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20.8%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AE229C06-8EC8-93BB-8A9B-468380097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33438" y="3023277"/>
            <a:ext cx="6680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???</a:t>
            </a: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BFBB6CD9-F7A4-FD5F-DEB8-FDB3750BE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6024" y="3090446"/>
            <a:ext cx="900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600" dirty="0">
                <a:solidFill>
                  <a:schemeClr val="accent2">
                    <a:lumMod val="75000"/>
                  </a:schemeClr>
                </a:solidFill>
              </a:rPr>
              <a:t>12%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09CE40-7AF1-E244-1C6A-85EAFB1D4650}"/>
              </a:ext>
            </a:extLst>
          </p:cNvPr>
          <p:cNvSpPr txBox="1"/>
          <p:nvPr/>
        </p:nvSpPr>
        <p:spPr>
          <a:xfrm>
            <a:off x="7061544" y="659585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95F1A078-7054-F9C7-C8E2-2ED012C19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5054" y="3335166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10.1%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D75755D9-AD37-FC31-B713-F6BB8FC72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5576" y="2669598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16.2%</a:t>
            </a:r>
          </a:p>
        </p:txBody>
      </p:sp>
    </p:spTree>
    <p:extLst>
      <p:ext uri="{BB962C8B-B14F-4D97-AF65-F5344CB8AC3E}">
        <p14:creationId xmlns:p14="http://schemas.microsoft.com/office/powerpoint/2010/main" val="4165259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87EC4-EC1C-1335-E4BC-4DF0051D1E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93DCF8C-0CBD-025F-1C32-03AC220EAD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0842417"/>
              </p:ext>
            </p:extLst>
          </p:nvPr>
        </p:nvGraphicFramePr>
        <p:xfrm>
          <a:off x="143508" y="1397000"/>
          <a:ext cx="8820980" cy="5399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9AA8B799-DAD7-C162-B752-0F4C8B493042}"/>
              </a:ext>
            </a:extLst>
          </p:cNvPr>
          <p:cNvSpPr/>
          <p:nvPr/>
        </p:nvSpPr>
        <p:spPr>
          <a:xfrm>
            <a:off x="827584" y="750669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EU27 Services Exports and Imports with Philippines per sectors</a:t>
            </a:r>
            <a:br>
              <a:rPr lang="en-GB" altLang="en-US" b="1" u="sng" dirty="0"/>
            </a:br>
            <a:r>
              <a:rPr lang="en-GB" altLang="en-US" dirty="0"/>
              <a:t>(2024 - € Million)</a:t>
            </a:r>
            <a:endParaRPr lang="en-GB" altLang="en-US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7A288F-C66A-5884-76A9-615BD5186B62}"/>
              </a:ext>
            </a:extLst>
          </p:cNvPr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2021 – Note: Other business services comprise mainly: research and development, professional and management consulting services, technical, trade-related services.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07DA50-DD79-04EF-D823-135041243C9D}"/>
              </a:ext>
            </a:extLst>
          </p:cNvPr>
          <p:cNvSpPr txBox="1"/>
          <p:nvPr/>
        </p:nvSpPr>
        <p:spPr>
          <a:xfrm>
            <a:off x="655578" y="1344054"/>
            <a:ext cx="446449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5 531  –          Imports - Total: 4 813</a:t>
            </a:r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id="{356DDC60-B71F-CC0B-2E46-59F941885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1081" y="2189349"/>
            <a:ext cx="20633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28.7% of Philippines Exports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6137A255-65A7-57F8-E210-D7A9F7A1D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5045" y="3387289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11.6%</a:t>
            </a:r>
          </a:p>
        </p:txBody>
      </p:sp>
      <p:sp>
        <p:nvSpPr>
          <p:cNvPr id="17" name="TextBox 5">
            <a:extLst>
              <a:ext uri="{FF2B5EF4-FFF2-40B4-BE49-F238E27FC236}">
                <a16:creationId xmlns:a16="http://schemas.microsoft.com/office/drawing/2014/main" id="{1851CECE-6B27-0943-B4EE-D244248E6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7826" y="2945724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19.7%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F878B07-267D-0F04-3499-02326442DF89}"/>
              </a:ext>
            </a:extLst>
          </p:cNvPr>
          <p:cNvSpPr/>
          <p:nvPr/>
        </p:nvSpPr>
        <p:spPr>
          <a:xfrm>
            <a:off x="727586" y="1400752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9FEDA8F-2988-F55A-4ED9-BB5F4DEFC1F0}"/>
              </a:ext>
            </a:extLst>
          </p:cNvPr>
          <p:cNvSpPr/>
          <p:nvPr/>
        </p:nvSpPr>
        <p:spPr>
          <a:xfrm>
            <a:off x="2787828" y="1379883"/>
            <a:ext cx="199996" cy="19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F6C3CD01-41CC-6479-899F-E68C20DD3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185" y="1242196"/>
            <a:ext cx="23484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38% of EU27 Exports</a:t>
            </a:r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A9014AEB-2DD7-D628-3C64-D0008FFF1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6405" y="3038930"/>
            <a:ext cx="8495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27.1%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BF349362-FBD8-9DB3-7A0D-9A789F12C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5332" y="3009068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???</a:t>
            </a: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B43991F5-246A-F166-9F47-5FEB5DB79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6980" y="3657874"/>
            <a:ext cx="9008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sz="1600" dirty="0">
                <a:solidFill>
                  <a:schemeClr val="accent2">
                    <a:lumMod val="75000"/>
                  </a:schemeClr>
                </a:solidFill>
              </a:rPr>
              <a:t>8%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A9C51B9-1F68-B3C8-C236-9E6F57E95C3B}"/>
              </a:ext>
            </a:extLst>
          </p:cNvPr>
          <p:cNvSpPr txBox="1"/>
          <p:nvPr/>
        </p:nvSpPr>
        <p:spPr>
          <a:xfrm>
            <a:off x="7061544" y="659585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1B2F7470-4CA4-984D-60D6-7546ADE52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2870" y="3368002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13.6%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0972309A-A04D-3AB8-A35F-1437DB62C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5576" y="2669598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15.8%</a:t>
            </a:r>
          </a:p>
        </p:txBody>
      </p:sp>
    </p:spTree>
    <p:extLst>
      <p:ext uri="{BB962C8B-B14F-4D97-AF65-F5344CB8AC3E}">
        <p14:creationId xmlns:p14="http://schemas.microsoft.com/office/powerpoint/2010/main" val="617753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8746AB0-F7DE-4126-ABFD-9CD46EB18B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99140"/>
              </p:ext>
            </p:extLst>
          </p:nvPr>
        </p:nvGraphicFramePr>
        <p:xfrm>
          <a:off x="240145" y="764704"/>
          <a:ext cx="8562109" cy="5979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E21DE1-3564-9148-A9B6-114D8F43094E}"/>
              </a:ext>
            </a:extLst>
          </p:cNvPr>
          <p:cNvSpPr txBox="1"/>
          <p:nvPr/>
        </p:nvSpPr>
        <p:spPr>
          <a:xfrm>
            <a:off x="827584" y="2132856"/>
            <a:ext cx="4896605" cy="5847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rgbClr val="FF0000"/>
                </a:solidFill>
                <a:latin typeface="+mj-lt"/>
              </a:rPr>
              <a:t>EU services exports of computer services to Philippines = +267% since 2020 (Covid19)</a:t>
            </a:r>
          </a:p>
        </p:txBody>
      </p:sp>
    </p:spTree>
    <p:extLst>
      <p:ext uri="{BB962C8B-B14F-4D97-AF65-F5344CB8AC3E}">
        <p14:creationId xmlns:p14="http://schemas.microsoft.com/office/powerpoint/2010/main" val="305499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043608" y="812225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+mj-lt"/>
              </a:rPr>
              <a:t>EU 27 FDI with Philippines – Million €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9331702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177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8710396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0FDD29-F69D-F854-9CF5-A836157047BD}"/>
              </a:ext>
            </a:extLst>
          </p:cNvPr>
          <p:cNvSpPr txBox="1"/>
          <p:nvPr/>
        </p:nvSpPr>
        <p:spPr>
          <a:xfrm>
            <a:off x="7668344" y="3851175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78.4%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3C89B-0E21-0603-F844-219BAAEC1190}"/>
              </a:ext>
            </a:extLst>
          </p:cNvPr>
          <p:cNvSpPr txBox="1"/>
          <p:nvPr/>
        </p:nvSpPr>
        <p:spPr>
          <a:xfrm>
            <a:off x="2735796" y="4509120"/>
            <a:ext cx="3672408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EU FDI to </a:t>
            </a:r>
            <a:r>
              <a:rPr lang="en-GB" dirty="0" err="1">
                <a:solidFill>
                  <a:srgbClr val="FF0000"/>
                </a:solidFill>
              </a:rPr>
              <a:t>Philppines</a:t>
            </a:r>
            <a:r>
              <a:rPr lang="en-GB" dirty="0">
                <a:solidFill>
                  <a:srgbClr val="FF0000"/>
                </a:solidFill>
              </a:rPr>
              <a:t> in services sectors (78.4%) in 2023 is similar to EU world average.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2195736" y="813383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Philippines – Million € - Share of Services in Outward FDI</a:t>
            </a:r>
          </a:p>
        </p:txBody>
      </p:sp>
    </p:spTree>
    <p:extLst>
      <p:ext uri="{BB962C8B-B14F-4D97-AF65-F5344CB8AC3E}">
        <p14:creationId xmlns:p14="http://schemas.microsoft.com/office/powerpoint/2010/main" val="2633024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5493140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835696" y="708488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Philippines – Million €</a:t>
            </a:r>
          </a:p>
          <a:p>
            <a:pPr algn="ctr"/>
            <a:r>
              <a:rPr lang="en-GB" sz="2400" b="1" dirty="0">
                <a:latin typeface="+mj-lt"/>
              </a:rPr>
              <a:t>Share of Services in EU Inward FDI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9B55DB-6F24-1BD6-1774-22CDBCC95D1B}"/>
              </a:ext>
            </a:extLst>
          </p:cNvPr>
          <p:cNvSpPr txBox="1"/>
          <p:nvPr/>
        </p:nvSpPr>
        <p:spPr>
          <a:xfrm>
            <a:off x="7668344" y="4134125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75,9%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78D09-39C7-21D6-431B-E409B9BD4D1E}"/>
              </a:ext>
            </a:extLst>
          </p:cNvPr>
          <p:cNvSpPr txBox="1"/>
          <p:nvPr/>
        </p:nvSpPr>
        <p:spPr>
          <a:xfrm>
            <a:off x="4788024" y="1958932"/>
            <a:ext cx="3672408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FDI from </a:t>
            </a:r>
            <a:r>
              <a:rPr lang="en-GB" dirty="0" err="1">
                <a:solidFill>
                  <a:srgbClr val="FF0000"/>
                </a:solidFill>
              </a:rPr>
              <a:t>Philppines</a:t>
            </a:r>
            <a:r>
              <a:rPr lang="en-GB" dirty="0">
                <a:solidFill>
                  <a:srgbClr val="FF0000"/>
                </a:solidFill>
              </a:rPr>
              <a:t> to EU in services sectors (75.9%) in 2023 is similar to EU world average.</a:t>
            </a:r>
          </a:p>
        </p:txBody>
      </p:sp>
    </p:spTree>
    <p:extLst>
      <p:ext uri="{BB962C8B-B14F-4D97-AF65-F5344CB8AC3E}">
        <p14:creationId xmlns:p14="http://schemas.microsoft.com/office/powerpoint/2010/main" val="122338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 29.8</a:t>
            </a:r>
            <a:r>
              <a:rPr lang="en-GB" dirty="0">
                <a:solidFill>
                  <a:srgbClr val="FF0000"/>
                </a:solidFill>
              </a:rPr>
              <a:t>% (17.7 % in Philippines)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42A1D6-8F57-4276-846F-AE4501CF3D4E}"/>
              </a:ext>
            </a:extLst>
          </p:cNvPr>
          <p:cNvSpPr txBox="1"/>
          <p:nvPr/>
        </p:nvSpPr>
        <p:spPr>
          <a:xfrm>
            <a:off x="3419872" y="6597352"/>
            <a:ext cx="5544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</a:rPr>
              <a:t>Source: https://data.worldbank.org/indicator/BG.GSR.NFSV.GD.ZS</a:t>
            </a: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342C9D85-FC7E-7226-1095-0796618E97F8}"/>
              </a:ext>
            </a:extLst>
          </p:cNvPr>
          <p:cNvSpPr/>
          <p:nvPr/>
        </p:nvSpPr>
        <p:spPr>
          <a:xfrm>
            <a:off x="901162" y="5463563"/>
            <a:ext cx="5038990" cy="534875"/>
          </a:xfrm>
          <a:prstGeom prst="wedgeRectCallout">
            <a:avLst>
              <a:gd name="adj1" fmla="val 55198"/>
              <a:gd name="adj2" fmla="val -52786"/>
            </a:avLst>
          </a:prstGeom>
          <a:solidFill>
            <a:schemeClr val="bg1"/>
          </a:solidFill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The share of Trade in Services in Indonesia GDP is </a:t>
            </a:r>
            <a:r>
              <a:rPr lang="en-US" sz="1400" dirty="0">
                <a:solidFill>
                  <a:srgbClr val="FF0000"/>
                </a:solidFill>
              </a:rPr>
              <a:t>88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% lower than </a:t>
            </a:r>
            <a:r>
              <a:rPr lang="en-US" sz="1400" dirty="0">
                <a:solidFill>
                  <a:srgbClr val="FF0000"/>
                </a:solidFill>
              </a:rPr>
              <a:t> Middle I</a:t>
            </a:r>
            <a:r>
              <a:rPr lang="en-US" sz="14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ncome countries average, and 600% lower than in the EU!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CAFE115-6D8D-7D75-3EA8-53C120D2B4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2876218"/>
              </p:ext>
            </p:extLst>
          </p:nvPr>
        </p:nvGraphicFramePr>
        <p:xfrm>
          <a:off x="7118" y="1497998"/>
          <a:ext cx="9001000" cy="518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5661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/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2024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2024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3E788E1B-3E5E-8A35-7042-72306B49B6C0}"/>
              </a:ext>
            </a:extLst>
          </p:cNvPr>
          <p:cNvSpPr/>
          <p:nvPr/>
        </p:nvSpPr>
        <p:spPr>
          <a:xfrm>
            <a:off x="5342534" y="3005180"/>
            <a:ext cx="2090794" cy="523220"/>
          </a:xfrm>
          <a:prstGeom prst="wedgeRectCallout">
            <a:avLst>
              <a:gd name="adj1" fmla="val 122946"/>
              <a:gd name="adj2" fmla="val 25026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Philippines = 28</a:t>
            </a:r>
            <a:r>
              <a:rPr lang="en-GB" baseline="30000" dirty="0">
                <a:solidFill>
                  <a:srgbClr val="FF0000"/>
                </a:solidFill>
              </a:rPr>
              <a:t>th</a:t>
            </a:r>
            <a:r>
              <a:rPr lang="en-GB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942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B3BC4-E625-4754-8F38-4194B70F2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3" y="873099"/>
            <a:ext cx="7053378" cy="30613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1600" b="1" cap="all" dirty="0">
                <a:latin typeface="Calibri Light" panose="020F0302020204030204" pitchFamily="34" charset="0"/>
              </a:rPr>
              <a:t>Top 25 EU Trading partners in Services -  (Extra-EU27) – 2023 </a:t>
            </a:r>
            <a:r>
              <a:rPr lang="en-GB" sz="1600" cap="all" dirty="0">
                <a:latin typeface="Calibri Light" panose="020F0302020204030204" pitchFamily="34" charset="0"/>
              </a:rPr>
              <a:t>(</a:t>
            </a:r>
            <a:r>
              <a:rPr lang="en-GB" sz="1600" dirty="0">
                <a:latin typeface="Calibri Light" panose="020F0302020204030204" pitchFamily="34" charset="0"/>
              </a:rPr>
              <a:t>or 2022</a:t>
            </a:r>
            <a:r>
              <a:rPr lang="en-GB" sz="1600" cap="all" dirty="0">
                <a:latin typeface="Calibri Light" panose="020F0302020204030204" pitchFamily="34" charset="0"/>
              </a:rPr>
              <a:t>)</a:t>
            </a:r>
            <a:r>
              <a:rPr lang="en-GB" sz="1600" b="1" cap="all" dirty="0">
                <a:latin typeface="Calibri Light" panose="020F0302020204030204" pitchFamily="34" charset="0"/>
              </a:rPr>
              <a:t>  - €Bio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28BE5D6B-CD86-A9E7-CD4F-E6F892325992}"/>
              </a:ext>
            </a:extLst>
          </p:cNvPr>
          <p:cNvGraphicFramePr/>
          <p:nvPr/>
        </p:nvGraphicFramePr>
        <p:xfrm>
          <a:off x="101545" y="1228299"/>
          <a:ext cx="2598247" cy="5556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207617" y="1450220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476.2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421768" y="3448702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226.4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1841021" y="4347204"/>
            <a:ext cx="79208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100.6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2237065" y="463998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77.5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894F8C56-F79B-C647-DA40-24F00CB6327E}"/>
              </a:ext>
            </a:extLst>
          </p:cNvPr>
          <p:cNvSpPr txBox="1"/>
          <p:nvPr/>
        </p:nvSpPr>
        <p:spPr>
          <a:xfrm>
            <a:off x="716593" y="1095019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688.8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625089B2-823F-74C6-735C-C91A060193C4}"/>
              </a:ext>
            </a:extLst>
          </p:cNvPr>
          <p:cNvSpPr txBox="1"/>
          <p:nvPr/>
        </p:nvSpPr>
        <p:spPr>
          <a:xfrm>
            <a:off x="7553013" y="192026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7EDDDC27-D74B-9994-D811-785A112BBDAC}"/>
              </a:ext>
            </a:extLst>
          </p:cNvPr>
          <p:cNvGraphicFramePr/>
          <p:nvPr/>
        </p:nvGraphicFramePr>
        <p:xfrm>
          <a:off x="2712376" y="1289991"/>
          <a:ext cx="6326909" cy="5495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04456ECF-6F52-39C0-A6A6-E92C778D6520}"/>
              </a:ext>
            </a:extLst>
          </p:cNvPr>
          <p:cNvSpPr txBox="1"/>
          <p:nvPr/>
        </p:nvSpPr>
        <p:spPr>
          <a:xfrm>
            <a:off x="3225621" y="122829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54.2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9DA67AD-4D53-C47B-B56F-0A15831BFA9D}"/>
              </a:ext>
            </a:extLst>
          </p:cNvPr>
          <p:cNvSpPr txBox="1"/>
          <p:nvPr/>
        </p:nvSpPr>
        <p:spPr>
          <a:xfrm>
            <a:off x="3549657" y="1499214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936C770B-F0A2-FBC2-F3E0-4B3DBA33A167}"/>
              </a:ext>
            </a:extLst>
          </p:cNvPr>
          <p:cNvSpPr txBox="1"/>
          <p:nvPr/>
        </p:nvSpPr>
        <p:spPr>
          <a:xfrm>
            <a:off x="3753936" y="1317030"/>
            <a:ext cx="648072" cy="39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0E1BC823-C31F-FA8F-D4B1-411A084EAA3B}"/>
              </a:ext>
            </a:extLst>
          </p:cNvPr>
          <p:cNvSpPr txBox="1"/>
          <p:nvPr/>
        </p:nvSpPr>
        <p:spPr>
          <a:xfrm>
            <a:off x="4036458" y="181061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45.5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20849C67-8EC6-C24E-3E88-868E3B2A6D8B}"/>
              </a:ext>
            </a:extLst>
          </p:cNvPr>
          <p:cNvSpPr txBox="1"/>
          <p:nvPr/>
        </p:nvSpPr>
        <p:spPr>
          <a:xfrm>
            <a:off x="5691021" y="310851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28.9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8C62E18-3CFD-915A-9BB8-BF4D32B67D1E}"/>
              </a:ext>
            </a:extLst>
          </p:cNvPr>
          <p:cNvSpPr txBox="1"/>
          <p:nvPr/>
        </p:nvSpPr>
        <p:spPr>
          <a:xfrm>
            <a:off x="5928873" y="3252532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28.2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BA9D33B-B9EE-4003-DBC2-7AC85497398C}"/>
              </a:ext>
            </a:extLst>
          </p:cNvPr>
          <p:cNvSpPr txBox="1"/>
          <p:nvPr/>
        </p:nvSpPr>
        <p:spPr>
          <a:xfrm>
            <a:off x="6436471" y="376891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21.3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E25110FB-8823-03DE-FA5E-B2095B78593B}"/>
              </a:ext>
            </a:extLst>
          </p:cNvPr>
          <p:cNvSpPr txBox="1"/>
          <p:nvPr/>
        </p:nvSpPr>
        <p:spPr>
          <a:xfrm>
            <a:off x="4341704" y="209864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41.4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1CDD9926-E807-997D-A2D3-BC7891AA4FBA}"/>
              </a:ext>
            </a:extLst>
          </p:cNvPr>
          <p:cNvSpPr txBox="1"/>
          <p:nvPr/>
        </p:nvSpPr>
        <p:spPr>
          <a:xfrm>
            <a:off x="4570142" y="249743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35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.4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DED66883-31F7-BCCD-1972-73B2A5AA8D34}"/>
              </a:ext>
            </a:extLst>
          </p:cNvPr>
          <p:cNvSpPr txBox="1"/>
          <p:nvPr/>
        </p:nvSpPr>
        <p:spPr>
          <a:xfrm>
            <a:off x="4839224" y="269811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35.2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358FF0F0-95F0-75CC-BB79-B9E8D58618B0}"/>
              </a:ext>
            </a:extLst>
          </p:cNvPr>
          <p:cNvSpPr txBox="1"/>
          <p:nvPr/>
        </p:nvSpPr>
        <p:spPr>
          <a:xfrm>
            <a:off x="5158694" y="249743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35.3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3C64CB7D-0DB8-8045-A466-21D1482A5658}"/>
              </a:ext>
            </a:extLst>
          </p:cNvPr>
          <p:cNvSpPr txBox="1"/>
          <p:nvPr/>
        </p:nvSpPr>
        <p:spPr>
          <a:xfrm>
            <a:off x="5370380" y="29272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30.8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16A37EE7-7B57-4A8A-C862-E7B505981DD3}"/>
              </a:ext>
            </a:extLst>
          </p:cNvPr>
          <p:cNvSpPr txBox="1"/>
          <p:nvPr/>
        </p:nvSpPr>
        <p:spPr>
          <a:xfrm>
            <a:off x="6196331" y="361608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22.5</a:t>
            </a: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08E74C93-3F9C-E708-2E83-BE8217AFA1A4}"/>
              </a:ext>
            </a:extLst>
          </p:cNvPr>
          <p:cNvSpPr txBox="1"/>
          <p:nvPr/>
        </p:nvSpPr>
        <p:spPr>
          <a:xfrm>
            <a:off x="6696027" y="397171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18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.1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15FBFC4E-DF1E-BE8F-9CD2-6D6D46359426}"/>
              </a:ext>
            </a:extLst>
          </p:cNvPr>
          <p:cNvSpPr txBox="1"/>
          <p:nvPr/>
        </p:nvSpPr>
        <p:spPr>
          <a:xfrm>
            <a:off x="7223498" y="407380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17.1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B9BEACDE-B1D5-D990-91D0-28D45695E766}"/>
              </a:ext>
            </a:extLst>
          </p:cNvPr>
          <p:cNvSpPr txBox="1"/>
          <p:nvPr/>
        </p:nvSpPr>
        <p:spPr>
          <a:xfrm>
            <a:off x="7590237" y="417384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15.8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id="{C7565600-2C80-431B-A241-F7E75D5BAA93}"/>
              </a:ext>
            </a:extLst>
          </p:cNvPr>
          <p:cNvSpPr txBox="1"/>
          <p:nvPr/>
        </p:nvSpPr>
        <p:spPr>
          <a:xfrm>
            <a:off x="7836375" y="4308566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14.3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  <a:p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2DD56BC6-ACB5-32E4-468F-036EF2B521B5}"/>
              </a:ext>
            </a:extLst>
          </p:cNvPr>
          <p:cNvSpPr txBox="1"/>
          <p:nvPr/>
        </p:nvSpPr>
        <p:spPr>
          <a:xfrm>
            <a:off x="8332824" y="431786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.5</a:t>
            </a:r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A131B429-EDF2-C75D-053B-89E8EA1EA4F5}"/>
              </a:ext>
            </a:extLst>
          </p:cNvPr>
          <p:cNvSpPr txBox="1"/>
          <p:nvPr/>
        </p:nvSpPr>
        <p:spPr>
          <a:xfrm>
            <a:off x="8061452" y="445610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11.5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0" name="TextBox 1">
            <a:extLst>
              <a:ext uri="{FF2B5EF4-FFF2-40B4-BE49-F238E27FC236}">
                <a16:creationId xmlns:a16="http://schemas.microsoft.com/office/drawing/2014/main" id="{C21753DF-84FC-FE99-D059-736A5BD55280}"/>
              </a:ext>
            </a:extLst>
          </p:cNvPr>
          <p:cNvSpPr txBox="1"/>
          <p:nvPr/>
        </p:nvSpPr>
        <p:spPr>
          <a:xfrm>
            <a:off x="8637516" y="462545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6.5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3DA7254-C14F-E151-4384-636B75E4FC22}"/>
              </a:ext>
            </a:extLst>
          </p:cNvPr>
          <p:cNvCxnSpPr>
            <a:cxnSpLocks/>
          </p:cNvCxnSpPr>
          <p:nvPr/>
        </p:nvCxnSpPr>
        <p:spPr>
          <a:xfrm flipH="1">
            <a:off x="8915118" y="2524798"/>
            <a:ext cx="35131" cy="1512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6" name="TextBox 1">
            <a:extLst>
              <a:ext uri="{FF2B5EF4-FFF2-40B4-BE49-F238E27FC236}">
                <a16:creationId xmlns:a16="http://schemas.microsoft.com/office/drawing/2014/main" id="{E189AF18-9230-E1DD-38FA-FB14BB69AEDA}"/>
              </a:ext>
            </a:extLst>
          </p:cNvPr>
          <p:cNvSpPr txBox="1"/>
          <p:nvPr/>
        </p:nvSpPr>
        <p:spPr>
          <a:xfrm>
            <a:off x="6969978" y="375110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17.9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435B02-2AE9-43C5-8D9C-D42610B0A1B5}"/>
              </a:ext>
            </a:extLst>
          </p:cNvPr>
          <p:cNvSpPr txBox="1"/>
          <p:nvPr/>
        </p:nvSpPr>
        <p:spPr>
          <a:xfrm>
            <a:off x="7061544" y="6487452"/>
            <a:ext cx="2082456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718DA1-320E-248B-5BB6-6429640D5025}"/>
              </a:ext>
            </a:extLst>
          </p:cNvPr>
          <p:cNvSpPr txBox="1"/>
          <p:nvPr/>
        </p:nvSpPr>
        <p:spPr>
          <a:xfrm>
            <a:off x="6028304" y="1441126"/>
            <a:ext cx="2936184" cy="1200329"/>
          </a:xfrm>
          <a:prstGeom prst="rect">
            <a:avLst/>
          </a:prstGeom>
          <a:solidFill>
            <a:schemeClr val="bg1"/>
          </a:solidFill>
          <a:ln w="158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cap="all" dirty="0">
                <a:solidFill>
                  <a:srgbClr val="7030A0"/>
                </a:solidFill>
                <a:latin typeface="+mj-lt"/>
              </a:rPr>
              <a:t>PHILIPPINES is 33</a:t>
            </a:r>
            <a:r>
              <a:rPr lang="en-GB" sz="2400" cap="all" baseline="30000" dirty="0">
                <a:solidFill>
                  <a:srgbClr val="7030A0"/>
                </a:solidFill>
                <a:latin typeface="+mj-lt"/>
              </a:rPr>
              <a:t>rd</a:t>
            </a:r>
            <a:r>
              <a:rPr lang="en-GB" sz="2400" cap="all" dirty="0">
                <a:solidFill>
                  <a:srgbClr val="7030A0"/>
                </a:solidFill>
                <a:latin typeface="+mj-lt"/>
              </a:rPr>
              <a:t> EU Trading Partner</a:t>
            </a:r>
            <a:endParaRPr lang="en-GB" dirty="0">
              <a:solidFill>
                <a:srgbClr val="7030A0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944D4D3-FE2F-A965-A1FA-E5423358C030}"/>
              </a:ext>
            </a:extLst>
          </p:cNvPr>
          <p:cNvCxnSpPr>
            <a:cxnSpLocks/>
          </p:cNvCxnSpPr>
          <p:nvPr/>
        </p:nvCxnSpPr>
        <p:spPr>
          <a:xfrm>
            <a:off x="8665929" y="2401893"/>
            <a:ext cx="21944" cy="399445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97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C42C980-DBE3-45CF-D0A0-3885AC293EA6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37.5%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4 144 €Bio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AEC40F5-598F-9C0F-1DE0-75D3FD3A7E01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6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6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725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Philippines</a:t>
            </a:r>
            <a:br>
              <a:rPr lang="en-GB" altLang="en-US" b="1" dirty="0"/>
            </a:br>
            <a:r>
              <a:rPr lang="en-GB" altLang="en-US" b="1" dirty="0"/>
              <a:t>Comparison between BoP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1355253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2469083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6" y="6237312"/>
            <a:ext cx="33534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Philippines = 124 $Bio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6032779" y="6676953"/>
            <a:ext cx="3020564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Global Trade Outlook 2025 – OECD TIVA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41.9%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58.1%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230646135"/>
              </p:ext>
            </p:extLst>
          </p:nvPr>
        </p:nvGraphicFramePr>
        <p:xfrm>
          <a:off x="105133" y="1508520"/>
          <a:ext cx="4355976" cy="532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806241816"/>
              </p:ext>
            </p:extLst>
          </p:nvPr>
        </p:nvGraphicFramePr>
        <p:xfrm>
          <a:off x="4560168" y="1254704"/>
          <a:ext cx="4583832" cy="5321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8ECAE7F-9D9C-4837-8247-0EDD6AA00206}"/>
              </a:ext>
            </a:extLst>
          </p:cNvPr>
          <p:cNvSpPr txBox="1"/>
          <p:nvPr/>
        </p:nvSpPr>
        <p:spPr>
          <a:xfrm>
            <a:off x="4499992" y="6522487"/>
            <a:ext cx="460851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400" dirty="0"/>
              <a:t>Source: Eurostat - [ext_lt_maineu] + [bop_its6_det]</a:t>
            </a:r>
            <a:endParaRPr lang="en-GB" sz="14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720080"/>
          </a:xfrm>
        </p:spPr>
        <p:txBody>
          <a:bodyPr/>
          <a:lstStyle/>
          <a:p>
            <a:r>
              <a:rPr lang="en-GB" sz="2400" b="1" u="sng" dirty="0"/>
              <a:t>EU27-Philippines Trade &amp; Investment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</p:spTree>
    <p:extLst>
      <p:ext uri="{BB962C8B-B14F-4D97-AF65-F5344CB8AC3E}">
        <p14:creationId xmlns:p14="http://schemas.microsoft.com/office/powerpoint/2010/main" val="814233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4071895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35,5%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64,5%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11 454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9833026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EU-Philippines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34.5%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65.5%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24,760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35,5% of the total exports to Philippines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Philippines Services exports represent 33,6%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4341062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13,306  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66,3%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33.6%</a:t>
            </a:r>
          </a:p>
        </p:txBody>
      </p:sp>
    </p:spTree>
    <p:extLst>
      <p:ext uri="{BB962C8B-B14F-4D97-AF65-F5344CB8AC3E}">
        <p14:creationId xmlns:p14="http://schemas.microsoft.com/office/powerpoint/2010/main" val="2051933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9DADC-4F63-4857-C511-2C3C557FF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41D0D1F-5545-D22A-7444-98D25BF7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4252277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AB50E514-3843-47AA-5174-12A3BA321794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41,7%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338B655B-9991-5ABE-19C7-0B404EF3AD29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58,3%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045A01-78E5-2C05-ED35-DACD882914E4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13 267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9E2C6721-B2D1-9741-B1B9-58D244D3E1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3234111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ADCD2E77-504D-67B0-E55B-BDD2A82729A6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EU-Philippines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3E8855E6-F7B0-1822-DE11-8EE854F79974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38%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426452C1-B8E5-6170-42D5-5866FB0B4332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62%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E029D6-100B-26B7-1F68-84278B143B5A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27,195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45B99DD-A4FD-5478-9DC2-AD264DA0722B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38% of the total exports to Philippines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EU Services exports represent 41,7% of total EU exports to Philippines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0D85CF-CCC7-F139-AEEB-22578ABFC28F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98987CD-0821-A713-DF11-0CED3D423B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59176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70E8FCE-52BE-F30F-D65A-82A589BE5C7D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13,928  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6C4848F8-3CFD-3A97-243E-BCA9BA7DC0E5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65,4%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CC8D6B02-D8AD-A2D0-CE83-82C0C14321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34.6%</a:t>
            </a:r>
          </a:p>
        </p:txBody>
      </p:sp>
    </p:spTree>
    <p:extLst>
      <p:ext uri="{BB962C8B-B14F-4D97-AF65-F5344CB8AC3E}">
        <p14:creationId xmlns:p14="http://schemas.microsoft.com/office/powerpoint/2010/main" val="635996158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7641</TotalTime>
  <Words>1097</Words>
  <Application>Microsoft Office PowerPoint</Application>
  <PresentationFormat>On-screen Show (4:3)</PresentationFormat>
  <Paragraphs>244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PowerPoint Presentation</vt:lpstr>
      <vt:lpstr>PowerPoint Presentation</vt:lpstr>
      <vt:lpstr>Top 25 EU Trading partners in Services -  (Extra-EU27) – 2023 (or 2022)  - €Bio</vt:lpstr>
      <vt:lpstr>PowerPoint Presentation</vt:lpstr>
      <vt:lpstr>PowerPoint Presentation</vt:lpstr>
      <vt:lpstr>EU27-Philippines Trade &amp; Investment (Imports and exports of goods &amp; services)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359</cp:revision>
  <cp:lastPrinted>2025-06-19T06:06:21Z</cp:lastPrinted>
  <dcterms:created xsi:type="dcterms:W3CDTF">2014-06-16T08:31:04Z</dcterms:created>
  <dcterms:modified xsi:type="dcterms:W3CDTF">2026-06-08T09:14:04Z</dcterms:modified>
</cp:coreProperties>
</file>