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0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2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12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13.xml" ContentType="application/vnd.openxmlformats-officedocument.drawingml.chartshape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4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2" r:id="rId2"/>
    <p:sldId id="503" r:id="rId3"/>
    <p:sldId id="414" r:id="rId4"/>
    <p:sldId id="408" r:id="rId5"/>
    <p:sldId id="336" r:id="rId6"/>
    <p:sldId id="338" r:id="rId7"/>
    <p:sldId id="439" r:id="rId8"/>
    <p:sldId id="330" r:id="rId9"/>
    <p:sldId id="326" r:id="rId10"/>
    <p:sldId id="331" r:id="rId11"/>
    <p:sldId id="508" r:id="rId12"/>
    <p:sldId id="507" r:id="rId13"/>
    <p:sldId id="340" r:id="rId14"/>
    <p:sldId id="341" r:id="rId15"/>
    <p:sldId id="342" r:id="rId16"/>
    <p:sldId id="343" r:id="rId17"/>
    <p:sldId id="344" r:id="rId18"/>
    <p:sldId id="441" r:id="rId19"/>
    <p:sldId id="345" r:id="rId20"/>
    <p:sldId id="458" r:id="rId21"/>
    <p:sldId id="478" r:id="rId22"/>
    <p:sldId id="480" r:id="rId23"/>
    <p:sldId id="409" r:id="rId24"/>
    <p:sldId id="412" r:id="rId25"/>
    <p:sldId id="509" r:id="rId26"/>
    <p:sldId id="356" r:id="rId27"/>
    <p:sldId id="422" r:id="rId28"/>
    <p:sldId id="488" r:id="rId29"/>
    <p:sldId id="346" r:id="rId30"/>
    <p:sldId id="510" r:id="rId31"/>
    <p:sldId id="410" r:id="rId32"/>
    <p:sldId id="411" r:id="rId33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32D"/>
    <a:srgbClr val="205A23"/>
    <a:srgbClr val="142F50"/>
    <a:srgbClr val="E4E7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5" autoAdjust="0"/>
  </p:normalViewPr>
  <p:slideViewPr>
    <p:cSldViewPr>
      <p:cViewPr varScale="1">
        <p:scale>
          <a:sx n="78" d="100"/>
          <a:sy n="78" d="100"/>
        </p:scale>
        <p:origin x="8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1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1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1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Trade in Services (GDP)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370292189756699E-2"/>
          <c:y val="0.11221624131344073"/>
          <c:w val="0.94159242017372957"/>
          <c:h val="0.763184976018943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772863539100894E-2"/>
                  <c:y val="9.5484396289566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D4-4438-AD8C-96D28725C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D4-4438-AD8C-96D28725C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D4-4438-AD8C-96D28725C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D4-4438-AD8C-96D28725C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D4-4438-AD8C-96D28725C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D4-4438-AD8C-96D28725C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D4-4438-AD8C-96D28725C5E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D4-4438-AD8C-96D28725C5E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41-43C9-B139-F5AB8750187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41-43C9-B139-F5AB8750187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41-43C9-B139-F5AB8750187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41-43C9-B139-F5AB8750187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41-43C9-B139-F5AB8750187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41-43C9-B139-F5AB8750187E}"/>
                </c:ext>
              </c:extLst>
            </c:dLbl>
            <c:dLbl>
              <c:idx val="14"/>
              <c:layout>
                <c:manualLayout>
                  <c:x val="-4.2328630152205313E-3"/>
                  <c:y val="3.9180019269936597E-2"/>
                </c:manualLayout>
              </c:layout>
              <c:tx>
                <c:rich>
                  <a:bodyPr/>
                  <a:lstStyle/>
                  <a:p>
                    <a:fld id="{1DCE2869-DF03-43AC-BABF-BF291096833D}" type="VALUE">
                      <a:rPr lang="en-US" sz="2000">
                        <a:solidFill>
                          <a:srgbClr val="00B0F0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EDC-4571-B18C-DF5884DC2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18.3</c:v>
                </c:pt>
                <c:pt idx="1">
                  <c:v>18.899999999999999</c:v>
                </c:pt>
                <c:pt idx="2">
                  <c:v>19.5</c:v>
                </c:pt>
                <c:pt idx="3">
                  <c:v>20.399999999999999</c:v>
                </c:pt>
                <c:pt idx="4">
                  <c:v>21.3</c:v>
                </c:pt>
                <c:pt idx="5">
                  <c:v>22.6</c:v>
                </c:pt>
                <c:pt idx="6">
                  <c:v>24.6</c:v>
                </c:pt>
                <c:pt idx="7">
                  <c:v>24.7</c:v>
                </c:pt>
                <c:pt idx="8">
                  <c:v>25.5</c:v>
                </c:pt>
                <c:pt idx="9">
                  <c:v>26</c:v>
                </c:pt>
                <c:pt idx="10">
                  <c:v>27.6</c:v>
                </c:pt>
                <c:pt idx="11">
                  <c:v>25.3</c:v>
                </c:pt>
                <c:pt idx="12">
                  <c:v>26.4</c:v>
                </c:pt>
                <c:pt idx="13">
                  <c:v>30</c:v>
                </c:pt>
                <c:pt idx="14">
                  <c:v>29.8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FD4-4438-AD8C-96D28725C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05070168355291E-2"/>
                  <c:y val="2.864531888686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D4-4438-AD8C-96D28725C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D4-4438-AD8C-96D28725C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D4-4438-AD8C-96D28725C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D4-4438-AD8C-96D28725C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D4-4438-AD8C-96D28725C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D4-4438-AD8C-96D28725C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D4-4438-AD8C-96D28725C5E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D4-4438-AD8C-96D28725C5E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D4-4438-AD8C-96D28725C5E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D4-4438-AD8C-96D28725C5E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FD4-4438-AD8C-96D28725C5E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41-43C9-B139-F5AB8750187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41-43C9-B139-F5AB8750187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41-43C9-B139-F5AB87501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12.8</c:v>
                </c:pt>
                <c:pt idx="1">
                  <c:v>13</c:v>
                </c:pt>
                <c:pt idx="2">
                  <c:v>13.4</c:v>
                </c:pt>
                <c:pt idx="3">
                  <c:v>13.7</c:v>
                </c:pt>
                <c:pt idx="4">
                  <c:v>14.4</c:v>
                </c:pt>
                <c:pt idx="5">
                  <c:v>15.2</c:v>
                </c:pt>
                <c:pt idx="6">
                  <c:v>15.4</c:v>
                </c:pt>
                <c:pt idx="7">
                  <c:v>15.4</c:v>
                </c:pt>
                <c:pt idx="8">
                  <c:v>16</c:v>
                </c:pt>
                <c:pt idx="9">
                  <c:v>16.399999999999999</c:v>
                </c:pt>
                <c:pt idx="10">
                  <c:v>16.7</c:v>
                </c:pt>
                <c:pt idx="11">
                  <c:v>14.6</c:v>
                </c:pt>
                <c:pt idx="12">
                  <c:v>15.1</c:v>
                </c:pt>
                <c:pt idx="13">
                  <c:v>16.600000000000001</c:v>
                </c:pt>
                <c:pt idx="1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FD4-4438-AD8C-96D28725C5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772863539100908E-2"/>
                  <c:y val="-3.819375851582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FD4-4438-AD8C-96D28725C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FD4-4438-AD8C-96D28725C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FD4-4438-AD8C-96D28725C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FD4-4438-AD8C-96D28725C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FD4-4438-AD8C-96D28725C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FD4-4438-AD8C-96D28725C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FD4-4438-AD8C-96D28725C5E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FD4-4438-AD8C-96D28725C5E7}"/>
                </c:ext>
              </c:extLst>
            </c:dLbl>
            <c:dLbl>
              <c:idx val="8"/>
              <c:layout>
                <c:manualLayout>
                  <c:x val="-1.4338966853729138E-3"/>
                  <c:y val="-2.9385014452452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FD4-4438-AD8C-96D28725C5E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41-43C9-B139-F5AB8750187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41-43C9-B139-F5AB8750187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41-43C9-B139-F5AB8750187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41-43C9-B139-F5AB8750187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41-43C9-B139-F5AB87501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8.4</c:v>
                </c:pt>
                <c:pt idx="1">
                  <c:v>7.7</c:v>
                </c:pt>
                <c:pt idx="2">
                  <c:v>8.1</c:v>
                </c:pt>
                <c:pt idx="3">
                  <c:v>8</c:v>
                </c:pt>
                <c:pt idx="4">
                  <c:v>8.1999999999999993</c:v>
                </c:pt>
                <c:pt idx="5">
                  <c:v>8.4</c:v>
                </c:pt>
                <c:pt idx="6">
                  <c:v>8.6</c:v>
                </c:pt>
                <c:pt idx="7">
                  <c:v>8.3000000000000007</c:v>
                </c:pt>
                <c:pt idx="8">
                  <c:v>8.4</c:v>
                </c:pt>
                <c:pt idx="9">
                  <c:v>8.6</c:v>
                </c:pt>
                <c:pt idx="10">
                  <c:v>8.6</c:v>
                </c:pt>
                <c:pt idx="11">
                  <c:v>6.5</c:v>
                </c:pt>
                <c:pt idx="12">
                  <c:v>6.7</c:v>
                </c:pt>
                <c:pt idx="13">
                  <c:v>7.9</c:v>
                </c:pt>
                <c:pt idx="1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FD4-4438-AD8C-96D28725C5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677933707456304E-3"/>
                  <c:y val="4.2967978330304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FD4-4438-AD8C-96D28725C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FD4-4438-AD8C-96D28725C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FD4-4438-AD8C-96D28725C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FD4-4438-AD8C-96D28725C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FD4-4438-AD8C-96D28725C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FD4-4438-AD8C-96D28725C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FD4-4438-AD8C-96D28725C5E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41-43C9-B139-F5AB8750187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41-43C9-B139-F5AB8750187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FD4-4438-AD8C-96D28725C5E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41-43C9-B139-F5AB8750187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41-43C9-B139-F5AB8750187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41-43C9-B139-F5AB87501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8.1</c:v>
                </c:pt>
                <c:pt idx="1">
                  <c:v>7.9</c:v>
                </c:pt>
                <c:pt idx="2">
                  <c:v>12.4</c:v>
                </c:pt>
                <c:pt idx="3">
                  <c:v>12.8</c:v>
                </c:pt>
                <c:pt idx="4">
                  <c:v>12.1</c:v>
                </c:pt>
                <c:pt idx="5">
                  <c:v>11.7</c:v>
                </c:pt>
                <c:pt idx="6">
                  <c:v>10.1</c:v>
                </c:pt>
                <c:pt idx="7">
                  <c:v>9.6999999999999993</c:v>
                </c:pt>
                <c:pt idx="8">
                  <c:v>9</c:v>
                </c:pt>
                <c:pt idx="9">
                  <c:v>13.4</c:v>
                </c:pt>
                <c:pt idx="10">
                  <c:v>12.2</c:v>
                </c:pt>
                <c:pt idx="11">
                  <c:v>10.7</c:v>
                </c:pt>
                <c:pt idx="12">
                  <c:v>11.4</c:v>
                </c:pt>
                <c:pt idx="13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1FD4-4438-AD8C-96D28725C5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Canada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1.9753360737695916E-2"/>
                  <c:y val="-2.4487512043710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DC-4571-B18C-DF5884DC2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11.1</c:v>
                </c:pt>
                <c:pt idx="1">
                  <c:v>10.8</c:v>
                </c:pt>
                <c:pt idx="2">
                  <c:v>10.7</c:v>
                </c:pt>
                <c:pt idx="3">
                  <c:v>11.2</c:v>
                </c:pt>
                <c:pt idx="4">
                  <c:v>11.3</c:v>
                </c:pt>
                <c:pt idx="5">
                  <c:v>11.4</c:v>
                </c:pt>
                <c:pt idx="6">
                  <c:v>12.2</c:v>
                </c:pt>
                <c:pt idx="7">
                  <c:v>12.5</c:v>
                </c:pt>
                <c:pt idx="8">
                  <c:v>12.5</c:v>
                </c:pt>
                <c:pt idx="9">
                  <c:v>13.2</c:v>
                </c:pt>
                <c:pt idx="10">
                  <c:v>13.9</c:v>
                </c:pt>
                <c:pt idx="11">
                  <c:v>12.3</c:v>
                </c:pt>
                <c:pt idx="12">
                  <c:v>12.1</c:v>
                </c:pt>
                <c:pt idx="13">
                  <c:v>13.3</c:v>
                </c:pt>
                <c:pt idx="14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1FD4-4438-AD8C-96D28725C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500784"/>
        <c:axId val="724499800"/>
      </c:lineChart>
      <c:catAx>
        <c:axId val="72450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499800"/>
        <c:crosses val="autoZero"/>
        <c:auto val="1"/>
        <c:lblAlgn val="ctr"/>
        <c:lblOffset val="100"/>
        <c:noMultiLvlLbl val="0"/>
      </c:catAx>
      <c:valAx>
        <c:axId val="72449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5007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9835293820113E-2"/>
          <c:y val="9.9874149613299767E-2"/>
          <c:w val="0.82230960335933767"/>
          <c:h val="6.0476583673559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43323744560974E-2"/>
          <c:y val="1.982130190662576E-2"/>
          <c:w val="0.88772310422808853"/>
          <c:h val="0.8169130780340645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05412009256711E-3"/>
                  <c:y val="-2.783596031472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F8-49F0-8E59-CB8D63376333}"/>
                </c:ext>
              </c:extLst>
            </c:dLbl>
            <c:dLbl>
              <c:idx val="2"/>
              <c:layout>
                <c:manualLayout>
                  <c:x val="0"/>
                  <c:y val="2.024433477434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F8-49F0-8E59-CB8D63376333}"/>
                </c:ext>
              </c:extLst>
            </c:dLbl>
            <c:dLbl>
              <c:idx val="3"/>
              <c:layout>
                <c:manualLayout>
                  <c:x val="4.2162360277700562E-3"/>
                  <c:y val="-3.036650216152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F8-49F0-8E59-CB8D63376333}"/>
                </c:ext>
              </c:extLst>
            </c:dLbl>
            <c:dLbl>
              <c:idx val="4"/>
              <c:layout>
                <c:manualLayout>
                  <c:x val="1.4054120092566852E-3"/>
                  <c:y val="2.5305418467934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F8-49F0-8E59-CB8D63376333}"/>
                </c:ext>
              </c:extLst>
            </c:dLbl>
            <c:dLbl>
              <c:idx val="5"/>
              <c:layout>
                <c:manualLayout>
                  <c:x val="0"/>
                  <c:y val="-5.314137878266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F8-49F0-8E59-CB8D63376333}"/>
                </c:ext>
              </c:extLst>
            </c:dLbl>
            <c:dLbl>
              <c:idx val="7"/>
              <c:layout>
                <c:manualLayout>
                  <c:x val="2.8108240185133705E-3"/>
                  <c:y val="-3.542758585510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F8-49F0-8E59-CB8D63376333}"/>
                </c:ext>
              </c:extLst>
            </c:dLbl>
            <c:dLbl>
              <c:idx val="8"/>
              <c:layout>
                <c:manualLayout>
                  <c:x val="2.8108240185133705E-3"/>
                  <c:y val="2.5305418467933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F8-49F0-8E59-CB8D63376333}"/>
                </c:ext>
              </c:extLst>
            </c:dLbl>
            <c:dLbl>
              <c:idx val="12"/>
              <c:layout>
                <c:manualLayout>
                  <c:x val="-1.4054120092565822E-3"/>
                  <c:y val="-3.036650216152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F8-49F0-8E59-CB8D63376333}"/>
                </c:ext>
              </c:extLst>
            </c:dLbl>
            <c:dLbl>
              <c:idx val="14"/>
              <c:layout>
                <c:manualLayout>
                  <c:x val="0"/>
                  <c:y val="-2.783596031472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F8-49F0-8E59-CB8D63376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72154</c:v>
                </c:pt>
                <c:pt idx="1">
                  <c:v>96180</c:v>
                </c:pt>
                <c:pt idx="2">
                  <c:v>115793</c:v>
                </c:pt>
                <c:pt idx="3">
                  <c:v>122012</c:v>
                </c:pt>
                <c:pt idx="4">
                  <c:v>104297</c:v>
                </c:pt>
                <c:pt idx="5">
                  <c:v>72455</c:v>
                </c:pt>
                <c:pt idx="6">
                  <c:v>74070</c:v>
                </c:pt>
                <c:pt idx="7">
                  <c:v>113043</c:v>
                </c:pt>
                <c:pt idx="8">
                  <c:v>137560</c:v>
                </c:pt>
                <c:pt idx="9">
                  <c:v>52158</c:v>
                </c:pt>
                <c:pt idx="10">
                  <c:v>7812</c:v>
                </c:pt>
                <c:pt idx="11">
                  <c:v>138359</c:v>
                </c:pt>
                <c:pt idx="12">
                  <c:v>182426</c:v>
                </c:pt>
                <c:pt idx="13">
                  <c:v>159905</c:v>
                </c:pt>
                <c:pt idx="14">
                  <c:v>193712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E-4BD0-8B62-2777B782D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48644288"/>
        <c:axId val="84864054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 Extra EU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81272879689217E-2"/>
                  <c:y val="-7.054771692034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E-4BD0-8B62-2777B782D2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1E-4BD0-8B62-2777B782D2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1E-4BD0-8B62-2777B782D2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1E-4BD0-8B62-2777B782D2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1E-4BD0-8B62-2777B782D2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1E-4BD0-8B62-2777B782D2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1E-4BD0-8B62-2777B782D23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1E-4BD0-8B62-2777B782D23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1E-4BD0-8B62-2777B782D239}"/>
                </c:ext>
              </c:extLst>
            </c:dLbl>
            <c:dLbl>
              <c:idx val="9"/>
              <c:layout>
                <c:manualLayout>
                  <c:x val="-7.3081424481347634E-2"/>
                  <c:y val="-9.4968080469691421E-2"/>
                </c:manualLayout>
              </c:layout>
              <c:tx>
                <c:rich>
                  <a:bodyPr/>
                  <a:lstStyle/>
                  <a:p>
                    <a:fld id="{BAFFC876-FC5F-494F-B57E-F700A107BBBC}" type="VALUE">
                      <a:rPr lang="en-US" i="0"/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41E-4BD0-8B62-2777B782D239}"/>
                </c:ext>
              </c:extLst>
            </c:dLbl>
            <c:dLbl>
              <c:idx val="10"/>
              <c:layout>
                <c:manualLayout>
                  <c:x val="-7.0270600462834371E-2"/>
                  <c:y val="-7.4665530114643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0B-40DB-8D22-0EC3065676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7E-47DD-AF6A-3158B978DC6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F8-49F0-8E59-CB8D6337633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F8-49F0-8E59-CB8D63376333}"/>
                </c:ext>
              </c:extLst>
            </c:dLbl>
            <c:dLbl>
              <c:idx val="14"/>
              <c:layout>
                <c:manualLayout>
                  <c:x val="-5.6216480370268442E-3"/>
                  <c:y val="-3.7958127701901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F8-49F0-8E59-CB8D63376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559270</c:v>
                </c:pt>
                <c:pt idx="1">
                  <c:v>606345</c:v>
                </c:pt>
                <c:pt idx="2">
                  <c:v>668747</c:v>
                </c:pt>
                <c:pt idx="3">
                  <c:v>692588</c:v>
                </c:pt>
                <c:pt idx="4">
                  <c:v>759069</c:v>
                </c:pt>
                <c:pt idx="5">
                  <c:v>864165</c:v>
                </c:pt>
                <c:pt idx="6">
                  <c:v>877078</c:v>
                </c:pt>
                <c:pt idx="7">
                  <c:v>965221</c:v>
                </c:pt>
                <c:pt idx="8">
                  <c:v>1016079</c:v>
                </c:pt>
                <c:pt idx="9">
                  <c:v>1096828</c:v>
                </c:pt>
                <c:pt idx="10">
                  <c:v>952546</c:v>
                </c:pt>
                <c:pt idx="11">
                  <c:v>1129013</c:v>
                </c:pt>
                <c:pt idx="12">
                  <c:v>1410076</c:v>
                </c:pt>
                <c:pt idx="13">
                  <c:v>1445656</c:v>
                </c:pt>
                <c:pt idx="14">
                  <c:v>1567988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AD-403B-A287-0A3E59A53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 Extra EU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067144054700979E-2"/>
                  <c:y val="7.565056874022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DF-4ED9-9004-171E6C250B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DF-4ED9-9004-171E6C250B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DF-4ED9-9004-171E6C250B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DF-4ED9-9004-171E6C250B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DF-4ED9-9004-171E6C250BD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1E-4BD0-8B62-2777B782D2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1E-4BD0-8B62-2777B782D239}"/>
                </c:ext>
              </c:extLst>
            </c:dLbl>
            <c:dLbl>
              <c:idx val="7"/>
              <c:layout>
                <c:manualLayout>
                  <c:x val="-4.2270326253924038E-2"/>
                  <c:y val="0.10310820165280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1E-4BD0-8B62-2777B782D23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41E-4BD0-8B62-2777B782D239}"/>
                </c:ext>
              </c:extLst>
            </c:dLbl>
            <c:dLbl>
              <c:idx val="9"/>
              <c:layout>
                <c:manualLayout>
                  <c:x val="-5.9496955457070969E-2"/>
                  <c:y val="6.167627874057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41E-4BD0-8B62-2777B782D239}"/>
                </c:ext>
              </c:extLst>
            </c:dLbl>
            <c:dLbl>
              <c:idx val="10"/>
              <c:layout>
                <c:manualLayout>
                  <c:x val="-2.1081180138850176E-2"/>
                  <c:y val="7.777371297040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0B-40DB-8D22-0EC3065676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7E-47DD-AF6A-3158B978DC6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F8-49F0-8E59-CB8D6337633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F8-49F0-8E59-CB8D63376333}"/>
                </c:ext>
              </c:extLst>
            </c:dLbl>
            <c:dLbl>
              <c:idx val="14"/>
              <c:layout>
                <c:manualLayout>
                  <c:x val="-5.6216480370268442E-3"/>
                  <c:y val="6.326354616983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F8-49F0-8E59-CB8D63376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487115</c:v>
                </c:pt>
                <c:pt idx="1">
                  <c:v>510165</c:v>
                </c:pt>
                <c:pt idx="2">
                  <c:v>552954</c:v>
                </c:pt>
                <c:pt idx="3">
                  <c:v>570576</c:v>
                </c:pt>
                <c:pt idx="4">
                  <c:v>654772</c:v>
                </c:pt>
                <c:pt idx="5">
                  <c:v>791710</c:v>
                </c:pt>
                <c:pt idx="6">
                  <c:v>803008</c:v>
                </c:pt>
                <c:pt idx="7">
                  <c:v>852178</c:v>
                </c:pt>
                <c:pt idx="8">
                  <c:v>878519</c:v>
                </c:pt>
                <c:pt idx="9">
                  <c:v>1044670</c:v>
                </c:pt>
                <c:pt idx="10">
                  <c:v>944734</c:v>
                </c:pt>
                <c:pt idx="11">
                  <c:v>990654</c:v>
                </c:pt>
                <c:pt idx="12">
                  <c:v>1227650</c:v>
                </c:pt>
                <c:pt idx="13">
                  <c:v>1285751</c:v>
                </c:pt>
                <c:pt idx="14">
                  <c:v>1374276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AD-403B-A287-0A3E59A53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8644288"/>
        <c:axId val="848640544"/>
      </c:lineChart>
      <c:catAx>
        <c:axId val="84864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640544"/>
        <c:crosses val="autoZero"/>
        <c:auto val="1"/>
        <c:lblAlgn val="ctr"/>
        <c:lblOffset val="100"/>
        <c:noMultiLvlLbl val="0"/>
      </c:catAx>
      <c:valAx>
        <c:axId val="84864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6442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 dirty="0">
                <a:solidFill>
                  <a:schemeClr val="tx1"/>
                </a:solidFill>
                <a:effectLst/>
              </a:rPr>
              <a:t>Evolution of Canada Trade in Services </a:t>
            </a:r>
          </a:p>
          <a:p>
            <a:pPr>
              <a:defRPr/>
            </a:pPr>
            <a:r>
              <a:rPr lang="en-GB" sz="1400" b="0" i="0" baseline="0" dirty="0">
                <a:solidFill>
                  <a:schemeClr val="tx1"/>
                </a:solidFill>
                <a:effectLst/>
              </a:rPr>
              <a:t>Mio US$ - 2010-2023</a:t>
            </a:r>
            <a:endParaRPr lang="en-GB" sz="1400" b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3.9991501129586188E-2"/>
          <c:y val="6.259551784219098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052932027295978E-2"/>
          <c:y val="0.11005332063375071"/>
          <c:w val="0.9134604733361773"/>
          <c:h val="0.8044663397833843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9547413017989958E-3"/>
                  <c:y val="-6.1932481756769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C7-44A1-9265-1B8A74DEC1C3}"/>
                </c:ext>
              </c:extLst>
            </c:dLbl>
            <c:dLbl>
              <c:idx val="1"/>
              <c:layout>
                <c:manualLayout>
                  <c:x val="-9.0759747003677869E-3"/>
                  <c:y val="-9.3397481580637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7-44A1-9265-1B8A74DEC1C3}"/>
                </c:ext>
              </c:extLst>
            </c:dLbl>
            <c:dLbl>
              <c:idx val="2"/>
              <c:layout>
                <c:manualLayout>
                  <c:x val="-4.7881396492777343E-3"/>
                  <c:y val="-1.304411298473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C7-44A1-9265-1B8A74DEC1C3}"/>
                </c:ext>
              </c:extLst>
            </c:dLbl>
            <c:dLbl>
              <c:idx val="3"/>
              <c:layout>
                <c:manualLayout>
                  <c:x val="6.741109246450089E-3"/>
                  <c:y val="1.141184177367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7-44A1-9265-1B8A74DEC1C3}"/>
                </c:ext>
              </c:extLst>
            </c:dLbl>
            <c:dLbl>
              <c:idx val="4"/>
              <c:layout>
                <c:manualLayout>
                  <c:x val="1.5483879535152143E-3"/>
                  <c:y val="-2.5750018290650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C7-44A1-9265-1B8A74DEC1C3}"/>
                </c:ext>
              </c:extLst>
            </c:dLbl>
            <c:dLbl>
              <c:idx val="5"/>
              <c:layout>
                <c:manualLayout>
                  <c:x val="1.0360875538579947E-2"/>
                  <c:y val="2.4101319365598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C7-44A1-9265-1B8A74DEC1C3}"/>
                </c:ext>
              </c:extLst>
            </c:dLbl>
            <c:dLbl>
              <c:idx val="6"/>
              <c:layout>
                <c:manualLayout>
                  <c:x val="1.309467885502067E-3"/>
                  <c:y val="-1.119184589246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AE-4E0C-A61C-6E8E17DD531A}"/>
                </c:ext>
              </c:extLst>
            </c:dLbl>
            <c:dLbl>
              <c:idx val="7"/>
              <c:layout>
                <c:manualLayout>
                  <c:x val="-5.7645691166764252E-3"/>
                  <c:y val="-3.179694126125329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9732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60137254543934E-2"/>
                      <c:h val="9.3626284071417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BAE-4E0C-A61C-6E8E17DD531A}"/>
                </c:ext>
              </c:extLst>
            </c:dLbl>
            <c:dLbl>
              <c:idx val="10"/>
              <c:layout>
                <c:manualLayout>
                  <c:x val="-1.2648709483046248E-2"/>
                  <c:y val="9.033566053636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D1-42CE-82D3-C68EAD4A49A5}"/>
                </c:ext>
              </c:extLst>
            </c:dLbl>
            <c:dLbl>
              <c:idx val="11"/>
              <c:layout>
                <c:manualLayout>
                  <c:x val="-1.4054121647829165E-3"/>
                  <c:y val="6.88270408978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D1-42CE-82D3-C68EAD4A49A5}"/>
                </c:ext>
              </c:extLst>
            </c:dLbl>
            <c:dLbl>
              <c:idx val="13"/>
              <c:layout>
                <c:manualLayout>
                  <c:x val="1.1243297318263332E-2"/>
                  <c:y val="-4.5167745589243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19-4C58-9405-E128B5878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-23</c:v>
                </c:pt>
                <c:pt idx="1">
                  <c:v>-25</c:v>
                </c:pt>
                <c:pt idx="2">
                  <c:v>-27</c:v>
                </c:pt>
                <c:pt idx="3">
                  <c:v>-27</c:v>
                </c:pt>
                <c:pt idx="4">
                  <c:v>-21</c:v>
                </c:pt>
                <c:pt idx="5">
                  <c:v>-19</c:v>
                </c:pt>
                <c:pt idx="6">
                  <c:v>-16</c:v>
                </c:pt>
                <c:pt idx="7">
                  <c:v>-19</c:v>
                </c:pt>
                <c:pt idx="8">
                  <c:v>-20</c:v>
                </c:pt>
                <c:pt idx="9">
                  <c:v>-15</c:v>
                </c:pt>
                <c:pt idx="10">
                  <c:v>-6</c:v>
                </c:pt>
                <c:pt idx="11">
                  <c:v>-1</c:v>
                </c:pt>
                <c:pt idx="12">
                  <c:v>-13</c:v>
                </c:pt>
                <c:pt idx="13">
                  <c:v>-7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842370852858324E-2"/>
                  <c:y val="3.242221054029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1.1457761001361701E-2"/>
                  <c:y val="4.9031645535319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2.165308562667273E-2"/>
                  <c:y val="3.807825553258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2.4964435879176607E-2"/>
                  <c:y val="3.8675580762029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5.8431515739443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3.13009634819695E-2"/>
                  <c:y val="5.2735841004116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2.5035923773542832E-2"/>
                  <c:y val="3.447347313713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8413333930910158E-2"/>
                  <c:y val="3.9372657780571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1.4054121647829165E-3"/>
                  <c:y val="3.656436547700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D1-42CE-82D3-C68EAD4A49A5}"/>
                </c:ext>
              </c:extLst>
            </c:dLbl>
            <c:dLbl>
              <c:idx val="9"/>
              <c:layout>
                <c:manualLayout>
                  <c:x val="-5.6216486591316658E-3"/>
                  <c:y val="5.5921970729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1-42CE-82D3-C68EAD4A49A5}"/>
                </c:ext>
              </c:extLst>
            </c:dLbl>
            <c:dLbl>
              <c:idx val="10"/>
              <c:layout>
                <c:manualLayout>
                  <c:x val="-1.4054121647828132E-3"/>
                  <c:y val="4.086605553312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1-42CE-82D3-C68EAD4A4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67</c:v>
                </c:pt>
                <c:pt idx="1">
                  <c:v>75</c:v>
                </c:pt>
                <c:pt idx="2">
                  <c:v>78</c:v>
                </c:pt>
                <c:pt idx="3">
                  <c:v>78</c:v>
                </c:pt>
                <c:pt idx="4">
                  <c:v>85</c:v>
                </c:pt>
                <c:pt idx="5">
                  <c:v>76</c:v>
                </c:pt>
                <c:pt idx="6">
                  <c:v>80</c:v>
                </c:pt>
                <c:pt idx="7">
                  <c:v>86</c:v>
                </c:pt>
                <c:pt idx="8">
                  <c:v>92</c:v>
                </c:pt>
                <c:pt idx="9">
                  <c:v>99</c:v>
                </c:pt>
                <c:pt idx="10">
                  <c:v>84</c:v>
                </c:pt>
                <c:pt idx="11">
                  <c:v>103</c:v>
                </c:pt>
                <c:pt idx="12">
                  <c:v>122</c:v>
                </c:pt>
                <c:pt idx="13">
                  <c:v>147</c:v>
                </c:pt>
                <c:pt idx="14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97789408393407E-2"/>
                  <c:y val="-2.54018184971317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672690573059574E-2"/>
                      <c:h val="5.61155467820648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2.5583370543557013E-2"/>
                  <c:y val="-4.1989236968250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9883323124729275E-2"/>
                  <c:y val="-5.0514881815299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238733048599032E-2"/>
                      <c:h val="5.1813856725946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548797404303333E-2"/>
                  <c:y val="-2.9036407878799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-1.8213367018960338E-2"/>
                  <c:y val="-3.801610119200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7.2130842765917545E-3"/>
                  <c:y val="-3.97808949412124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18568925230413E-2"/>
                      <c:h val="4.10596315856503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1.4899305538264561E-2"/>
                  <c:y val="-4.77487596229145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4562974914499E-2"/>
                      <c:h val="7.11714619784793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2.1081182471743745E-2"/>
                  <c:y val="-4.3773845588972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7.0270608239146846E-3"/>
                  <c:y val="-3.44135204489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D1-42CE-82D3-C68EAD4A49A5}"/>
                </c:ext>
              </c:extLst>
            </c:dLbl>
            <c:dLbl>
              <c:idx val="10"/>
              <c:layout>
                <c:manualLayout>
                  <c:x val="-1.6864945977394998E-2"/>
                  <c:y val="-5.377112570148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D1-42CE-82D3-C68EAD4A49A5}"/>
                </c:ext>
              </c:extLst>
            </c:dLbl>
            <c:dLbl>
              <c:idx val="11"/>
              <c:layout>
                <c:manualLayout>
                  <c:x val="-1.4054121647829165E-2"/>
                  <c:y val="-4.3016900561184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D1-42CE-82D3-C68EAD4A49A5}"/>
                </c:ext>
              </c:extLst>
            </c:dLbl>
            <c:dLbl>
              <c:idx val="13"/>
              <c:layout>
                <c:manualLayout>
                  <c:x val="-1.4054121647831225E-3"/>
                  <c:y val="-3.8715210505065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76-45EE-B2DE-E8D675F0932D}"/>
                </c:ext>
              </c:extLst>
            </c:dLbl>
            <c:dLbl>
              <c:idx val="14"/>
              <c:layout>
                <c:manualLayout>
                  <c:x val="1.4054121647829165E-3"/>
                  <c:y val="-3.656436547700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76-45EE-B2DE-E8D675F09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90</c:v>
                </c:pt>
                <c:pt idx="1">
                  <c:v>100</c:v>
                </c:pt>
                <c:pt idx="2">
                  <c:v>105</c:v>
                </c:pt>
                <c:pt idx="3">
                  <c:v>105</c:v>
                </c:pt>
                <c:pt idx="4">
                  <c:v>106</c:v>
                </c:pt>
                <c:pt idx="5">
                  <c:v>95</c:v>
                </c:pt>
                <c:pt idx="6">
                  <c:v>96</c:v>
                </c:pt>
                <c:pt idx="7">
                  <c:v>105</c:v>
                </c:pt>
                <c:pt idx="8">
                  <c:v>112</c:v>
                </c:pt>
                <c:pt idx="9">
                  <c:v>114</c:v>
                </c:pt>
                <c:pt idx="10">
                  <c:v>90</c:v>
                </c:pt>
                <c:pt idx="11">
                  <c:v>104</c:v>
                </c:pt>
                <c:pt idx="12">
                  <c:v>135</c:v>
                </c:pt>
                <c:pt idx="13">
                  <c:v>154</c:v>
                </c:pt>
                <c:pt idx="14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Services 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- 2015-2024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7491106894874617"/>
          <c:y val="4.5227020845922308E-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5899330968645757E-2"/>
          <c:w val="0.88150129004663869"/>
          <c:h val="0.8071118791678972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5763899609306487E-3"/>
                  <c:y val="1.316418771897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C7-44A1-9265-1B8A74DEC1C3}"/>
                </c:ext>
              </c:extLst>
            </c:dLbl>
            <c:dLbl>
              <c:idx val="1"/>
              <c:layout>
                <c:manualLayout>
                  <c:x val="-2.0489138764532046E-3"/>
                  <c:y val="-2.8873824317622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7-44A1-9265-1B8A74DEC1C3}"/>
                </c:ext>
              </c:extLst>
            </c:dLbl>
            <c:dLbl>
              <c:idx val="2"/>
              <c:layout>
                <c:manualLayout>
                  <c:x val="5.0497455042026289E-3"/>
                  <c:y val="-4.440902230375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C7-44A1-9265-1B8A74DEC1C3}"/>
                </c:ext>
              </c:extLst>
            </c:dLbl>
            <c:dLbl>
              <c:idx val="3"/>
              <c:layout>
                <c:manualLayout>
                  <c:x val="-1.1529248895727824E-2"/>
                  <c:y val="-5.7950878086718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7-44A1-9265-1B8A74DEC1C3}"/>
                </c:ext>
              </c:extLst>
            </c:dLbl>
            <c:dLbl>
              <c:idx val="4"/>
              <c:layout>
                <c:manualLayout>
                  <c:x val="-6.8840850351823352E-3"/>
                  <c:y val="-1.069427245211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C7-44A1-9265-1B8A74DEC1C3}"/>
                </c:ext>
              </c:extLst>
            </c:dLbl>
            <c:dLbl>
              <c:idx val="5"/>
              <c:layout>
                <c:manualLayout>
                  <c:x val="3.3338147146652623E-3"/>
                  <c:y val="6.711652634802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C7-44A1-9265-1B8A74DEC1C3}"/>
                </c:ext>
              </c:extLst>
            </c:dLbl>
            <c:dLbl>
              <c:idx val="6"/>
              <c:layout>
                <c:manualLayout>
                  <c:x val="-4.3121807736295984E-3"/>
                  <c:y val="1.7130549180171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AE-4E0C-A61C-6E8E17DD531A}"/>
                </c:ext>
              </c:extLst>
            </c:dLbl>
            <c:dLbl>
              <c:idx val="7"/>
              <c:layout>
                <c:manualLayout>
                  <c:x val="4.0732607056165031E-3"/>
                  <c:y val="1.3662099875081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AE-4E0C-A61C-6E8E17DD5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4062</c:v>
                </c:pt>
                <c:pt idx="1">
                  <c:v>5560</c:v>
                </c:pt>
                <c:pt idx="2">
                  <c:v>6025</c:v>
                </c:pt>
                <c:pt idx="3">
                  <c:v>4378</c:v>
                </c:pt>
                <c:pt idx="4">
                  <c:v>7209</c:v>
                </c:pt>
                <c:pt idx="5">
                  <c:v>3782</c:v>
                </c:pt>
                <c:pt idx="6">
                  <c:v>5476</c:v>
                </c:pt>
                <c:pt idx="7">
                  <c:v>6047</c:v>
                </c:pt>
                <c:pt idx="8">
                  <c:v>6146</c:v>
                </c:pt>
                <c:pt idx="9">
                  <c:v>10120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4.4568718291771309E-2"/>
                  <c:y val="7.348743093585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6.4791935368746403E-2"/>
                  <c:y val="-2.300184803314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4.6378601437836342E-2"/>
                  <c:y val="-5.162028067342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03-444D-B358-878ADE92794D}"/>
                </c:ext>
              </c:extLst>
            </c:dLbl>
            <c:dLbl>
              <c:idx val="9"/>
              <c:layout>
                <c:manualLayout>
                  <c:x val="-3.513530411957301E-2"/>
                  <c:y val="-2.796098536476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03-444D-B358-878ADE92794D}"/>
                </c:ext>
              </c:extLst>
            </c:dLbl>
            <c:dLbl>
              <c:idx val="10"/>
              <c:layout>
                <c:manualLayout>
                  <c:x val="-1.264870948304635E-2"/>
                  <c:y val="-3.011183039282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E7-4DE9-B961-5B9B50E5148E}"/>
                </c:ext>
              </c:extLst>
            </c:dLbl>
            <c:dLbl>
              <c:idx val="11"/>
              <c:layout>
                <c:manualLayout>
                  <c:x val="0"/>
                  <c:y val="3.226267542088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E7-4DE9-B961-5B9B50E5148E}"/>
                </c:ext>
              </c:extLst>
            </c:dLbl>
            <c:dLbl>
              <c:idx val="12"/>
              <c:layout>
                <c:manualLayout>
                  <c:x val="0"/>
                  <c:y val="-3.226267542088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00-4762-90FD-2E724007D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14573</c:v>
                </c:pt>
                <c:pt idx="1">
                  <c:v>15712</c:v>
                </c:pt>
                <c:pt idx="2">
                  <c:v>17373</c:v>
                </c:pt>
                <c:pt idx="3">
                  <c:v>19580</c:v>
                </c:pt>
                <c:pt idx="4">
                  <c:v>21816</c:v>
                </c:pt>
                <c:pt idx="5">
                  <c:v>16220</c:v>
                </c:pt>
                <c:pt idx="6">
                  <c:v>19109</c:v>
                </c:pt>
                <c:pt idx="7">
                  <c:v>26414</c:v>
                </c:pt>
                <c:pt idx="8">
                  <c:v>27213</c:v>
                </c:pt>
                <c:pt idx="9">
                  <c:v>30475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548797404303333E-2"/>
                  <c:y val="5.9148238271628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-1.2591718359828672E-2"/>
                  <c:y val="5.662108004259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1.4054121647829165E-2"/>
                  <c:y val="4.87124906175736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1.4054121647829267E-2"/>
                  <c:y val="7.0977885925954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03-444D-B358-878ADE92794D}"/>
                </c:ext>
              </c:extLst>
            </c:dLbl>
            <c:dLbl>
              <c:idx val="9"/>
              <c:layout>
                <c:manualLayout>
                  <c:x val="-1.967577030696083E-2"/>
                  <c:y val="7.527957598207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03-444D-B358-878ADE92794D}"/>
                </c:ext>
              </c:extLst>
            </c:dLbl>
            <c:dLbl>
              <c:idx val="10"/>
              <c:layout>
                <c:manualLayout>
                  <c:x val="-4.2162364943487494E-3"/>
                  <c:y val="5.162028067342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E7-4DE9-B961-5B9B50E5148E}"/>
                </c:ext>
              </c:extLst>
            </c:dLbl>
            <c:dLbl>
              <c:idx val="11"/>
              <c:layout>
                <c:manualLayout>
                  <c:x val="-2.8108243295660389E-3"/>
                  <c:y val="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E7-4DE9-B961-5B9B50E5148E}"/>
                </c:ext>
              </c:extLst>
            </c:dLbl>
            <c:dLbl>
              <c:idx val="12"/>
              <c:layout>
                <c:manualLayout>
                  <c:x val="-1.4054121647829165E-3"/>
                  <c:y val="-2.581014033671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0-4762-90FD-2E724007D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10511</c:v>
                </c:pt>
                <c:pt idx="1">
                  <c:v>10152</c:v>
                </c:pt>
                <c:pt idx="2">
                  <c:v>11348</c:v>
                </c:pt>
                <c:pt idx="3">
                  <c:v>15202</c:v>
                </c:pt>
                <c:pt idx="4">
                  <c:v>14607</c:v>
                </c:pt>
                <c:pt idx="5">
                  <c:v>12438</c:v>
                </c:pt>
                <c:pt idx="6">
                  <c:v>13633</c:v>
                </c:pt>
                <c:pt idx="7">
                  <c:v>20367</c:v>
                </c:pt>
                <c:pt idx="8">
                  <c:v>21067</c:v>
                </c:pt>
                <c:pt idx="9">
                  <c:v>20355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3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u="sng" dirty="0">
                <a:solidFill>
                  <a:schemeClr val="tx1"/>
                </a:solidFill>
              </a:rPr>
              <a:t>Trade in Goods (€ Mio)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33490</c:v>
                </c:pt>
                <c:pt idx="1">
                  <c:v>37281</c:v>
                </c:pt>
                <c:pt idx="2">
                  <c:v>47341</c:v>
                </c:pt>
                <c:pt idx="3">
                  <c:v>48737</c:v>
                </c:pt>
                <c:pt idx="4">
                  <c:v>48249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4-4C67-89B3-B02EFD3861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Imports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885382540722569"/>
                  <c:y val="-2.495661086866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8-4276-AE78-259BC3CEA94C}"/>
                </c:ext>
              </c:extLst>
            </c:dLbl>
            <c:dLbl>
              <c:idx val="1"/>
              <c:layout>
                <c:manualLayout>
                  <c:x val="-7.8616651682996322E-2"/>
                  <c:y val="-4.9913221737326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F8-4276-AE78-259BC3CEA94C}"/>
                </c:ext>
              </c:extLst>
            </c:dLbl>
            <c:dLbl>
              <c:idx val="2"/>
              <c:layout>
                <c:manualLayout>
                  <c:x val="-9.373523854511101E-2"/>
                  <c:y val="-6.48871882585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F8-4276-AE78-259BC3CEA94C}"/>
                </c:ext>
              </c:extLst>
            </c:dLbl>
            <c:dLbl>
              <c:idx val="3"/>
              <c:layout>
                <c:manualLayout>
                  <c:x val="-9.0711521172688131E-2"/>
                  <c:y val="-6.23915271716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F8-4276-AE78-259BC3CEA94C}"/>
                </c:ext>
              </c:extLst>
            </c:dLbl>
            <c:dLbl>
              <c:idx val="4"/>
              <c:layout>
                <c:manualLayout>
                  <c:x val="-9.0711521172688186E-2"/>
                  <c:y val="-6.488718825852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F8-4276-AE78-259BC3CEA94C}"/>
                </c:ext>
              </c:extLst>
            </c:dLbl>
            <c:dLbl>
              <c:idx val="5"/>
              <c:layout>
                <c:manualLayout>
                  <c:x val="-9.0711521172688075E-2"/>
                  <c:y val="-8.9843799127186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F8-4276-AE78-259BC3CEA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20202</c:v>
                </c:pt>
                <c:pt idx="1">
                  <c:v>23086</c:v>
                </c:pt>
                <c:pt idx="2">
                  <c:v>29020</c:v>
                </c:pt>
                <c:pt idx="3">
                  <c:v>27047</c:v>
                </c:pt>
                <c:pt idx="4">
                  <c:v>27965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4-4C67-89B3-B02EFD3861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094869489691743E-2"/>
                  <c:y val="-0.10731342673525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F8-4276-AE78-259BC3CEA94C}"/>
                </c:ext>
              </c:extLst>
            </c:dLbl>
            <c:dLbl>
              <c:idx val="1"/>
              <c:layout>
                <c:manualLayout>
                  <c:x val="1.2094869489691688E-2"/>
                  <c:y val="-2.994793304239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F8-4276-AE78-259BC3CEA94C}"/>
                </c:ext>
              </c:extLst>
            </c:dLbl>
            <c:dLbl>
              <c:idx val="2"/>
              <c:layout>
                <c:manualLayout>
                  <c:x val="1.2094869489691688E-2"/>
                  <c:y val="-3.9930577389860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F8-4276-AE78-259BC3CEA94C}"/>
                </c:ext>
              </c:extLst>
            </c:dLbl>
            <c:dLbl>
              <c:idx val="3"/>
              <c:layout>
                <c:manualLayout>
                  <c:x val="1.5118586862114678E-2"/>
                  <c:y val="-9.233946021405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F8-4276-AE78-259BC3CEA94C}"/>
                </c:ext>
              </c:extLst>
            </c:dLbl>
            <c:dLbl>
              <c:idx val="4"/>
              <c:layout>
                <c:manualLayout>
                  <c:x val="1.0146119356362584E-2"/>
                  <c:y val="-9.982644347465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F8-4276-AE78-259BC3CEA94C}"/>
                </c:ext>
              </c:extLst>
            </c:dLbl>
            <c:dLbl>
              <c:idx val="5"/>
              <c:layout>
                <c:manualLayout>
                  <c:x val="8.6833067944595971E-3"/>
                  <c:y val="-0.21213119238363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F8-4276-AE78-259BC3CEA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05A2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13288</c:v>
                </c:pt>
                <c:pt idx="1">
                  <c:v>14195</c:v>
                </c:pt>
                <c:pt idx="2">
                  <c:v>18321</c:v>
                </c:pt>
                <c:pt idx="3">
                  <c:v>21690</c:v>
                </c:pt>
                <c:pt idx="4">
                  <c:v>20284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74-4C67-89B3-B02EFD386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848480"/>
        <c:axId val="341848808"/>
      </c:barChart>
      <c:catAx>
        <c:axId val="3418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48808"/>
        <c:crosses val="autoZero"/>
        <c:auto val="1"/>
        <c:lblAlgn val="ctr"/>
        <c:lblOffset val="100"/>
        <c:noMultiLvlLbl val="0"/>
      </c:catAx>
      <c:valAx>
        <c:axId val="341848808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4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u="sng" dirty="0">
                <a:solidFill>
                  <a:schemeClr val="tx1"/>
                </a:solidFill>
              </a:rPr>
              <a:t>Trade in Services (€ Mio)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23243979002921"/>
          <c:y val="0.10814387270006162"/>
          <c:w val="0.90394739597786311"/>
          <c:h val="0.72168505464515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2865970304846699E-2"/>
                  <c:y val="-3.49392552161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36-408D-BF83-C28C51BCB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16220</c:v>
                </c:pt>
                <c:pt idx="1">
                  <c:v>19109</c:v>
                </c:pt>
                <c:pt idx="2">
                  <c:v>26414</c:v>
                </c:pt>
                <c:pt idx="3">
                  <c:v>27213</c:v>
                </c:pt>
                <c:pt idx="4">
                  <c:v>30475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9-48FD-AFC0-AC47AE7549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Imports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386503316015837E-2"/>
                  <c:y val="-3.94974721114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EC-4F32-B573-C78FF59E5310}"/>
                </c:ext>
              </c:extLst>
            </c:dLbl>
            <c:dLbl>
              <c:idx val="1"/>
              <c:layout>
                <c:manualLayout>
                  <c:x val="4.5907261385947869E-2"/>
                  <c:y val="-2.650804742620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EC-4F32-B573-C78FF59E5310}"/>
                </c:ext>
              </c:extLst>
            </c:dLbl>
            <c:dLbl>
              <c:idx val="2"/>
              <c:layout>
                <c:manualLayout>
                  <c:x val="5.7340246538371172E-2"/>
                  <c:y val="-1.3656964898821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EC-4F32-B573-C78FF59E5310}"/>
                </c:ext>
              </c:extLst>
            </c:dLbl>
            <c:dLbl>
              <c:idx val="3"/>
              <c:layout>
                <c:manualLayout>
                  <c:x val="4.546907197469259E-2"/>
                  <c:y val="-5.953428999031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EC-4F32-B573-C78FF59E5310}"/>
                </c:ext>
              </c:extLst>
            </c:dLbl>
            <c:dLbl>
              <c:idx val="4"/>
              <c:layout>
                <c:manualLayout>
                  <c:x val="3.7157201745375505E-2"/>
                  <c:y val="-1.373497887137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EC-4F32-B573-C78FF59E5310}"/>
                </c:ext>
              </c:extLst>
            </c:dLbl>
            <c:dLbl>
              <c:idx val="5"/>
              <c:layout>
                <c:manualLayout>
                  <c:x val="-9.0196800384579369E-3"/>
                  <c:y val="-0.16221797064630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36-408D-BF83-C28C51BCB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12438</c:v>
                </c:pt>
                <c:pt idx="1">
                  <c:v>13633</c:v>
                </c:pt>
                <c:pt idx="2">
                  <c:v>20367</c:v>
                </c:pt>
                <c:pt idx="3">
                  <c:v>21067</c:v>
                </c:pt>
                <c:pt idx="4">
                  <c:v>20355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9-48FD-AFC0-AC47AE7549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49477728634947E-2"/>
                  <c:y val="2.4956610868662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36-408D-BF83-C28C51BCBBCE}"/>
                </c:ext>
              </c:extLst>
            </c:dLbl>
            <c:dLbl>
              <c:idx val="1"/>
              <c:layout>
                <c:manualLayout>
                  <c:x val="2.000772401674077E-2"/>
                  <c:y val="-7.4869832605988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36-408D-BF83-C28C51BCBBCE}"/>
                </c:ext>
              </c:extLst>
            </c:dLbl>
            <c:dLbl>
              <c:idx val="2"/>
              <c:layout>
                <c:manualLayout>
                  <c:x val="3.7157201745375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6-408D-BF83-C28C51BCBBCE}"/>
                </c:ext>
              </c:extLst>
            </c:dLbl>
            <c:dLbl>
              <c:idx val="3"/>
              <c:layout>
                <c:manualLayout>
                  <c:x val="3.6981880969120931E-2"/>
                  <c:y val="-1.906331354621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EC-4F32-B573-C78FF59E5310}"/>
                </c:ext>
              </c:extLst>
            </c:dLbl>
            <c:dLbl>
              <c:idx val="4"/>
              <c:layout>
                <c:manualLayout>
                  <c:x val="3.715720174537572E-2"/>
                  <c:y val="-2.994793304239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6-408D-BF83-C28C51BCBBCE}"/>
                </c:ext>
              </c:extLst>
            </c:dLbl>
            <c:dLbl>
              <c:idx val="5"/>
              <c:layout>
                <c:manualLayout>
                  <c:x val="-1.0480115322534847E-16"/>
                  <c:y val="-0.35188821324814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36-408D-BF83-C28C51BCB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05A2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3782</c:v>
                </c:pt>
                <c:pt idx="1">
                  <c:v>5476</c:v>
                </c:pt>
                <c:pt idx="2">
                  <c:v>6047</c:v>
                </c:pt>
                <c:pt idx="3">
                  <c:v>6146</c:v>
                </c:pt>
                <c:pt idx="4">
                  <c:v>10120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9-48FD-AFC0-AC47AE754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474856"/>
        <c:axId val="527476824"/>
      </c:barChart>
      <c:catAx>
        <c:axId val="52747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6824"/>
        <c:crosses val="autoZero"/>
        <c:auto val="1"/>
        <c:lblAlgn val="ctr"/>
        <c:lblOffset val="100"/>
        <c:noMultiLvlLbl val="0"/>
      </c:catAx>
      <c:valAx>
        <c:axId val="527476824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3980396735964"/>
          <c:y val="1.9711190693922361E-2"/>
          <c:w val="0.8533589238383944"/>
          <c:h val="0.59052670025716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Manufacturing services on physical input …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&amp; services </c:v>
                </c:pt>
                <c:pt idx="12">
                  <c:v>Services Not Allocated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380</c:v>
                </c:pt>
                <c:pt idx="1">
                  <c:v>1204</c:v>
                </c:pt>
                <c:pt idx="2">
                  <c:v>5771</c:v>
                </c:pt>
                <c:pt idx="3">
                  <c:v>6562</c:v>
                </c:pt>
                <c:pt idx="4">
                  <c:v>119</c:v>
                </c:pt>
                <c:pt idx="5">
                  <c:v>259</c:v>
                </c:pt>
                <c:pt idx="6">
                  <c:v>962</c:v>
                </c:pt>
                <c:pt idx="7">
                  <c:v>1653</c:v>
                </c:pt>
                <c:pt idx="8">
                  <c:v>4365</c:v>
                </c:pt>
                <c:pt idx="9">
                  <c:v>6662</c:v>
                </c:pt>
                <c:pt idx="10">
                  <c:v>1163</c:v>
                </c:pt>
                <c:pt idx="11">
                  <c:v>45</c:v>
                </c:pt>
                <c:pt idx="12">
                  <c:v>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7-4746-8D20-B17480591A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Manufacturing services on physical input …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&amp; services </c:v>
                </c:pt>
                <c:pt idx="12">
                  <c:v>Services Not Allocated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701</c:v>
                </c:pt>
                <c:pt idx="1">
                  <c:v>709</c:v>
                </c:pt>
                <c:pt idx="2">
                  <c:v>4611</c:v>
                </c:pt>
                <c:pt idx="3">
                  <c:v>3230</c:v>
                </c:pt>
                <c:pt idx="4">
                  <c:v>55</c:v>
                </c:pt>
                <c:pt idx="5">
                  <c:v>213</c:v>
                </c:pt>
                <c:pt idx="6">
                  <c:v>329</c:v>
                </c:pt>
                <c:pt idx="7">
                  <c:v>1108</c:v>
                </c:pt>
                <c:pt idx="8">
                  <c:v>1798</c:v>
                </c:pt>
                <c:pt idx="9">
                  <c:v>6244</c:v>
                </c:pt>
                <c:pt idx="10">
                  <c:v>516</c:v>
                </c:pt>
                <c:pt idx="11">
                  <c:v>78</c:v>
                </c:pt>
                <c:pt idx="1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7-4746-8D20-B17480591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717128"/>
        <c:axId val="430716472"/>
      </c:barChart>
      <c:catAx>
        <c:axId val="4307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6472"/>
        <c:crosses val="autoZero"/>
        <c:auto val="1"/>
        <c:lblAlgn val="ctr"/>
        <c:lblOffset val="100"/>
        <c:noMultiLvlLbl val="0"/>
      </c:catAx>
      <c:valAx>
        <c:axId val="430716472"/>
        <c:scaling>
          <c:orientation val="minMax"/>
          <c:max val="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Travel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- 2015-2024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15411617004155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5899330968645757E-2"/>
          <c:w val="0.88150129004663869"/>
          <c:h val="0.8071118791678972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1469</c:v>
                </c:pt>
                <c:pt idx="1">
                  <c:v>1590</c:v>
                </c:pt>
                <c:pt idx="2">
                  <c:v>1756</c:v>
                </c:pt>
                <c:pt idx="3">
                  <c:v>2076</c:v>
                </c:pt>
                <c:pt idx="4">
                  <c:v>2392</c:v>
                </c:pt>
                <c:pt idx="5">
                  <c:v>272</c:v>
                </c:pt>
                <c:pt idx="6">
                  <c:v>292</c:v>
                </c:pt>
                <c:pt idx="7">
                  <c:v>1107</c:v>
                </c:pt>
                <c:pt idx="8">
                  <c:v>2573</c:v>
                </c:pt>
                <c:pt idx="9">
                  <c:v>2647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A-43F0-B5D3-70615F464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3.90739104869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9"/>
              <c:layout>
                <c:manualLayout>
                  <c:x val="-2.8108243295659357E-3"/>
                  <c:y val="-4.731859061730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68-49CA-A18D-D917556C3351}"/>
                </c:ext>
              </c:extLst>
            </c:dLbl>
            <c:dLbl>
              <c:idx val="10"/>
              <c:layout>
                <c:manualLayout>
                  <c:x val="0"/>
                  <c:y val="-4.3016900561184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68-49CA-A18D-D917556C3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3628</c:v>
                </c:pt>
                <c:pt idx="1">
                  <c:v>3776</c:v>
                </c:pt>
                <c:pt idx="2">
                  <c:v>4134</c:v>
                </c:pt>
                <c:pt idx="3">
                  <c:v>5072</c:v>
                </c:pt>
                <c:pt idx="4">
                  <c:v>5347</c:v>
                </c:pt>
                <c:pt idx="5">
                  <c:v>1089</c:v>
                </c:pt>
                <c:pt idx="6">
                  <c:v>1397</c:v>
                </c:pt>
                <c:pt idx="7">
                  <c:v>4133</c:v>
                </c:pt>
                <c:pt idx="8">
                  <c:v>5803</c:v>
                </c:pt>
                <c:pt idx="9">
                  <c:v>6562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3.1505729329282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9"/>
              <c:layout>
                <c:manualLayout>
                  <c:x val="-5.6216486591317682E-3"/>
                  <c:y val="4.086605553312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68-49CA-A18D-D917556C3351}"/>
                </c:ext>
              </c:extLst>
            </c:dLbl>
            <c:dLbl>
              <c:idx val="10"/>
              <c:layout>
                <c:manualLayout>
                  <c:x val="-1.1243297318263332E-2"/>
                  <c:y val="4.9469435645361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562962741638212E-2"/>
                      <c:h val="4.3210476613709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68-49CA-A18D-D917556C3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2159</c:v>
                </c:pt>
                <c:pt idx="1">
                  <c:v>2186</c:v>
                </c:pt>
                <c:pt idx="2">
                  <c:v>2378</c:v>
                </c:pt>
                <c:pt idx="3">
                  <c:v>2996</c:v>
                </c:pt>
                <c:pt idx="4">
                  <c:v>2955</c:v>
                </c:pt>
                <c:pt idx="5">
                  <c:v>817</c:v>
                </c:pt>
                <c:pt idx="6">
                  <c:v>1105</c:v>
                </c:pt>
                <c:pt idx="7">
                  <c:v>3026</c:v>
                </c:pt>
                <c:pt idx="8">
                  <c:v>3230</c:v>
                </c:pt>
                <c:pt idx="9">
                  <c:v>3915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Transport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- 2011-2024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0464046070960036"/>
          <c:y val="6.259551784219098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5899330968645757E-2"/>
          <c:w val="0.88150129004663869"/>
          <c:h val="0.8071118791678972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799</c:v>
                </c:pt>
                <c:pt idx="1">
                  <c:v>876</c:v>
                </c:pt>
                <c:pt idx="2">
                  <c:v>689</c:v>
                </c:pt>
                <c:pt idx="3">
                  <c:v>1004</c:v>
                </c:pt>
                <c:pt idx="4">
                  <c:v>1358</c:v>
                </c:pt>
                <c:pt idx="5">
                  <c:v>298</c:v>
                </c:pt>
                <c:pt idx="6">
                  <c:v>964</c:v>
                </c:pt>
                <c:pt idx="7">
                  <c:v>1961</c:v>
                </c:pt>
                <c:pt idx="8">
                  <c:v>1069</c:v>
                </c:pt>
                <c:pt idx="9">
                  <c:v>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F-442F-80B6-231396C86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545201983733739E-2"/>
                  <c:y val="-2.3499760189247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5349767802671302E-2"/>
                  <c:y val="-4.345469067122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2.7274734285804396E-2"/>
                  <c:y val="-4.365385553366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4.0423969691788735E-2"/>
                  <c:y val="-1.724638996751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3.8947069632639643E-2"/>
                  <c:y val="-2.760228538292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2.9895551317186689E-2"/>
                  <c:y val="-8.2767395763614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5.3144167069201054E-2"/>
                  <c:y val="-5.156032798523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2.262957042525891E-2"/>
                  <c:y val="-1.654931294896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1.4054121647829267E-2"/>
                  <c:y val="-3.8715210505065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F-442F-80B6-231396C86325}"/>
                </c:ext>
              </c:extLst>
            </c:dLbl>
            <c:dLbl>
              <c:idx val="9"/>
              <c:layout>
                <c:manualLayout>
                  <c:x val="-1.4054121647829165E-2"/>
                  <c:y val="-3.441352044894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7F-442F-80B6-231396C86325}"/>
                </c:ext>
              </c:extLst>
            </c:dLbl>
            <c:dLbl>
              <c:idx val="12"/>
              <c:layout>
                <c:manualLayout>
                  <c:x val="-1.2648709483046248E-2"/>
                  <c:y val="-3.8715210505065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72-405C-B00D-C9ECB5BEF7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3222</c:v>
                </c:pt>
                <c:pt idx="1">
                  <c:v>3258</c:v>
                </c:pt>
                <c:pt idx="2">
                  <c:v>3548</c:v>
                </c:pt>
                <c:pt idx="3">
                  <c:v>4000</c:v>
                </c:pt>
                <c:pt idx="4">
                  <c:v>4343</c:v>
                </c:pt>
                <c:pt idx="5">
                  <c:v>2710</c:v>
                </c:pt>
                <c:pt idx="6">
                  <c:v>3923</c:v>
                </c:pt>
                <c:pt idx="7">
                  <c:v>6455</c:v>
                </c:pt>
                <c:pt idx="8">
                  <c:v>5512</c:v>
                </c:pt>
                <c:pt idx="9">
                  <c:v>5771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1.4054121647829165E-3"/>
                  <c:y val="6.37684058139881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8.4324729886974988E-3"/>
                  <c:y val="3.65643654770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7F-442F-80B6-231396C86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2423</c:v>
                </c:pt>
                <c:pt idx="1">
                  <c:v>2382</c:v>
                </c:pt>
                <c:pt idx="2">
                  <c:v>2859</c:v>
                </c:pt>
                <c:pt idx="3">
                  <c:v>2996</c:v>
                </c:pt>
                <c:pt idx="4">
                  <c:v>2985</c:v>
                </c:pt>
                <c:pt idx="5">
                  <c:v>2412</c:v>
                </c:pt>
                <c:pt idx="6">
                  <c:v>2959</c:v>
                </c:pt>
                <c:pt idx="7">
                  <c:v>4494</c:v>
                </c:pt>
                <c:pt idx="8">
                  <c:v>4443</c:v>
                </c:pt>
                <c:pt idx="9">
                  <c:v>4611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Financial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- 2015-2024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15411617004155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9.4336128748533532E-2"/>
          <c:w val="0.88150129004663869"/>
          <c:h val="0.8071118791678972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552</c:v>
                </c:pt>
                <c:pt idx="1">
                  <c:v>542</c:v>
                </c:pt>
                <c:pt idx="2">
                  <c:v>551</c:v>
                </c:pt>
                <c:pt idx="3">
                  <c:v>579</c:v>
                </c:pt>
                <c:pt idx="4">
                  <c:v>439</c:v>
                </c:pt>
                <c:pt idx="5">
                  <c:v>525</c:v>
                </c:pt>
                <c:pt idx="6">
                  <c:v>534</c:v>
                </c:pt>
                <c:pt idx="7">
                  <c:v>596</c:v>
                </c:pt>
                <c:pt idx="8">
                  <c:v>566</c:v>
                </c:pt>
                <c:pt idx="9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F-4742-8802-1CFD4FCEC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572262807648316E-2"/>
                  <c:y val="5.397233947288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1.9890178658871608E-2"/>
                  <c:y val="-5.6677408554448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46726247289457E-2"/>
                      <c:h val="5.50285918893100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2.4463909956238615E-2"/>
                  <c:y val="-3.971160323173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4.393744477255844E-2"/>
                  <c:y val="-3.0677572638943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427908719033196E-2"/>
                      <c:h val="9.2993891008036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1.1647768299545344E-2"/>
                  <c:y val="-2.6727338071190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1.4435962173387018E-2"/>
                  <c:y val="-3.06185321147236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46726247289457E-2"/>
                      <c:h val="6.97928748799260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997E-2"/>
                  <c:y val="-5.6096469725414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2.8251219084390575E-2"/>
                  <c:y val="-2.179367603741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1.264870948304635E-2"/>
                  <c:y val="-3.510627626514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B2-4493-AF88-AF8F9B9E09D0}"/>
                </c:ext>
              </c:extLst>
            </c:dLbl>
            <c:dLbl>
              <c:idx val="9"/>
              <c:layout>
                <c:manualLayout>
                  <c:x val="-2.2486539305339073E-2"/>
                  <c:y val="-6.1554272109223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46726247289457E-2"/>
                      <c:h val="6.13561417424311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B2-4493-AF88-AF8F9B9E0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1054</c:v>
                </c:pt>
                <c:pt idx="1">
                  <c:v>828</c:v>
                </c:pt>
                <c:pt idx="2">
                  <c:v>899</c:v>
                </c:pt>
                <c:pt idx="3">
                  <c:v>941</c:v>
                </c:pt>
                <c:pt idx="4">
                  <c:v>882</c:v>
                </c:pt>
                <c:pt idx="5">
                  <c:v>872</c:v>
                </c:pt>
                <c:pt idx="6">
                  <c:v>785</c:v>
                </c:pt>
                <c:pt idx="7">
                  <c:v>1065</c:v>
                </c:pt>
                <c:pt idx="8">
                  <c:v>888</c:v>
                </c:pt>
                <c:pt idx="9">
                  <c:v>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-1.5402542689394609E-2"/>
                  <c:y val="7.8129530323188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3.1505729329282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2.8108243295658329E-3"/>
                  <c:y val="6.6676195869835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B2-4493-AF88-AF8F9B9E09D0}"/>
                </c:ext>
              </c:extLst>
            </c:dLbl>
            <c:dLbl>
              <c:idx val="9"/>
              <c:layout>
                <c:manualLayout>
                  <c:x val="-5.6216486591317682E-3"/>
                  <c:y val="6.2374505813717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B2-4493-AF88-AF8F9B9E09D0}"/>
                </c:ext>
              </c:extLst>
            </c:dLbl>
            <c:dLbl>
              <c:idx val="10"/>
              <c:layout>
                <c:manualLayout>
                  <c:x val="-1.1243297318263332E-2"/>
                  <c:y val="5.162028067342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B2-4493-AF88-AF8F9B9E09D0}"/>
                </c:ext>
              </c:extLst>
            </c:dLbl>
            <c:dLbl>
              <c:idx val="12"/>
              <c:layout>
                <c:manualLayout>
                  <c:x val="1.4054121647829165E-3"/>
                  <c:y val="5.162028067342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CF-4742-8802-1CFD4FCEC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502</c:v>
                </c:pt>
                <c:pt idx="1">
                  <c:v>286</c:v>
                </c:pt>
                <c:pt idx="2">
                  <c:v>348</c:v>
                </c:pt>
                <c:pt idx="3">
                  <c:v>362</c:v>
                </c:pt>
                <c:pt idx="4">
                  <c:v>443</c:v>
                </c:pt>
                <c:pt idx="5">
                  <c:v>347</c:v>
                </c:pt>
                <c:pt idx="6">
                  <c:v>251</c:v>
                </c:pt>
                <c:pt idx="7">
                  <c:v>469</c:v>
                </c:pt>
                <c:pt idx="8">
                  <c:v>322</c:v>
                </c:pt>
                <c:pt idx="9">
                  <c:v>330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  <c:min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093625349208957"/>
          <c:y val="0.93935001946427421"/>
          <c:w val="0.40688419569755746"/>
          <c:h val="5.8540797251352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Charges for use of Intellectual Property 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 - Mio € - 2015-2024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7491106894874617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5899330968645757E-2"/>
          <c:w val="0.88150129004663869"/>
          <c:h val="0.8071118791678972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607</c:v>
                </c:pt>
                <c:pt idx="1">
                  <c:v>982</c:v>
                </c:pt>
                <c:pt idx="2">
                  <c:v>1457</c:v>
                </c:pt>
                <c:pt idx="3">
                  <c:v>1670</c:v>
                </c:pt>
                <c:pt idx="4">
                  <c:v>1717</c:v>
                </c:pt>
                <c:pt idx="5">
                  <c:v>917</c:v>
                </c:pt>
                <c:pt idx="6">
                  <c:v>424</c:v>
                </c:pt>
                <c:pt idx="7">
                  <c:v>299</c:v>
                </c:pt>
                <c:pt idx="8">
                  <c:v>829</c:v>
                </c:pt>
                <c:pt idx="9">
                  <c:v>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4-47D0-BD37-5005EBA62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977674972431234E-2"/>
                  <c:y val="-4.9309900525957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4.2376828626585858E-2"/>
                  <c:y val="-4.345469067122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6.8031687064508975E-2"/>
                  <c:y val="-1.139118011277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905E-2"/>
                  <c:y val="-1.294469991139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3.8947069632639643E-2"/>
                  <c:y val="-2.5451440354865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6.0035445158770073E-3"/>
                  <c:y val="-1.178950983766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2.3630511608759914E-2"/>
                  <c:y val="-4.7258637929118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2.8251219084390575E-2"/>
                  <c:y val="-5.52645234540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1.4054121647829267E-2"/>
                  <c:y val="-4.731859061730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44-47D0-BD37-5005EBA62D57}"/>
                </c:ext>
              </c:extLst>
            </c:dLbl>
            <c:dLbl>
              <c:idx val="9"/>
              <c:layout>
                <c:manualLayout>
                  <c:x val="0"/>
                  <c:y val="-2.581014033671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44-47D0-BD37-5005EBA62D57}"/>
                </c:ext>
              </c:extLst>
            </c:dLbl>
            <c:dLbl>
              <c:idx val="10"/>
              <c:layout>
                <c:manualLayout>
                  <c:x val="-1.030623681654755E-16"/>
                  <c:y val="-3.226267542088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A9-49D6-8D22-6B05CD5875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917</c:v>
                </c:pt>
                <c:pt idx="1">
                  <c:v>1223</c:v>
                </c:pt>
                <c:pt idx="2">
                  <c:v>1761</c:v>
                </c:pt>
                <c:pt idx="3">
                  <c:v>1964</c:v>
                </c:pt>
                <c:pt idx="4">
                  <c:v>2126</c:v>
                </c:pt>
                <c:pt idx="5">
                  <c:v>1849</c:v>
                </c:pt>
                <c:pt idx="6">
                  <c:v>1353</c:v>
                </c:pt>
                <c:pt idx="7">
                  <c:v>1413</c:v>
                </c:pt>
                <c:pt idx="8">
                  <c:v>1627</c:v>
                </c:pt>
                <c:pt idx="9">
                  <c:v>1752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4.0756952778704572E-2"/>
                  <c:y val="5.5165025701751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9"/>
              <c:layout>
                <c:manualLayout>
                  <c:x val="2.8108243295657297E-3"/>
                  <c:y val="4.5167745589243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A9-49D6-8D22-6B05CD5875E1}"/>
                </c:ext>
              </c:extLst>
            </c:dLbl>
            <c:dLbl>
              <c:idx val="10"/>
              <c:layout>
                <c:manualLayout>
                  <c:x val="-1.030623681654755E-16"/>
                  <c:y val="4.731859061730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A9-49D6-8D22-6B05CD5875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310</c:v>
                </c:pt>
                <c:pt idx="1">
                  <c:v>241</c:v>
                </c:pt>
                <c:pt idx="2">
                  <c:v>304</c:v>
                </c:pt>
                <c:pt idx="3">
                  <c:v>294</c:v>
                </c:pt>
                <c:pt idx="4">
                  <c:v>409</c:v>
                </c:pt>
                <c:pt idx="5">
                  <c:v>932</c:v>
                </c:pt>
                <c:pt idx="6">
                  <c:v>929</c:v>
                </c:pt>
                <c:pt idx="7">
                  <c:v>1114</c:v>
                </c:pt>
                <c:pt idx="8">
                  <c:v>798</c:v>
                </c:pt>
                <c:pt idx="9">
                  <c:v>1190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2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87860892388452E-2"/>
          <c:y val="6.9729991900822519E-2"/>
          <c:w val="0.908628280839895"/>
          <c:h val="0.76887320722319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1920</c:v>
                </c:pt>
                <c:pt idx="1">
                  <c:v>983</c:v>
                </c:pt>
                <c:pt idx="2">
                  <c:v>684</c:v>
                </c:pt>
                <c:pt idx="3">
                  <c:v>339</c:v>
                </c:pt>
                <c:pt idx="4">
                  <c:v>278</c:v>
                </c:pt>
                <c:pt idx="5">
                  <c:v>187</c:v>
                </c:pt>
                <c:pt idx="6">
                  <c:v>203</c:v>
                </c:pt>
                <c:pt idx="7">
                  <c:v>156</c:v>
                </c:pt>
                <c:pt idx="8">
                  <c:v>113</c:v>
                </c:pt>
                <c:pt idx="9">
                  <c:v>61</c:v>
                </c:pt>
                <c:pt idx="10">
                  <c:v>84</c:v>
                </c:pt>
                <c:pt idx="11">
                  <c:v>86</c:v>
                </c:pt>
                <c:pt idx="12">
                  <c:v>35</c:v>
                </c:pt>
                <c:pt idx="13">
                  <c:v>64</c:v>
                </c:pt>
                <c:pt idx="14">
                  <c:v>53</c:v>
                </c:pt>
                <c:pt idx="15">
                  <c:v>48</c:v>
                </c:pt>
                <c:pt idx="16">
                  <c:v>31</c:v>
                </c:pt>
                <c:pt idx="17">
                  <c:v>17</c:v>
                </c:pt>
                <c:pt idx="18">
                  <c:v>41</c:v>
                </c:pt>
                <c:pt idx="19">
                  <c:v>35</c:v>
                </c:pt>
                <c:pt idx="2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5-4576-9874-098086510F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2370</c:v>
                </c:pt>
                <c:pt idx="1">
                  <c:v>1232</c:v>
                </c:pt>
                <c:pt idx="2">
                  <c:v>772</c:v>
                </c:pt>
                <c:pt idx="3">
                  <c:v>415</c:v>
                </c:pt>
                <c:pt idx="4">
                  <c:v>391</c:v>
                </c:pt>
                <c:pt idx="5">
                  <c:v>230</c:v>
                </c:pt>
                <c:pt idx="6">
                  <c:v>240</c:v>
                </c:pt>
                <c:pt idx="7">
                  <c:v>164</c:v>
                </c:pt>
                <c:pt idx="8">
                  <c:v>133</c:v>
                </c:pt>
                <c:pt idx="9">
                  <c:v>101</c:v>
                </c:pt>
                <c:pt idx="10">
                  <c:v>103</c:v>
                </c:pt>
                <c:pt idx="11">
                  <c:v>122</c:v>
                </c:pt>
                <c:pt idx="12">
                  <c:v>58</c:v>
                </c:pt>
                <c:pt idx="13">
                  <c:v>77</c:v>
                </c:pt>
                <c:pt idx="14">
                  <c:v>72</c:v>
                </c:pt>
                <c:pt idx="15">
                  <c:v>45</c:v>
                </c:pt>
                <c:pt idx="16">
                  <c:v>24</c:v>
                </c:pt>
                <c:pt idx="17">
                  <c:v>27</c:v>
                </c:pt>
                <c:pt idx="18">
                  <c:v>52</c:v>
                </c:pt>
                <c:pt idx="19">
                  <c:v>40</c:v>
                </c:pt>
                <c:pt idx="2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5-4576-9874-098086510F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2568</c:v>
                </c:pt>
                <c:pt idx="1">
                  <c:v>1325</c:v>
                </c:pt>
                <c:pt idx="2">
                  <c:v>897</c:v>
                </c:pt>
                <c:pt idx="3">
                  <c:v>487</c:v>
                </c:pt>
                <c:pt idx="4">
                  <c:v>422</c:v>
                </c:pt>
                <c:pt idx="5">
                  <c:v>291</c:v>
                </c:pt>
                <c:pt idx="6">
                  <c:v>313</c:v>
                </c:pt>
                <c:pt idx="7">
                  <c:v>163</c:v>
                </c:pt>
                <c:pt idx="8">
                  <c:v>151</c:v>
                </c:pt>
                <c:pt idx="9">
                  <c:v>154</c:v>
                </c:pt>
                <c:pt idx="10">
                  <c:v>122</c:v>
                </c:pt>
                <c:pt idx="11">
                  <c:v>129</c:v>
                </c:pt>
                <c:pt idx="12">
                  <c:v>90</c:v>
                </c:pt>
                <c:pt idx="13">
                  <c:v>84</c:v>
                </c:pt>
                <c:pt idx="14">
                  <c:v>93</c:v>
                </c:pt>
                <c:pt idx="15">
                  <c:v>50</c:v>
                </c:pt>
                <c:pt idx="16">
                  <c:v>38</c:v>
                </c:pt>
                <c:pt idx="17">
                  <c:v>36</c:v>
                </c:pt>
                <c:pt idx="18">
                  <c:v>58</c:v>
                </c:pt>
                <c:pt idx="19">
                  <c:v>48</c:v>
                </c:pt>
                <c:pt idx="2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E5-4576-9874-098086510F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2862</c:v>
                </c:pt>
                <c:pt idx="1">
                  <c:v>1438</c:v>
                </c:pt>
                <c:pt idx="2">
                  <c:v>966</c:v>
                </c:pt>
                <c:pt idx="3">
                  <c:v>581</c:v>
                </c:pt>
                <c:pt idx="4">
                  <c:v>380</c:v>
                </c:pt>
                <c:pt idx="5">
                  <c:v>328</c:v>
                </c:pt>
                <c:pt idx="6">
                  <c:v>344</c:v>
                </c:pt>
                <c:pt idx="7">
                  <c:v>201</c:v>
                </c:pt>
                <c:pt idx="8">
                  <c:v>168</c:v>
                </c:pt>
                <c:pt idx="9">
                  <c:v>165</c:v>
                </c:pt>
                <c:pt idx="10">
                  <c:v>147</c:v>
                </c:pt>
                <c:pt idx="11">
                  <c:v>124</c:v>
                </c:pt>
                <c:pt idx="12">
                  <c:v>101</c:v>
                </c:pt>
                <c:pt idx="13">
                  <c:v>99</c:v>
                </c:pt>
                <c:pt idx="14">
                  <c:v>84</c:v>
                </c:pt>
                <c:pt idx="15">
                  <c:v>75</c:v>
                </c:pt>
                <c:pt idx="16">
                  <c:v>62</c:v>
                </c:pt>
                <c:pt idx="17">
                  <c:v>52</c:v>
                </c:pt>
                <c:pt idx="18">
                  <c:v>54</c:v>
                </c:pt>
                <c:pt idx="19">
                  <c:v>52</c:v>
                </c:pt>
                <c:pt idx="2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9-4D71-BBED-07CB26AD73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3241</c:v>
                </c:pt>
                <c:pt idx="1">
                  <c:v>1642</c:v>
                </c:pt>
                <c:pt idx="2">
                  <c:v>1077</c:v>
                </c:pt>
                <c:pt idx="3">
                  <c:v>645</c:v>
                </c:pt>
                <c:pt idx="4">
                  <c:v>444</c:v>
                </c:pt>
                <c:pt idx="5">
                  <c:v>395</c:v>
                </c:pt>
                <c:pt idx="6">
                  <c:v>374</c:v>
                </c:pt>
                <c:pt idx="7">
                  <c:v>223</c:v>
                </c:pt>
                <c:pt idx="8">
                  <c:v>179</c:v>
                </c:pt>
                <c:pt idx="9">
                  <c:v>176</c:v>
                </c:pt>
                <c:pt idx="10">
                  <c:v>158</c:v>
                </c:pt>
                <c:pt idx="11">
                  <c:v>138</c:v>
                </c:pt>
                <c:pt idx="12">
                  <c:v>115</c:v>
                </c:pt>
                <c:pt idx="13">
                  <c:v>109</c:v>
                </c:pt>
                <c:pt idx="14">
                  <c:v>83</c:v>
                </c:pt>
                <c:pt idx="15">
                  <c:v>83</c:v>
                </c:pt>
                <c:pt idx="16">
                  <c:v>71</c:v>
                </c:pt>
                <c:pt idx="17">
                  <c:v>62</c:v>
                </c:pt>
                <c:pt idx="18">
                  <c:v>58</c:v>
                </c:pt>
                <c:pt idx="19">
                  <c:v>57</c:v>
                </c:pt>
                <c:pt idx="2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1-409D-BC82-02836B0BC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674464"/>
        <c:axId val="646671840"/>
      </c:barChart>
      <c:catAx>
        <c:axId val="6466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671840"/>
        <c:crosses val="autoZero"/>
        <c:auto val="1"/>
        <c:lblAlgn val="ctr"/>
        <c:lblOffset val="100"/>
        <c:noMultiLvlLbl val="0"/>
      </c:catAx>
      <c:valAx>
        <c:axId val="646671840"/>
        <c:scaling>
          <c:orientation val="minMax"/>
          <c:max val="3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674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1438112423447067"/>
          <c:y val="0.15429524238638637"/>
          <c:w val="0.38561887576552933"/>
          <c:h val="4.6961801336473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6675"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Telecommunication + IT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- 2015-2024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15411617004155"/>
          <c:y val="5.614298275801334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9.6653556108941829E-2"/>
          <c:w val="0.88150129004663869"/>
          <c:h val="0.7813017388311868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558</c:v>
                </c:pt>
                <c:pt idx="1">
                  <c:v>780</c:v>
                </c:pt>
                <c:pt idx="2">
                  <c:v>724</c:v>
                </c:pt>
                <c:pt idx="3">
                  <c:v>583</c:v>
                </c:pt>
                <c:pt idx="4">
                  <c:v>739</c:v>
                </c:pt>
                <c:pt idx="5">
                  <c:v>1057</c:v>
                </c:pt>
                <c:pt idx="6">
                  <c:v>1363</c:v>
                </c:pt>
                <c:pt idx="7">
                  <c:v>1011</c:v>
                </c:pt>
                <c:pt idx="8">
                  <c:v>1570</c:v>
                </c:pt>
                <c:pt idx="9">
                  <c:v>2567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49F9-AF77-1281DEBFF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977674972431234E-2"/>
                  <c:y val="-3.425398532954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5349767802671302E-2"/>
                  <c:y val="-2.8398775474811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4.4139680263199393E-2"/>
                  <c:y val="-4.365385553366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3396908867874102E-2"/>
                  <c:y val="-3.445315019198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4.3163306126988502E-2"/>
                  <c:y val="-3.6205665495161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7.6274152755022834E-2"/>
                  <c:y val="-2.899627006213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7.0009113046596058E-2"/>
                  <c:y val="-1.714680753629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3.1062043413956408E-2"/>
                  <c:y val="-3.8057763229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3.5135304119572906E-2"/>
                  <c:y val="-5.8072815757598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E-49F9-AF77-1281DEBFF660}"/>
                </c:ext>
              </c:extLst>
            </c:dLbl>
            <c:dLbl>
              <c:idx val="9"/>
              <c:layout>
                <c:manualLayout>
                  <c:x val="-3.0919067625224263E-2"/>
                  <c:y val="-1.97158516646752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7-4941-8FC6-18D0ADCFD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1417</c:v>
                </c:pt>
                <c:pt idx="1">
                  <c:v>1609</c:v>
                </c:pt>
                <c:pt idx="2">
                  <c:v>1688</c:v>
                </c:pt>
                <c:pt idx="3">
                  <c:v>2194</c:v>
                </c:pt>
                <c:pt idx="4">
                  <c:v>2335</c:v>
                </c:pt>
                <c:pt idx="5">
                  <c:v>2765</c:v>
                </c:pt>
                <c:pt idx="6">
                  <c:v>3312</c:v>
                </c:pt>
                <c:pt idx="7">
                  <c:v>3498</c:v>
                </c:pt>
                <c:pt idx="8">
                  <c:v>3797</c:v>
                </c:pt>
                <c:pt idx="9">
                  <c:v>4365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986965078827578E-2"/>
                  <c:y val="-2.325097346907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3.9302849168842569E-3"/>
                  <c:y val="-3.98383919401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3.1991496703091191E-2"/>
                  <c:y val="-3.1157276562766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6888854583552686E-2"/>
                  <c:y val="-4.5157922832422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1.4054121647829165E-2"/>
                  <c:y val="4.87124906175736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4.2162364943487494E-3"/>
                  <c:y val="-1.290507016835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93-41B2-ADF7-C332D5E7B6A6}"/>
                </c:ext>
              </c:extLst>
            </c:dLbl>
            <c:dLbl>
              <c:idx val="9"/>
              <c:layout>
                <c:manualLayout>
                  <c:x val="-2.8108243295659357E-3"/>
                  <c:y val="2.796098536476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93-41B2-ADF7-C332D5E7B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859</c:v>
                </c:pt>
                <c:pt idx="1">
                  <c:v>829</c:v>
                </c:pt>
                <c:pt idx="2">
                  <c:v>964</c:v>
                </c:pt>
                <c:pt idx="3">
                  <c:v>1611</c:v>
                </c:pt>
                <c:pt idx="4">
                  <c:v>1596</c:v>
                </c:pt>
                <c:pt idx="5">
                  <c:v>1708</c:v>
                </c:pt>
                <c:pt idx="6">
                  <c:v>1949</c:v>
                </c:pt>
                <c:pt idx="7">
                  <c:v>2487</c:v>
                </c:pt>
                <c:pt idx="8">
                  <c:v>2227</c:v>
                </c:pt>
                <c:pt idx="9">
                  <c:v>1798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Computer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- 2015-2024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1426260956266779"/>
          <c:y val="5.614298275801334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9.6653556108941829E-2"/>
          <c:w val="0.88150129004663869"/>
          <c:h val="0.7813017388311868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2023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541</c:v>
                </c:pt>
                <c:pt idx="1">
                  <c:v>560</c:v>
                </c:pt>
                <c:pt idx="2">
                  <c:v>392</c:v>
                </c:pt>
                <c:pt idx="3">
                  <c:v>5</c:v>
                </c:pt>
                <c:pt idx="4">
                  <c:v>78</c:v>
                </c:pt>
                <c:pt idx="5">
                  <c:v>382</c:v>
                </c:pt>
                <c:pt idx="6">
                  <c:v>865</c:v>
                </c:pt>
                <c:pt idx="7">
                  <c:v>693</c:v>
                </c:pt>
                <c:pt idx="8">
                  <c:v>1429</c:v>
                </c:pt>
                <c:pt idx="9">
                  <c:v>2394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9EA-A770-B46290E17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545201983733739E-2"/>
                  <c:y val="-1.7047225105069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9E-2"/>
                  <c:y val="-3.054962050287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4.4139680263199393E-2"/>
                  <c:y val="-4.365385553366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9018557527005823E-2"/>
                  <c:y val="-3.660399522004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3.8947069632639643E-2"/>
                  <c:y val="-5.9864960803813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5.2382145953713349E-2"/>
                  <c:y val="-2.899627006213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0.10092818067182022"/>
                  <c:y val="1.296502285653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7.3224408357443899E-2"/>
                  <c:y val="-2.085100300508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7.0270608239145924E-2"/>
                  <c:y val="-3.0111830392829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E9-49EA-A770-B46290E177EA}"/>
                </c:ext>
              </c:extLst>
            </c:dLbl>
            <c:dLbl>
              <c:idx val="9"/>
              <c:layout>
                <c:manualLayout>
                  <c:x val="-6.1838135250448421E-2"/>
                  <c:y val="-1.290507016835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7-4941-8FC6-18D0ADCFD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1102</c:v>
                </c:pt>
                <c:pt idx="1">
                  <c:v>1234</c:v>
                </c:pt>
                <c:pt idx="2">
                  <c:v>1166</c:v>
                </c:pt>
                <c:pt idx="3">
                  <c:v>1320</c:v>
                </c:pt>
                <c:pt idx="4">
                  <c:v>1418</c:v>
                </c:pt>
                <c:pt idx="5">
                  <c:v>1859</c:v>
                </c:pt>
                <c:pt idx="6">
                  <c:v>2510</c:v>
                </c:pt>
                <c:pt idx="7">
                  <c:v>2872</c:v>
                </c:pt>
                <c:pt idx="8">
                  <c:v>3229</c:v>
                </c:pt>
                <c:pt idx="9">
                  <c:v>3750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1.5792516899527969E-2"/>
                  <c:y val="2.691553919483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1.4054121647829165E-3"/>
                  <c:y val="-1.1511170168084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2.8108243295659357E-3"/>
                  <c:y val="-1.505591519641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93-41B2-ADF7-C332D5E7B6A6}"/>
                </c:ext>
              </c:extLst>
            </c:dLbl>
            <c:dLbl>
              <c:idx val="9"/>
              <c:layout>
                <c:manualLayout>
                  <c:x val="-2.8108243295659357E-3"/>
                  <c:y val="2.796098536476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93-41B2-ADF7-C332D5E7B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2023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561</c:v>
                </c:pt>
                <c:pt idx="1">
                  <c:v>674</c:v>
                </c:pt>
                <c:pt idx="2">
                  <c:v>774</c:v>
                </c:pt>
                <c:pt idx="3">
                  <c:v>1315</c:v>
                </c:pt>
                <c:pt idx="4">
                  <c:v>1340</c:v>
                </c:pt>
                <c:pt idx="5">
                  <c:v>1477</c:v>
                </c:pt>
                <c:pt idx="6">
                  <c:v>1645</c:v>
                </c:pt>
                <c:pt idx="7">
                  <c:v>2179</c:v>
                </c:pt>
                <c:pt idx="8">
                  <c:v>1800</c:v>
                </c:pt>
                <c:pt idx="9">
                  <c:v>1356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“Other Business Services”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- 2015-2024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9.6207987720902846E-2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3748485940586551E-2"/>
          <c:w val="0.88150129004663869"/>
          <c:h val="0.8071118791678972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054121647829165E-3"/>
                  <c:y val="-6.4525350841776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31-4370-946C-04F93D2159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-178</c:v>
                </c:pt>
                <c:pt idx="1">
                  <c:v>60</c:v>
                </c:pt>
                <c:pt idx="2">
                  <c:v>-31</c:v>
                </c:pt>
                <c:pt idx="3">
                  <c:v>-2068</c:v>
                </c:pt>
                <c:pt idx="4">
                  <c:v>-548</c:v>
                </c:pt>
                <c:pt idx="5">
                  <c:v>-608</c:v>
                </c:pt>
                <c:pt idx="6">
                  <c:v>-114</c:v>
                </c:pt>
                <c:pt idx="7">
                  <c:v>-1197</c:v>
                </c:pt>
                <c:pt idx="8">
                  <c:v>-1905</c:v>
                </c:pt>
                <c:pt idx="9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1-4370-946C-04F93D215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3.90739104869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2.8108243295658329E-3"/>
                  <c:y val="5.377112570148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8A-42DE-9938-8ED4D968ADB2}"/>
                </c:ext>
              </c:extLst>
            </c:dLbl>
            <c:dLbl>
              <c:idx val="9"/>
              <c:layout>
                <c:manualLayout>
                  <c:x val="-2.8108243295659357E-3"/>
                  <c:y val="4.3016900561184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8A-42DE-9938-8ED4D968ADB2}"/>
                </c:ext>
              </c:extLst>
            </c:dLbl>
            <c:dLbl>
              <c:idx val="11"/>
              <c:layout>
                <c:manualLayout>
                  <c:x val="-1.4054121647831225E-3"/>
                  <c:y val="3.656436547700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88-4129-9DFB-220E2C20BEF7}"/>
                </c:ext>
              </c:extLst>
            </c:dLbl>
            <c:dLbl>
              <c:idx val="13"/>
              <c:layout>
                <c:manualLayout>
                  <c:x val="0"/>
                  <c:y val="2.581014033671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88-4129-9DFB-220E2C20B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2761</c:v>
                </c:pt>
                <c:pt idx="1">
                  <c:v>2873</c:v>
                </c:pt>
                <c:pt idx="2">
                  <c:v>3041</c:v>
                </c:pt>
                <c:pt idx="3">
                  <c:v>3145</c:v>
                </c:pt>
                <c:pt idx="4">
                  <c:v>3776</c:v>
                </c:pt>
                <c:pt idx="5">
                  <c:v>3855</c:v>
                </c:pt>
                <c:pt idx="6">
                  <c:v>4513</c:v>
                </c:pt>
                <c:pt idx="7">
                  <c:v>5443</c:v>
                </c:pt>
                <c:pt idx="8">
                  <c:v>5558</c:v>
                </c:pt>
                <c:pt idx="9">
                  <c:v>6662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3.6726739737033103E-2"/>
                  <c:y val="-5.1610457916600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6.1980557727304771E-2"/>
                  <c:y val="-4.8824182136944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1.8270358142177912E-2"/>
                  <c:y val="-1.3662015196143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4.2162364943487494E-3"/>
                  <c:y val="-3.2262675420888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8A-42DE-9938-8ED4D968ADB2}"/>
                </c:ext>
              </c:extLst>
            </c:dLbl>
            <c:dLbl>
              <c:idx val="9"/>
              <c:layout>
                <c:manualLayout>
                  <c:x val="-2.8108243295659357E-3"/>
                  <c:y val="-2.581014033671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8A-42DE-9938-8ED4D968ADB2}"/>
                </c:ext>
              </c:extLst>
            </c:dLbl>
            <c:dLbl>
              <c:idx val="10"/>
              <c:layout>
                <c:manualLayout>
                  <c:x val="-1.4054121647829165E-3"/>
                  <c:y val="-3.0111830392829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8A-42DE-9938-8ED4D968A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2939</c:v>
                </c:pt>
                <c:pt idx="1">
                  <c:v>2813</c:v>
                </c:pt>
                <c:pt idx="2">
                  <c:v>3072</c:v>
                </c:pt>
                <c:pt idx="3">
                  <c:v>5213</c:v>
                </c:pt>
                <c:pt idx="4">
                  <c:v>4324</c:v>
                </c:pt>
                <c:pt idx="5">
                  <c:v>4463</c:v>
                </c:pt>
                <c:pt idx="6">
                  <c:v>4627</c:v>
                </c:pt>
                <c:pt idx="7">
                  <c:v>6640</c:v>
                </c:pt>
                <c:pt idx="8">
                  <c:v>7463</c:v>
                </c:pt>
                <c:pt idx="9">
                  <c:v>6244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8300"/>
          <c:min val="-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Evolution of EU27 Trade with Canada in “</a:t>
            </a:r>
            <a:r>
              <a:rPr lang="en-GB" sz="2000" b="0" i="0" u="none" strike="noStrike" baseline="0" dirty="0">
                <a:solidFill>
                  <a:srgbClr val="C00000"/>
                </a:solidFill>
                <a:effectLst/>
              </a:rPr>
              <a:t>Research and development services </a:t>
            </a:r>
            <a:r>
              <a:rPr lang="en-GB" sz="1862" b="1" i="0" u="none" strike="noStrike" baseline="0" dirty="0">
                <a:solidFill>
                  <a:schemeClr val="tx1"/>
                </a:solidFill>
                <a:effectLst/>
              </a:rPr>
              <a:t>”  - – </a:t>
            </a:r>
            <a:r>
              <a:rPr lang="en-GB" b="1" dirty="0">
                <a:solidFill>
                  <a:schemeClr val="tx1"/>
                </a:solidFill>
              </a:rPr>
              <a:t>S J1 - Bio € - 2015 – 2024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98878325421921E-2"/>
          <c:y val="0.11500850292954561"/>
          <c:w val="0.94314076123067347"/>
          <c:h val="0.7601858345971366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2189024744465195E-3"/>
                  <c:y val="-4.8851210518279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18-4803-B0F2-004FCDCDCDB3}"/>
                </c:ext>
              </c:extLst>
            </c:dLbl>
            <c:dLbl>
              <c:idx val="1"/>
              <c:layout>
                <c:manualLayout>
                  <c:x val="8.8996562324536611E-3"/>
                  <c:y val="-3.5974626805015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9732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165242582172206E-2"/>
                      <c:h val="6.1858748422719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585-44D1-8691-14CDAABC7471}"/>
                </c:ext>
              </c:extLst>
            </c:dLbl>
            <c:dLbl>
              <c:idx val="2"/>
              <c:layout>
                <c:manualLayout>
                  <c:x val="1.4832794116496299E-3"/>
                  <c:y val="-1.77657534674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85-44D1-8691-14CDAABC7471}"/>
                </c:ext>
              </c:extLst>
            </c:dLbl>
            <c:dLbl>
              <c:idx val="3"/>
              <c:layout>
                <c:manualLayout>
                  <c:x val="0"/>
                  <c:y val="-2.4427992415956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1F-401D-B577-F23003D7CF4C}"/>
                </c:ext>
              </c:extLst>
            </c:dLbl>
            <c:dLbl>
              <c:idx val="4"/>
              <c:layout>
                <c:manualLayout>
                  <c:x val="-1.0882921793366363E-3"/>
                  <c:y val="-4.3513868743269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1F-401D-B577-F23003D7C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-590</c:v>
                </c:pt>
                <c:pt idx="1">
                  <c:v>-517</c:v>
                </c:pt>
                <c:pt idx="2">
                  <c:v>-553</c:v>
                </c:pt>
                <c:pt idx="3">
                  <c:v>-2197</c:v>
                </c:pt>
                <c:pt idx="4">
                  <c:v>-936</c:v>
                </c:pt>
                <c:pt idx="5">
                  <c:v>-767</c:v>
                </c:pt>
                <c:pt idx="6">
                  <c:v>-1056</c:v>
                </c:pt>
                <c:pt idx="7">
                  <c:v>-2320</c:v>
                </c:pt>
                <c:pt idx="8">
                  <c:v>-2455</c:v>
                </c:pt>
                <c:pt idx="9">
                  <c:v>-1972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E3-409A-AD29-913EF27AC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763801280"/>
        <c:axId val="7638045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817641087764702E-2"/>
                  <c:y val="3.90282873762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E3-409A-AD29-913EF27AC358}"/>
                </c:ext>
              </c:extLst>
            </c:dLbl>
            <c:dLbl>
              <c:idx val="1"/>
              <c:layout>
                <c:manualLayout>
                  <c:x val="-3.5598738613318207E-2"/>
                  <c:y val="4.345316011807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E3-409A-AD29-913EF27AC358}"/>
                </c:ext>
              </c:extLst>
            </c:dLbl>
            <c:dLbl>
              <c:idx val="2"/>
              <c:layout>
                <c:manualLayout>
                  <c:x val="-4.746490902875522E-2"/>
                  <c:y val="3.861921493211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1F-401D-B577-F23003D7CF4C}"/>
                </c:ext>
              </c:extLst>
            </c:dLbl>
            <c:dLbl>
              <c:idx val="3"/>
              <c:layout>
                <c:manualLayout>
                  <c:x val="-3.2948094044905667E-2"/>
                  <c:y val="2.75424830764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1F-401D-B577-F23003D7CF4C}"/>
                </c:ext>
              </c:extLst>
            </c:dLbl>
            <c:dLbl>
              <c:idx val="4"/>
              <c:layout>
                <c:manualLayout>
                  <c:x val="-2.6975503819708879E-2"/>
                  <c:y val="3.135625577296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E3-409A-AD29-913EF27AC358}"/>
                </c:ext>
              </c:extLst>
            </c:dLbl>
            <c:dLbl>
              <c:idx val="5"/>
              <c:layout>
                <c:manualLayout>
                  <c:x val="-2.6936055643982375E-2"/>
                  <c:y val="4.323206699823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E3-409A-AD29-913EF27AC358}"/>
                </c:ext>
              </c:extLst>
            </c:dLbl>
            <c:dLbl>
              <c:idx val="6"/>
              <c:layout>
                <c:manualLayout>
                  <c:x val="-4.5705202077543292E-2"/>
                  <c:y val="4.097531165851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E3-409A-AD29-913EF27AC358}"/>
                </c:ext>
              </c:extLst>
            </c:dLbl>
            <c:dLbl>
              <c:idx val="7"/>
              <c:layout>
                <c:manualLayout>
                  <c:x val="-4.0206558378582211E-2"/>
                  <c:y val="5.4249929884046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1F-401D-B577-F23003D7CF4C}"/>
                </c:ext>
              </c:extLst>
            </c:dLbl>
            <c:dLbl>
              <c:idx val="8"/>
              <c:layout>
                <c:manualLayout>
                  <c:x val="-2.1832348436300567E-2"/>
                  <c:y val="2.3983586260852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1F-401D-B577-F23003D7CF4C}"/>
                </c:ext>
              </c:extLst>
            </c:dLbl>
            <c:dLbl>
              <c:idx val="9"/>
              <c:layout>
                <c:manualLayout>
                  <c:x val="-6.0516002601533293E-3"/>
                  <c:y val="4.385136187173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E-4996-8783-5FFE24D1A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303</c:v>
                </c:pt>
                <c:pt idx="1">
                  <c:v>453</c:v>
                </c:pt>
                <c:pt idx="2">
                  <c:v>422</c:v>
                </c:pt>
                <c:pt idx="3">
                  <c:v>315</c:v>
                </c:pt>
                <c:pt idx="4">
                  <c:v>367</c:v>
                </c:pt>
                <c:pt idx="5">
                  <c:v>423</c:v>
                </c:pt>
                <c:pt idx="6">
                  <c:v>338</c:v>
                </c:pt>
                <c:pt idx="7">
                  <c:v>628</c:v>
                </c:pt>
                <c:pt idx="8">
                  <c:v>657</c:v>
                </c:pt>
                <c:pt idx="9">
                  <c:v>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E3-409A-AD29-913EF27AC3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1F-401D-B577-F23003D7CF4C}"/>
              </c:ext>
            </c:extLst>
          </c:dPt>
          <c:dLbls>
            <c:dLbl>
              <c:idx val="0"/>
              <c:layout>
                <c:manualLayout>
                  <c:x val="-6.229773528928445E-2"/>
                  <c:y val="-3.99204902249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F-401D-B577-F23003D7CF4C}"/>
                </c:ext>
              </c:extLst>
            </c:dLbl>
            <c:dLbl>
              <c:idx val="1"/>
              <c:layout>
                <c:manualLayout>
                  <c:x val="-4.449838234948892E-2"/>
                  <c:y val="-4.9185704288580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F-401D-B577-F23003D7CF4C}"/>
                </c:ext>
              </c:extLst>
            </c:dLbl>
            <c:dLbl>
              <c:idx val="2"/>
              <c:layout>
                <c:manualLayout>
                  <c:x val="-3.8288717673953664E-2"/>
                  <c:y val="-5.8710759525108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F-401D-B577-F23003D7CF4C}"/>
                </c:ext>
              </c:extLst>
            </c:dLbl>
            <c:dLbl>
              <c:idx val="3"/>
              <c:layout>
                <c:manualLayout>
                  <c:x val="-4.8592763067321944E-2"/>
                  <c:y val="-6.939062755827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1F-401D-B577-F23003D7CF4C}"/>
                </c:ext>
              </c:extLst>
            </c:dLbl>
            <c:dLbl>
              <c:idx val="4"/>
              <c:layout>
                <c:manualLayout>
                  <c:x val="-5.1243293952230928E-2"/>
                  <c:y val="-4.6569703452581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1F-401D-B577-F23003D7CF4C}"/>
                </c:ext>
              </c:extLst>
            </c:dLbl>
            <c:dLbl>
              <c:idx val="5"/>
              <c:layout>
                <c:manualLayout>
                  <c:x val="-5.9550488606014119E-2"/>
                  <c:y val="-1.82753030790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1F-401D-B577-F23003D7CF4C}"/>
                </c:ext>
              </c:extLst>
            </c:dLbl>
            <c:dLbl>
              <c:idx val="6"/>
              <c:layout>
                <c:manualLayout>
                  <c:x val="-6.973596210519567E-2"/>
                  <c:y val="-9.265825342121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F-401D-B577-F23003D7CF4C}"/>
                </c:ext>
              </c:extLst>
            </c:dLbl>
            <c:dLbl>
              <c:idx val="7"/>
              <c:layout>
                <c:manualLayout>
                  <c:x val="-1.1866235293197039E-2"/>
                  <c:y val="-3.978037191475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1F-401D-B577-F23003D7CF4C}"/>
                </c:ext>
              </c:extLst>
            </c:dLbl>
            <c:dLbl>
              <c:idx val="8"/>
              <c:layout>
                <c:manualLayout>
                  <c:x val="-2.9665588232991509E-3"/>
                  <c:y val="-2.9160543541212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1F-401D-B577-F23003D7CF4C}"/>
                </c:ext>
              </c:extLst>
            </c:dLbl>
            <c:dLbl>
              <c:idx val="9"/>
              <c:layout>
                <c:manualLayout>
                  <c:x val="0"/>
                  <c:y val="-5.35856470761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CC-4804-889C-CFD507B0D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893</c:v>
                </c:pt>
                <c:pt idx="1">
                  <c:v>970</c:v>
                </c:pt>
                <c:pt idx="2">
                  <c:v>975</c:v>
                </c:pt>
                <c:pt idx="3">
                  <c:v>2512</c:v>
                </c:pt>
                <c:pt idx="4">
                  <c:v>1303</c:v>
                </c:pt>
                <c:pt idx="5">
                  <c:v>1190</c:v>
                </c:pt>
                <c:pt idx="6">
                  <c:v>1394</c:v>
                </c:pt>
                <c:pt idx="7">
                  <c:v>2948</c:v>
                </c:pt>
                <c:pt idx="8">
                  <c:v>3112</c:v>
                </c:pt>
                <c:pt idx="9">
                  <c:v>2555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E3-409A-AD29-913EF27AC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801280"/>
        <c:axId val="763804560"/>
      </c:lineChart>
      <c:catAx>
        <c:axId val="7638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804560"/>
        <c:crosses val="autoZero"/>
        <c:auto val="1"/>
        <c:lblAlgn val="ctr"/>
        <c:lblOffset val="100"/>
        <c:noMultiLvlLbl val="0"/>
      </c:catAx>
      <c:valAx>
        <c:axId val="763804560"/>
        <c:scaling>
          <c:orientation val="minMax"/>
          <c:max val="3400"/>
          <c:min val="-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8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EU Services </a:t>
            </a:r>
            <a:r>
              <a:rPr lang="en-US" sz="2000" b="1" dirty="0">
                <a:solidFill>
                  <a:srgbClr val="FF0000"/>
                </a:solidFill>
              </a:rPr>
              <a:t>Exports</a:t>
            </a:r>
            <a:r>
              <a:rPr lang="en-US" sz="2000" b="1" dirty="0">
                <a:solidFill>
                  <a:schemeClr val="tx1"/>
                </a:solidFill>
              </a:rPr>
              <a:t> to Canada per sectors in the </a:t>
            </a:r>
          </a:p>
          <a:p>
            <a:pPr>
              <a:defRPr sz="3200"/>
            </a:pPr>
            <a:r>
              <a:rPr lang="en-US" sz="2000" b="1" dirty="0">
                <a:solidFill>
                  <a:schemeClr val="tx1"/>
                </a:solidFill>
              </a:rPr>
              <a:t>“Other Business Services” – 2024 - %</a:t>
            </a:r>
          </a:p>
        </c:rich>
      </c:tx>
      <c:layout>
        <c:manualLayout>
          <c:xMode val="edge"/>
          <c:yMode val="edge"/>
          <c:x val="2.6747093121050211E-4"/>
          <c:y val="1.0886993351904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46670656413722E-2"/>
          <c:y val="0.18607757574261297"/>
          <c:w val="0.41238584070639772"/>
          <c:h val="0.63890757679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 %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3-49E5-ABC5-F8201A6A197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3-49E5-ABC5-F8201A6A197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3-49E5-ABC5-F8201A6A19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03-49E5-ABC5-F8201A6A1976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03-49E5-ABC5-F8201A6A19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03-49E5-ABC5-F8201A6A19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03-49E5-ABC5-F8201A6A1976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D8C-4BEB-BF74-1F5B6B48DA6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D8C-4BEB-BF74-1F5B6B48DA60}"/>
              </c:ext>
            </c:extLst>
          </c:dPt>
          <c:dPt>
            <c:idx val="9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D8C-4BEB-BF74-1F5B6B48DA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D8C-4BEB-BF74-1F5B6B48DA6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D8C-4BEB-BF74-1F5B6B48DA60}"/>
              </c:ext>
            </c:extLst>
          </c:dPt>
          <c:dLbls>
            <c:dLbl>
              <c:idx val="0"/>
              <c:layout>
                <c:manualLayout>
                  <c:x val="-3.4913015129467021E-3"/>
                  <c:y val="2.1974067353284478E-2"/>
                </c:manualLayout>
              </c:layout>
              <c:tx>
                <c:rich>
                  <a:bodyPr/>
                  <a:lstStyle/>
                  <a:p>
                    <a:fld id="{C5A0AAFE-2AA7-45AF-9CA4-1C709285BC81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03-49E5-ABC5-F8201A6A1976}"/>
                </c:ext>
              </c:extLst>
            </c:dLbl>
            <c:dLbl>
              <c:idx val="1"/>
              <c:layout>
                <c:manualLayout>
                  <c:x val="3.8280696498203245E-2"/>
                  <c:y val="-4.3425901923105935E-2"/>
                </c:manualLayout>
              </c:layout>
              <c:tx>
                <c:rich>
                  <a:bodyPr/>
                  <a:lstStyle/>
                  <a:p>
                    <a:fld id="{EBF485BD-470E-4AD8-8BD9-D1997D422C30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03-49E5-ABC5-F8201A6A1976}"/>
                </c:ext>
              </c:extLst>
            </c:dLbl>
            <c:dLbl>
              <c:idx val="3"/>
              <c:layout>
                <c:manualLayout>
                  <c:x val="-8.3511352187839172E-3"/>
                  <c:y val="8.43947723229654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68BF0-6A15-4230-9497-4F5CBE361FEC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57392825896761"/>
                      <c:h val="6.13629337999416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03-49E5-ABC5-F8201A6A1976}"/>
                </c:ext>
              </c:extLst>
            </c:dLbl>
            <c:dLbl>
              <c:idx val="4"/>
              <c:layout>
                <c:manualLayout>
                  <c:x val="-2.4790582544384461E-3"/>
                  <c:y val="-7.4962521311075173E-3"/>
                </c:manualLayout>
              </c:layout>
              <c:tx>
                <c:rich>
                  <a:bodyPr/>
                  <a:lstStyle/>
                  <a:p>
                    <a:fld id="{85FB76A1-46B1-47B6-B528-5D832FAA114D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03-49E5-ABC5-F8201A6A1976}"/>
                </c:ext>
              </c:extLst>
            </c:dLbl>
            <c:dLbl>
              <c:idx val="5"/>
              <c:layout>
                <c:manualLayout>
                  <c:x val="5.1010590830782195E-2"/>
                  <c:y val="7.7515049768132754E-2"/>
                </c:manualLayout>
              </c:layout>
              <c:tx>
                <c:rich>
                  <a:bodyPr/>
                  <a:lstStyle/>
                  <a:p>
                    <a:fld id="{9B63D789-8FE5-4043-81D7-8778B73020C3}" type="VALUE"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303-49E5-ABC5-F8201A6A1976}"/>
                </c:ext>
              </c:extLst>
            </c:dLbl>
            <c:dLbl>
              <c:idx val="6"/>
              <c:layout>
                <c:manualLayout>
                  <c:x val="2.5899198096253212E-2"/>
                  <c:y val="2.6423675833000724E-3"/>
                </c:manualLayout>
              </c:layout>
              <c:tx>
                <c:rich>
                  <a:bodyPr/>
                  <a:lstStyle/>
                  <a:p>
                    <a:fld id="{125DD7A4-B95E-4B59-BE11-6BBAF67984A6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303-49E5-ABC5-F8201A6A197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5D3A651-9F91-4E34-9B7D-DB55F3080B35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D8C-4BEB-BF74-1F5B6B48DA6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C590753-71DF-466F-BC26-3289609B807A}" type="VALUE"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AD8C-4BEB-BF74-1F5B6B48DA6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523AC27-A56E-4A94-84D9-124F98743B0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AD8C-4BEB-BF74-1F5B6B48DA6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D77537F-4434-463F-81E7-20EDFA17E40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D8C-4BEB-BF74-1F5B6B48DA6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A06DC11-C3F5-4DE4-B6C0-4A8F99ECE415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D8C-4BEB-BF74-1F5B6B48D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Research &amp; Development Services</c:v>
                </c:pt>
                <c:pt idx="1">
                  <c:v>Legal services</c:v>
                </c:pt>
                <c:pt idx="2">
                  <c:v>Accounting, auditing, bookkeping &amp; tax consult.</c:v>
                </c:pt>
                <c:pt idx="3">
                  <c:v>Business &amp; Management consult. &amp; Public Rel.</c:v>
                </c:pt>
                <c:pt idx="4">
                  <c:v>Advertising, Market research &amp; public opin Poll</c:v>
                </c:pt>
                <c:pt idx="5">
                  <c:v>Architectural Services</c:v>
                </c:pt>
                <c:pt idx="6">
                  <c:v>Engineering Services</c:v>
                </c:pt>
                <c:pt idx="7">
                  <c:v>Scientific &amp; other technical Services</c:v>
                </c:pt>
                <c:pt idx="8">
                  <c:v>Waste Treatment, &amp; agriculture &amp; mining Ser.</c:v>
                </c:pt>
                <c:pt idx="9">
                  <c:v>Operating Leasing Services</c:v>
                </c:pt>
                <c:pt idx="10">
                  <c:v>Trade-Related Ser. (Distribvution Ser.)</c:v>
                </c:pt>
                <c:pt idx="11">
                  <c:v>Other Business Services not inclluded elsewhere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8.7563832982877746E-2</c:v>
                </c:pt>
                <c:pt idx="1">
                  <c:v>2.0126164013217183E-2</c:v>
                </c:pt>
                <c:pt idx="2">
                  <c:v>2.1628116551516974E-2</c:v>
                </c:pt>
                <c:pt idx="3">
                  <c:v>0.38119555422048662</c:v>
                </c:pt>
                <c:pt idx="4">
                  <c:v>8.4860318413938124E-2</c:v>
                </c:pt>
                <c:pt idx="5">
                  <c:v>1.2015620306398318E-3</c:v>
                </c:pt>
                <c:pt idx="6">
                  <c:v>6.5334935416040851E-2</c:v>
                </c:pt>
                <c:pt idx="7">
                  <c:v>2.3130069089816761E-2</c:v>
                </c:pt>
                <c:pt idx="8">
                  <c:v>8.5611294683088021E-3</c:v>
                </c:pt>
                <c:pt idx="9">
                  <c:v>8.3057975367978376E-2</c:v>
                </c:pt>
                <c:pt idx="10">
                  <c:v>2.613397416641634E-2</c:v>
                </c:pt>
                <c:pt idx="11">
                  <c:v>0.1972063682787624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E-4AB4-9B29-AB7329275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145843698707996"/>
          <c:y val="8.7424442551650647E-2"/>
          <c:w val="0.34203003022410455"/>
          <c:h val="0.86249538802958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EU Services </a:t>
            </a:r>
            <a:r>
              <a:rPr lang="en-US" sz="2000" b="1" dirty="0">
                <a:solidFill>
                  <a:srgbClr val="FF0000"/>
                </a:solidFill>
              </a:rPr>
              <a:t>Imports</a:t>
            </a:r>
            <a:r>
              <a:rPr lang="en-US" sz="2000" b="1" dirty="0">
                <a:solidFill>
                  <a:schemeClr val="tx1"/>
                </a:solidFill>
              </a:rPr>
              <a:t> to Canada per sectors in the </a:t>
            </a:r>
          </a:p>
          <a:p>
            <a:pPr>
              <a:defRPr sz="3200"/>
            </a:pPr>
            <a:r>
              <a:rPr lang="en-US" sz="2000" b="1" dirty="0">
                <a:solidFill>
                  <a:schemeClr val="tx1"/>
                </a:solidFill>
              </a:rPr>
              <a:t>“Other Business Services” – 2024 - %</a:t>
            </a:r>
          </a:p>
        </c:rich>
      </c:tx>
      <c:layout>
        <c:manualLayout>
          <c:xMode val="edge"/>
          <c:yMode val="edge"/>
          <c:x val="1.4321591023777355E-2"/>
          <c:y val="1.0673560498077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34559147705038"/>
          <c:y val="0.20534081435064411"/>
          <c:w val="0.41098042869714108"/>
          <c:h val="0.624247471962993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Imports %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3-49E5-ABC5-F8201A6A197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3-49E5-ABC5-F8201A6A197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3-49E5-ABC5-F8201A6A19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03-49E5-ABC5-F8201A6A1976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03-49E5-ABC5-F8201A6A19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03-49E5-ABC5-F8201A6A19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03-49E5-ABC5-F8201A6A1976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D8C-4BEB-BF74-1F5B6B48DA6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D8C-4BEB-BF74-1F5B6B48DA60}"/>
              </c:ext>
            </c:extLst>
          </c:dPt>
          <c:dPt>
            <c:idx val="9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D8C-4BEB-BF74-1F5B6B48DA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D8C-4BEB-BF74-1F5B6B48DA6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D8C-4BEB-BF74-1F5B6B48DA60}"/>
              </c:ext>
            </c:extLst>
          </c:dPt>
          <c:dLbls>
            <c:dLbl>
              <c:idx val="0"/>
              <c:layout>
                <c:manualLayout>
                  <c:x val="-0.12716754370278041"/>
                  <c:y val="5.8989844749760233E-2"/>
                </c:manualLayout>
              </c:layout>
              <c:tx>
                <c:rich>
                  <a:bodyPr/>
                  <a:lstStyle/>
                  <a:p>
                    <a:fld id="{C5A0AAFE-2AA7-45AF-9CA4-1C709285BC81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03-49E5-ABC5-F8201A6A1976}"/>
                </c:ext>
              </c:extLst>
            </c:dLbl>
            <c:dLbl>
              <c:idx val="1"/>
              <c:layout>
                <c:manualLayout>
                  <c:x val="3.8280696498203245E-2"/>
                  <c:y val="-4.3425901923105935E-2"/>
                </c:manualLayout>
              </c:layout>
              <c:tx>
                <c:rich>
                  <a:bodyPr/>
                  <a:lstStyle/>
                  <a:p>
                    <a:fld id="{EBF485BD-470E-4AD8-8BD9-D1997D422C30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03-49E5-ABC5-F8201A6A1976}"/>
                </c:ext>
              </c:extLst>
            </c:dLbl>
            <c:dLbl>
              <c:idx val="3"/>
              <c:layout>
                <c:manualLayout>
                  <c:x val="9.0027679073909822E-2"/>
                  <c:y val="4.7378994926489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68BF0-6A15-4230-9497-4F5CBE361FEC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57392825896761"/>
                      <c:h val="6.13629337999416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03-49E5-ABC5-F8201A6A1976}"/>
                </c:ext>
              </c:extLst>
            </c:dLbl>
            <c:dLbl>
              <c:idx val="4"/>
              <c:layout>
                <c:manualLayout>
                  <c:x val="-5.2898822729518166E-3"/>
                  <c:y val="8.3954492024891608E-2"/>
                </c:manualLayout>
              </c:layout>
              <c:tx>
                <c:rich>
                  <a:bodyPr/>
                  <a:lstStyle/>
                  <a:p>
                    <a:fld id="{85FB76A1-46B1-47B6-B528-5D832FAA114D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03-49E5-ABC5-F8201A6A1976}"/>
                </c:ext>
              </c:extLst>
            </c:dLbl>
            <c:dLbl>
              <c:idx val="5"/>
              <c:layout>
                <c:manualLayout>
                  <c:x val="0.11144335083114611"/>
                  <c:y val="5.574103237095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03-49E5-ABC5-F8201A6A197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25DD7A4-B95E-4B59-BE11-6BBAF67984A6}" type="VALUE">
                      <a:rPr lang="en-US">
                        <a:solidFill>
                          <a:srgbClr val="7030A0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303-49E5-ABC5-F8201A6A197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5D3A651-9F91-4E34-9B7D-DB55F3080B35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D8C-4BEB-BF74-1F5B6B48DA6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C590753-71DF-466F-BC26-3289609B807A}" type="VALUE"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AD8C-4BEB-BF74-1F5B6B48DA6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523AC27-A56E-4A94-84D9-124F98743B04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AD8C-4BEB-BF74-1F5B6B48DA6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D77537F-4434-463F-81E7-20EDFA17E40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D8C-4BEB-BF74-1F5B6B48DA6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A06DC11-C3F5-4DE4-B6C0-4A8F99ECE415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D8C-4BEB-BF74-1F5B6B48D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Research &amp; Development Services</c:v>
                </c:pt>
                <c:pt idx="1">
                  <c:v>Legal services</c:v>
                </c:pt>
                <c:pt idx="2">
                  <c:v>Accounting, auditing, bookkeping &amp; tax consult.</c:v>
                </c:pt>
                <c:pt idx="3">
                  <c:v>Business &amp; Management consult. &amp; Public Rel.</c:v>
                </c:pt>
                <c:pt idx="4">
                  <c:v>Advertising, Market research &amp; public opin Poll</c:v>
                </c:pt>
                <c:pt idx="5">
                  <c:v>Architectural Services</c:v>
                </c:pt>
                <c:pt idx="6">
                  <c:v>Engineering Services</c:v>
                </c:pt>
                <c:pt idx="7">
                  <c:v>Scientific &amp; other technical Services</c:v>
                </c:pt>
                <c:pt idx="8">
                  <c:v>Waste Treatment, &amp; agriculture &amp; mining Ser.</c:v>
                </c:pt>
                <c:pt idx="9">
                  <c:v>Operating Leasing Services</c:v>
                </c:pt>
                <c:pt idx="10">
                  <c:v>Trade-Related Ser. (Distribvution Ser.)</c:v>
                </c:pt>
                <c:pt idx="11">
                  <c:v>Other Business Services not inclluded elsewhere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0.40945512820512819</c:v>
                </c:pt>
                <c:pt idx="1">
                  <c:v>1.858974358974359E-2</c:v>
                </c:pt>
                <c:pt idx="2">
                  <c:v>1.8910256410256409E-2</c:v>
                </c:pt>
                <c:pt idx="3">
                  <c:v>0.17932692307692308</c:v>
                </c:pt>
                <c:pt idx="4">
                  <c:v>0.11185897435897436</c:v>
                </c:pt>
                <c:pt idx="5">
                  <c:v>4.807692307692308E-4</c:v>
                </c:pt>
                <c:pt idx="6">
                  <c:v>2.548076923076923E-2</c:v>
                </c:pt>
                <c:pt idx="7">
                  <c:v>1.9070512820512822E-2</c:v>
                </c:pt>
                <c:pt idx="8">
                  <c:v>4.9679487179487176E-3</c:v>
                </c:pt>
                <c:pt idx="9">
                  <c:v>2.1153846153846155E-2</c:v>
                </c:pt>
                <c:pt idx="10">
                  <c:v>3.8782051282051283E-2</c:v>
                </c:pt>
                <c:pt idx="11">
                  <c:v>0.15192307692307691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E-4AB4-9B29-AB7329275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08008502410665"/>
          <c:y val="7.3634456606513715E-2"/>
          <c:w val="0.34203003022410455"/>
          <c:h val="0.88261554339348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59847670835218E-2"/>
          <c:y val="1.6517751588854799E-2"/>
          <c:w val="0.90622640519121578"/>
          <c:h val="0.81129775834951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5378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B0-41E6-A2CF-F87E3FD142E5}"/>
              </c:ext>
            </c:extLst>
          </c:dPt>
          <c:dLbls>
            <c:dLbl>
              <c:idx val="0"/>
              <c:layout>
                <c:manualLayout>
                  <c:x val="4.3284367844872475E-2"/>
                  <c:y val="-0.41260408387672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B0-41E6-A2CF-F87E3FD142E5}"/>
                </c:ext>
              </c:extLst>
            </c:dLbl>
            <c:dLbl>
              <c:idx val="1"/>
              <c:layout>
                <c:manualLayout>
                  <c:x val="5.0498429152351205E-2"/>
                  <c:y val="-0.34927191138306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0-41E6-A2CF-F87E3FD142E5}"/>
                </c:ext>
              </c:extLst>
            </c:dLbl>
            <c:dLbl>
              <c:idx val="2"/>
              <c:layout>
                <c:manualLayout>
                  <c:x val="1.5870934876453236E-2"/>
                  <c:y val="-0.31622483541714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0-41E6-A2CF-F87E3FD142E5}"/>
                </c:ext>
              </c:extLst>
            </c:dLbl>
            <c:dLbl>
              <c:idx val="3"/>
              <c:layout>
                <c:manualLayout>
                  <c:x val="2.3084996183931953E-2"/>
                  <c:y val="-0.27400783816043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0-41E6-A2CF-F87E3FD142E5}"/>
                </c:ext>
              </c:extLst>
            </c:dLbl>
            <c:dLbl>
              <c:idx val="4"/>
              <c:layout>
                <c:manualLayout>
                  <c:x val="2.74134329684192E-2"/>
                  <c:y val="-0.25490988892972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0-41E6-A2CF-F87E3FD142E5}"/>
                </c:ext>
              </c:extLst>
            </c:dLbl>
            <c:dLbl>
              <c:idx val="5"/>
              <c:layout>
                <c:manualLayout>
                  <c:x val="0"/>
                  <c:y val="-0.15968471451889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B0-41E6-A2CF-F87E3FD142E5}"/>
                </c:ext>
              </c:extLst>
            </c:dLbl>
            <c:dLbl>
              <c:idx val="6"/>
              <c:layout>
                <c:manualLayout>
                  <c:x val="7.2140613074786909E-3"/>
                  <c:y val="-0.13405383732291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B0-41E6-A2CF-F87E3FD142E5}"/>
                </c:ext>
              </c:extLst>
            </c:dLbl>
            <c:dLbl>
              <c:idx val="7"/>
              <c:layout>
                <c:manualLayout>
                  <c:x val="1.4428122614957488E-2"/>
                  <c:y val="-0.11709204675264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B0-41E6-A2CF-F87E3FD142E5}"/>
                </c:ext>
              </c:extLst>
            </c:dLbl>
            <c:dLbl>
              <c:idx val="8"/>
              <c:layout>
                <c:manualLayout>
                  <c:x val="3.7513118798889467E-2"/>
                  <c:y val="-0.10679491474570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B0-41E6-A2CF-F87E3FD142E5}"/>
                </c:ext>
              </c:extLst>
            </c:dLbl>
            <c:dLbl>
              <c:idx val="9"/>
              <c:layout>
                <c:manualLayout>
                  <c:x val="1.7313747137948983E-2"/>
                  <c:y val="-8.116413520673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B0-41E6-A2CF-F87E3FD142E5}"/>
                </c:ext>
              </c:extLst>
            </c:dLbl>
            <c:dLbl>
              <c:idx val="10"/>
              <c:layout>
                <c:manualLayout>
                  <c:x val="4.1841555583376766E-2"/>
                  <c:y val="-0.11533850792536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B0-41E6-A2CF-F87E3FD142E5}"/>
                </c:ext>
              </c:extLst>
            </c:dLbl>
            <c:dLbl>
              <c:idx val="11"/>
              <c:layout>
                <c:manualLayout>
                  <c:x val="4.3284367844872457E-3"/>
                  <c:y val="-7.902823691182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B0-41E6-A2CF-F87E3FD142E5}"/>
                </c:ext>
              </c:extLst>
            </c:dLbl>
            <c:dLbl>
              <c:idx val="12"/>
              <c:layout>
                <c:manualLayout>
                  <c:x val="2.8856245229914447E-3"/>
                  <c:y val="-4.698976248810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B0-41E6-A2CF-F87E3FD142E5}"/>
                </c:ext>
              </c:extLst>
            </c:dLbl>
            <c:dLbl>
              <c:idx val="13"/>
              <c:layout>
                <c:manualLayout>
                  <c:x val="9.3782796997222556E-3"/>
                  <c:y val="-9.28422482971977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5238610474089E-2"/>
                      <c:h val="6.5776701449126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EB0-41E6-A2CF-F87E3FD142E5}"/>
                </c:ext>
              </c:extLst>
            </c:dLbl>
            <c:dLbl>
              <c:idx val="14"/>
              <c:layout>
                <c:manualLayout>
                  <c:x val="1.009968583047024E-2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B0-41E6-A2CF-F87E3FD142E5}"/>
                </c:ext>
              </c:extLst>
            </c:dLbl>
            <c:dLbl>
              <c:idx val="15"/>
              <c:layout>
                <c:manualLayout>
                  <c:x val="0"/>
                  <c:y val="-7.072843045929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EB0-41E6-A2CF-F87E3FD142E5}"/>
                </c:ext>
              </c:extLst>
            </c:dLbl>
            <c:dLbl>
              <c:idx val="16"/>
              <c:layout>
                <c:manualLayout>
                  <c:x val="1.442812261495643E-3"/>
                  <c:y val="-7.6892338616906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EB0-41E6-A2CF-F87E3FD142E5}"/>
                </c:ext>
              </c:extLst>
            </c:dLbl>
            <c:dLbl>
              <c:idx val="17"/>
              <c:layout>
                <c:manualLayout>
                  <c:x val="7.2140613074786379E-3"/>
                  <c:y val="-4.27179658982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B0-41E6-A2CF-F87E3FD142E5}"/>
                </c:ext>
              </c:extLst>
            </c:dLbl>
            <c:dLbl>
              <c:idx val="18"/>
              <c:layout>
                <c:manualLayout>
                  <c:x val="1.4428122614957488E-3"/>
                  <c:y val="-9.171167591065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EB0-41E6-A2CF-F87E3FD142E5}"/>
                </c:ext>
              </c:extLst>
            </c:dLbl>
            <c:dLbl>
              <c:idx val="19"/>
              <c:layout>
                <c:manualLayout>
                  <c:x val="2.8856245229913918E-3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B0-41E6-A2CF-F87E3FD142E5}"/>
                </c:ext>
              </c:extLst>
            </c:dLbl>
            <c:dLbl>
              <c:idx val="20"/>
              <c:layout>
                <c:manualLayout>
                  <c:x val="-1.0580501024118124E-16"/>
                  <c:y val="-6.194105055250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B0-41E6-A2CF-F87E3FD142E5}"/>
                </c:ext>
              </c:extLst>
            </c:dLbl>
            <c:dLbl>
              <c:idx val="21"/>
              <c:layout>
                <c:manualLayout>
                  <c:x val="4.3284367844872457E-3"/>
                  <c:y val="-2.776667783388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B0-41E6-A2CF-F87E3FD142E5}"/>
                </c:ext>
              </c:extLst>
            </c:dLbl>
            <c:dLbl>
              <c:idx val="22"/>
              <c:layout>
                <c:manualLayout>
                  <c:x val="5.7712490459829952E-3"/>
                  <c:y val="-6.194105055250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EB0-41E6-A2CF-F87E3FD142E5}"/>
                </c:ext>
              </c:extLst>
            </c:dLbl>
            <c:dLbl>
              <c:idx val="23"/>
              <c:layout>
                <c:manualLayout>
                  <c:x val="5.7712490459828894E-3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B0-41E6-A2CF-F87E3FD142E5}"/>
                </c:ext>
              </c:extLst>
            </c:dLbl>
            <c:dLbl>
              <c:idx val="24"/>
              <c:layout>
                <c:manualLayout>
                  <c:x val="-1.0580501024118124E-16"/>
                  <c:y val="-7.902823691182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EB0-41E6-A2CF-F87E3FD142E5}"/>
                </c:ext>
              </c:extLst>
            </c:dLbl>
            <c:dLbl>
              <c:idx val="25"/>
              <c:layout>
                <c:manualLayout>
                  <c:x val="4.3284367844872457E-3"/>
                  <c:y val="-5.126155907793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B0-41E6-A2CF-F87E3FD142E5}"/>
                </c:ext>
              </c:extLst>
            </c:dLbl>
            <c:dLbl>
              <c:idx val="26"/>
              <c:layout>
                <c:manualLayout>
                  <c:x val="2.8856245229914976E-3"/>
                  <c:y val="-2.349488124405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EB0-41E6-A2CF-F87E3FD142E5}"/>
                </c:ext>
              </c:extLst>
            </c:dLbl>
            <c:dLbl>
              <c:idx val="27"/>
              <c:layout>
                <c:manualLayout>
                  <c:x val="-4.3284367844873516E-3"/>
                  <c:y val="-5.553335566776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EB0-41E6-A2CF-F87E3FD14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Germany</c:v>
                </c:pt>
                <c:pt idx="1">
                  <c:v>Ireland</c:v>
                </c:pt>
                <c:pt idx="2">
                  <c:v>Netherlands</c:v>
                </c:pt>
                <c:pt idx="3">
                  <c:v>Italy</c:v>
                </c:pt>
                <c:pt idx="4">
                  <c:v>Spain*</c:v>
                </c:pt>
                <c:pt idx="5">
                  <c:v>Sweden</c:v>
                </c:pt>
                <c:pt idx="6">
                  <c:v>Denmark</c:v>
                </c:pt>
                <c:pt idx="7">
                  <c:v>Portugal</c:v>
                </c:pt>
                <c:pt idx="8">
                  <c:v>Poland</c:v>
                </c:pt>
                <c:pt idx="9">
                  <c:v>Belgium</c:v>
                </c:pt>
                <c:pt idx="10">
                  <c:v>Greece</c:v>
                </c:pt>
                <c:pt idx="11">
                  <c:v>Luxembourg*</c:v>
                </c:pt>
                <c:pt idx="12">
                  <c:v>Malta</c:v>
                </c:pt>
                <c:pt idx="13">
                  <c:v>Finland</c:v>
                </c:pt>
                <c:pt idx="14">
                  <c:v>Austria</c:v>
                </c:pt>
                <c:pt idx="15">
                  <c:v>Romania</c:v>
                </c:pt>
                <c:pt idx="16">
                  <c:v>Croatia</c:v>
                </c:pt>
                <c:pt idx="17">
                  <c:v>Czech Republic</c:v>
                </c:pt>
                <c:pt idx="18">
                  <c:v>Cyprus</c:v>
                </c:pt>
                <c:pt idx="19">
                  <c:v>Latvia</c:v>
                </c:pt>
                <c:pt idx="20">
                  <c:v>Hungary</c:v>
                </c:pt>
                <c:pt idx="21">
                  <c:v>Estonia</c:v>
                </c:pt>
                <c:pt idx="22">
                  <c:v>Lithuania</c:v>
                </c:pt>
                <c:pt idx="23">
                  <c:v>Bulgaria</c:v>
                </c:pt>
                <c:pt idx="24">
                  <c:v>Slovakia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4565</c:v>
                </c:pt>
                <c:pt idx="1">
                  <c:v>3749</c:v>
                </c:pt>
                <c:pt idx="2">
                  <c:v>2971</c:v>
                </c:pt>
                <c:pt idx="3">
                  <c:v>2125</c:v>
                </c:pt>
                <c:pt idx="4">
                  <c:v>1448</c:v>
                </c:pt>
                <c:pt idx="5">
                  <c:v>1278</c:v>
                </c:pt>
                <c:pt idx="6">
                  <c:v>940</c:v>
                </c:pt>
                <c:pt idx="7">
                  <c:v>892</c:v>
                </c:pt>
                <c:pt idx="8">
                  <c:v>802</c:v>
                </c:pt>
                <c:pt idx="9">
                  <c:v>697</c:v>
                </c:pt>
                <c:pt idx="10">
                  <c:v>659</c:v>
                </c:pt>
                <c:pt idx="11">
                  <c:v>560</c:v>
                </c:pt>
                <c:pt idx="12">
                  <c:v>559</c:v>
                </c:pt>
                <c:pt idx="13">
                  <c:v>397</c:v>
                </c:pt>
                <c:pt idx="14">
                  <c:v>369</c:v>
                </c:pt>
                <c:pt idx="15">
                  <c:v>272</c:v>
                </c:pt>
                <c:pt idx="16">
                  <c:v>157</c:v>
                </c:pt>
                <c:pt idx="17">
                  <c:v>145</c:v>
                </c:pt>
                <c:pt idx="18">
                  <c:v>108</c:v>
                </c:pt>
                <c:pt idx="19">
                  <c:v>99</c:v>
                </c:pt>
                <c:pt idx="20">
                  <c:v>81</c:v>
                </c:pt>
                <c:pt idx="21">
                  <c:v>84</c:v>
                </c:pt>
                <c:pt idx="22">
                  <c:v>68</c:v>
                </c:pt>
                <c:pt idx="23">
                  <c:v>51</c:v>
                </c:pt>
                <c:pt idx="2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5-44E3-9EA7-79C612AF8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749944"/>
        <c:axId val="367748304"/>
      </c:barChart>
      <c:dateAx>
        <c:axId val="36774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48304"/>
        <c:crossesAt val="0"/>
        <c:auto val="0"/>
        <c:lblOffset val="100"/>
        <c:baseTimeUnit val="days"/>
      </c:dateAx>
      <c:valAx>
        <c:axId val="367748304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49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45786363356474E-2"/>
          <c:y val="2.4551937249137561E-2"/>
          <c:w val="0.90622640519121578"/>
          <c:h val="0.811297758349512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B0-41E6-A2CF-F87E3FD142E5}"/>
              </c:ext>
            </c:extLst>
          </c:dPt>
          <c:dLbls>
            <c:dLbl>
              <c:idx val="0"/>
              <c:layout>
                <c:manualLayout>
                  <c:x val="4.3284367844872475E-2"/>
                  <c:y val="-0.41260408387672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B0-41E6-A2CF-F87E3FD142E5}"/>
                </c:ext>
              </c:extLst>
            </c:dLbl>
            <c:dLbl>
              <c:idx val="1"/>
              <c:layout>
                <c:manualLayout>
                  <c:x val="5.0498429152351205E-2"/>
                  <c:y val="-0.34927191138306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0-41E6-A2CF-F87E3FD142E5}"/>
                </c:ext>
              </c:extLst>
            </c:dLbl>
            <c:dLbl>
              <c:idx val="2"/>
              <c:layout>
                <c:manualLayout>
                  <c:x val="1.7313747137948983E-2"/>
                  <c:y val="-0.277785374274653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0-41E6-A2CF-F87E3FD142E5}"/>
                </c:ext>
              </c:extLst>
            </c:dLbl>
            <c:dLbl>
              <c:idx val="3"/>
              <c:layout>
                <c:manualLayout>
                  <c:x val="4.90556168908554E-2"/>
                  <c:y val="-0.23782952179102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0-41E6-A2CF-F87E3FD142E5}"/>
                </c:ext>
              </c:extLst>
            </c:dLbl>
            <c:dLbl>
              <c:idx val="4"/>
              <c:layout>
                <c:manualLayout>
                  <c:x val="2.4527808445427728E-2"/>
                  <c:y val="-0.16446416870838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0-41E6-A2CF-F87E3FD142E5}"/>
                </c:ext>
              </c:extLst>
            </c:dLbl>
            <c:dLbl>
              <c:idx val="5"/>
              <c:layout>
                <c:manualLayout>
                  <c:x val="2.3084996183931925E-2"/>
                  <c:y val="-0.13028979598975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B0-41E6-A2CF-F87E3FD142E5}"/>
                </c:ext>
              </c:extLst>
            </c:dLbl>
            <c:dLbl>
              <c:idx val="6"/>
              <c:layout>
                <c:manualLayout>
                  <c:x val="2.8856245229914975E-2"/>
                  <c:y val="-0.1046590164507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B0-41E6-A2CF-F87E3FD142E5}"/>
                </c:ext>
              </c:extLst>
            </c:dLbl>
            <c:dLbl>
              <c:idx val="7"/>
              <c:layout>
                <c:manualLayout>
                  <c:x val="1.4428122614957434E-2"/>
                  <c:y val="-8.543593179656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B0-41E6-A2CF-F87E3FD142E5}"/>
                </c:ext>
              </c:extLst>
            </c:dLbl>
            <c:dLbl>
              <c:idx val="8"/>
              <c:layout>
                <c:manualLayout>
                  <c:x val="3.7513118798889467E-2"/>
                  <c:y val="-0.10679491474570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B0-41E6-A2CF-F87E3FD142E5}"/>
                </c:ext>
              </c:extLst>
            </c:dLbl>
            <c:dLbl>
              <c:idx val="9"/>
              <c:layout>
                <c:manualLayout>
                  <c:x val="1.7313747137948983E-2"/>
                  <c:y val="-8.116413520673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B0-41E6-A2CF-F87E3FD142E5}"/>
                </c:ext>
              </c:extLst>
            </c:dLbl>
            <c:dLbl>
              <c:idx val="10"/>
              <c:layout>
                <c:manualLayout>
                  <c:x val="4.1841555583376766E-2"/>
                  <c:y val="-0.11533850792536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B0-41E6-A2CF-F87E3FD142E5}"/>
                </c:ext>
              </c:extLst>
            </c:dLbl>
            <c:dLbl>
              <c:idx val="11"/>
              <c:layout>
                <c:manualLayout>
                  <c:x val="4.3284367844872457E-3"/>
                  <c:y val="-7.902823691182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B0-41E6-A2CF-F87E3FD142E5}"/>
                </c:ext>
              </c:extLst>
            </c:dLbl>
            <c:dLbl>
              <c:idx val="12"/>
              <c:layout>
                <c:manualLayout>
                  <c:x val="2.8856245229914447E-3"/>
                  <c:y val="-4.698976248810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B0-41E6-A2CF-F87E3FD142E5}"/>
                </c:ext>
              </c:extLst>
            </c:dLbl>
            <c:dLbl>
              <c:idx val="13"/>
              <c:layout>
                <c:manualLayout>
                  <c:x val="2.4527808445427728E-2"/>
                  <c:y val="-5.553335566776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B0-41E6-A2CF-F87E3FD142E5}"/>
                </c:ext>
              </c:extLst>
            </c:dLbl>
            <c:dLbl>
              <c:idx val="14"/>
              <c:layout>
                <c:manualLayout>
                  <c:x val="1.009968583047024E-2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B0-41E6-A2CF-F87E3FD142E5}"/>
                </c:ext>
              </c:extLst>
            </c:dLbl>
            <c:dLbl>
              <c:idx val="15"/>
              <c:layout>
                <c:manualLayout>
                  <c:x val="1.154249809196599E-2"/>
                  <c:y val="-2.776667783388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EB0-41E6-A2CF-F87E3FD142E5}"/>
                </c:ext>
              </c:extLst>
            </c:dLbl>
            <c:dLbl>
              <c:idx val="16"/>
              <c:layout>
                <c:manualLayout>
                  <c:x val="1.442812261495643E-3"/>
                  <c:y val="-7.6892338616906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EB0-41E6-A2CF-F87E3FD142E5}"/>
                </c:ext>
              </c:extLst>
            </c:dLbl>
            <c:dLbl>
              <c:idx val="17"/>
              <c:layout>
                <c:manualLayout>
                  <c:x val="7.2140613074786379E-3"/>
                  <c:y val="-4.27179658982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B0-41E6-A2CF-F87E3FD142E5}"/>
                </c:ext>
              </c:extLst>
            </c:dLbl>
            <c:dLbl>
              <c:idx val="18"/>
              <c:layout>
                <c:manualLayout>
                  <c:x val="1.4428122614957488E-3"/>
                  <c:y val="-5.553335566776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EB0-41E6-A2CF-F87E3FD142E5}"/>
                </c:ext>
              </c:extLst>
            </c:dLbl>
            <c:dLbl>
              <c:idx val="19"/>
              <c:layout>
                <c:manualLayout>
                  <c:x val="2.8856245229913918E-3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B0-41E6-A2CF-F87E3FD142E5}"/>
                </c:ext>
              </c:extLst>
            </c:dLbl>
            <c:dLbl>
              <c:idx val="20"/>
              <c:layout>
                <c:manualLayout>
                  <c:x val="-1.0580501024118124E-16"/>
                  <c:y val="-6.194105055250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B0-41E6-A2CF-F87E3FD142E5}"/>
                </c:ext>
              </c:extLst>
            </c:dLbl>
            <c:dLbl>
              <c:idx val="21"/>
              <c:layout>
                <c:manualLayout>
                  <c:x val="4.3284367844872457E-3"/>
                  <c:y val="-2.776667783388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B0-41E6-A2CF-F87E3FD142E5}"/>
                </c:ext>
              </c:extLst>
            </c:dLbl>
            <c:dLbl>
              <c:idx val="22"/>
              <c:layout>
                <c:manualLayout>
                  <c:x val="5.7712490459829952E-3"/>
                  <c:y val="-6.194105055250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EB0-41E6-A2CF-F87E3FD142E5}"/>
                </c:ext>
              </c:extLst>
            </c:dLbl>
            <c:dLbl>
              <c:idx val="23"/>
              <c:layout>
                <c:manualLayout>
                  <c:x val="5.7712490459828894E-3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B0-41E6-A2CF-F87E3FD142E5}"/>
                </c:ext>
              </c:extLst>
            </c:dLbl>
            <c:dLbl>
              <c:idx val="24"/>
              <c:layout>
                <c:manualLayout>
                  <c:x val="-1.0580501024118124E-16"/>
                  <c:y val="-7.902823691182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EB0-41E6-A2CF-F87E3FD142E5}"/>
                </c:ext>
              </c:extLst>
            </c:dLbl>
            <c:dLbl>
              <c:idx val="25"/>
              <c:layout>
                <c:manualLayout>
                  <c:x val="4.3284367844872457E-3"/>
                  <c:y val="-5.126155907793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B0-41E6-A2CF-F87E3FD142E5}"/>
                </c:ext>
              </c:extLst>
            </c:dLbl>
            <c:dLbl>
              <c:idx val="26"/>
              <c:layout>
                <c:manualLayout>
                  <c:x val="2.8856245229914976E-3"/>
                  <c:y val="-2.349488124405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EB0-41E6-A2CF-F87E3FD142E5}"/>
                </c:ext>
              </c:extLst>
            </c:dLbl>
            <c:dLbl>
              <c:idx val="27"/>
              <c:layout>
                <c:manualLayout>
                  <c:x val="-4.3284367844873516E-3"/>
                  <c:y val="-5.553335566776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EB0-41E6-A2CF-F87E3FD14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Sheet1!$A$1:$A$26</c:f>
              <c:strCache>
                <c:ptCount val="26"/>
                <c:pt idx="0">
                  <c:v>Germany</c:v>
                </c:pt>
                <c:pt idx="1">
                  <c:v>France</c:v>
                </c:pt>
                <c:pt idx="2">
                  <c:v>Ireland</c:v>
                </c:pt>
                <c:pt idx="3">
                  <c:v>Netherlands</c:v>
                </c:pt>
                <c:pt idx="4">
                  <c:v>Sweden</c:v>
                </c:pt>
                <c:pt idx="5">
                  <c:v>Italy</c:v>
                </c:pt>
                <c:pt idx="6">
                  <c:v>Denmark</c:v>
                </c:pt>
                <c:pt idx="7">
                  <c:v>Belgium</c:v>
                </c:pt>
                <c:pt idx="8">
                  <c:v>Luxembourg*</c:v>
                </c:pt>
                <c:pt idx="9">
                  <c:v>Finland</c:v>
                </c:pt>
                <c:pt idx="10">
                  <c:v>Romania</c:v>
                </c:pt>
                <c:pt idx="11">
                  <c:v>Austria</c:v>
                </c:pt>
                <c:pt idx="12">
                  <c:v>Spain*</c:v>
                </c:pt>
                <c:pt idx="13">
                  <c:v>Poland</c:v>
                </c:pt>
                <c:pt idx="14">
                  <c:v>Portugal</c:v>
                </c:pt>
                <c:pt idx="15">
                  <c:v>Czech Republic</c:v>
                </c:pt>
                <c:pt idx="16">
                  <c:v>Malta</c:v>
                </c:pt>
                <c:pt idx="17">
                  <c:v>Greece</c:v>
                </c:pt>
                <c:pt idx="18">
                  <c:v>Cyprus</c:v>
                </c:pt>
                <c:pt idx="19">
                  <c:v>Croatia</c:v>
                </c:pt>
                <c:pt idx="20">
                  <c:v>Hungary</c:v>
                </c:pt>
                <c:pt idx="21">
                  <c:v>Slovakia</c:v>
                </c:pt>
                <c:pt idx="22">
                  <c:v>Estonia</c:v>
                </c:pt>
                <c:pt idx="23">
                  <c:v>Lithuania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Sheet1!$B$1:$B$26</c:f>
              <c:numCache>
                <c:formatCode>General</c:formatCode>
                <c:ptCount val="26"/>
                <c:pt idx="0">
                  <c:v>4693</c:v>
                </c:pt>
                <c:pt idx="1">
                  <c:v>4431</c:v>
                </c:pt>
                <c:pt idx="2">
                  <c:v>2951</c:v>
                </c:pt>
                <c:pt idx="3">
                  <c:v>1531</c:v>
                </c:pt>
                <c:pt idx="4">
                  <c:v>1232</c:v>
                </c:pt>
                <c:pt idx="5">
                  <c:v>813</c:v>
                </c:pt>
                <c:pt idx="6">
                  <c:v>796</c:v>
                </c:pt>
                <c:pt idx="7">
                  <c:v>548</c:v>
                </c:pt>
                <c:pt idx="8">
                  <c:v>520</c:v>
                </c:pt>
                <c:pt idx="9">
                  <c:v>431</c:v>
                </c:pt>
                <c:pt idx="10">
                  <c:v>365</c:v>
                </c:pt>
                <c:pt idx="11">
                  <c:v>355</c:v>
                </c:pt>
                <c:pt idx="12">
                  <c:v>350</c:v>
                </c:pt>
                <c:pt idx="13">
                  <c:v>256</c:v>
                </c:pt>
                <c:pt idx="14">
                  <c:v>203</c:v>
                </c:pt>
                <c:pt idx="15">
                  <c:v>87</c:v>
                </c:pt>
                <c:pt idx="16">
                  <c:v>80</c:v>
                </c:pt>
                <c:pt idx="17">
                  <c:v>70</c:v>
                </c:pt>
                <c:pt idx="18">
                  <c:v>70</c:v>
                </c:pt>
                <c:pt idx="19">
                  <c:v>68</c:v>
                </c:pt>
                <c:pt idx="20">
                  <c:v>50</c:v>
                </c:pt>
                <c:pt idx="21">
                  <c:v>34</c:v>
                </c:pt>
                <c:pt idx="22">
                  <c:v>26</c:v>
                </c:pt>
                <c:pt idx="23">
                  <c:v>23</c:v>
                </c:pt>
                <c:pt idx="24">
                  <c:v>21</c:v>
                </c:pt>
                <c:pt idx="25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E615-44E3-9EA7-79C612AF8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749944"/>
        <c:axId val="367748304"/>
      </c:barChart>
      <c:dateAx>
        <c:axId val="36774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48304"/>
        <c:crossesAt val="0"/>
        <c:auto val="0"/>
        <c:lblOffset val="100"/>
        <c:baseTimeUnit val="days"/>
      </c:dateAx>
      <c:valAx>
        <c:axId val="367748304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49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60580229377633E-2"/>
          <c:y val="2.8616370628090092E-2"/>
          <c:w val="0.91410584774327186"/>
          <c:h val="0.7513805163889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EU27</c:v>
                </c:pt>
                <c:pt idx="1">
                  <c:v>US</c:v>
                </c:pt>
                <c:pt idx="2">
                  <c:v>China</c:v>
                </c:pt>
                <c:pt idx="3">
                  <c:v>Canada</c:v>
                </c:pt>
                <c:pt idx="4">
                  <c:v>Japan</c:v>
                </c:pt>
                <c:pt idx="5">
                  <c:v>UK</c:v>
                </c:pt>
                <c:pt idx="6">
                  <c:v>Hong-Kong</c:v>
                </c:pt>
                <c:pt idx="7">
                  <c:v>Switzerland</c:v>
                </c:pt>
                <c:pt idx="8">
                  <c:v>Singapore</c:v>
                </c:pt>
                <c:pt idx="9">
                  <c:v>South Korea</c:v>
                </c:pt>
                <c:pt idx="10">
                  <c:v>Australia</c:v>
                </c:pt>
                <c:pt idx="11">
                  <c:v>Taiwan</c:v>
                </c:pt>
                <c:pt idx="12">
                  <c:v>Cayman Isl</c:v>
                </c:pt>
                <c:pt idx="13">
                  <c:v>Brazil</c:v>
                </c:pt>
                <c:pt idx="14">
                  <c:v>UAE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14059</c:v>
                </c:pt>
                <c:pt idx="1">
                  <c:v>8209</c:v>
                </c:pt>
                <c:pt idx="2">
                  <c:v>2580</c:v>
                </c:pt>
                <c:pt idx="3">
                  <c:v>2071</c:v>
                </c:pt>
                <c:pt idx="4">
                  <c:v>1884</c:v>
                </c:pt>
                <c:pt idx="5">
                  <c:v>2352</c:v>
                </c:pt>
                <c:pt idx="6">
                  <c:v>1920</c:v>
                </c:pt>
                <c:pt idx="7">
                  <c:v>1526</c:v>
                </c:pt>
                <c:pt idx="8">
                  <c:v>896</c:v>
                </c:pt>
                <c:pt idx="9">
                  <c:v>515</c:v>
                </c:pt>
                <c:pt idx="10">
                  <c:v>604</c:v>
                </c:pt>
                <c:pt idx="11">
                  <c:v>400</c:v>
                </c:pt>
                <c:pt idx="12">
                  <c:v>323</c:v>
                </c:pt>
                <c:pt idx="13">
                  <c:v>277</c:v>
                </c:pt>
                <c:pt idx="1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E-49DA-9199-541280B823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EU27</c:v>
                </c:pt>
                <c:pt idx="1">
                  <c:v>US</c:v>
                </c:pt>
                <c:pt idx="2">
                  <c:v>China</c:v>
                </c:pt>
                <c:pt idx="3">
                  <c:v>Canada</c:v>
                </c:pt>
                <c:pt idx="4">
                  <c:v>Japan</c:v>
                </c:pt>
                <c:pt idx="5">
                  <c:v>UK</c:v>
                </c:pt>
                <c:pt idx="6">
                  <c:v>Hong-Kong</c:v>
                </c:pt>
                <c:pt idx="7">
                  <c:v>Switzerland</c:v>
                </c:pt>
                <c:pt idx="8">
                  <c:v>Singapore</c:v>
                </c:pt>
                <c:pt idx="9">
                  <c:v>South Korea</c:v>
                </c:pt>
                <c:pt idx="10">
                  <c:v>Australia</c:v>
                </c:pt>
                <c:pt idx="11">
                  <c:v>Taiwan</c:v>
                </c:pt>
                <c:pt idx="12">
                  <c:v>Cayman Isl</c:v>
                </c:pt>
                <c:pt idx="13">
                  <c:v>Brazil</c:v>
                </c:pt>
                <c:pt idx="14">
                  <c:v>UAE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13843</c:v>
                </c:pt>
                <c:pt idx="1">
                  <c:v>9603</c:v>
                </c:pt>
                <c:pt idx="2">
                  <c:v>2785</c:v>
                </c:pt>
                <c:pt idx="3">
                  <c:v>2419</c:v>
                </c:pt>
                <c:pt idx="4">
                  <c:v>1935</c:v>
                </c:pt>
                <c:pt idx="5">
                  <c:v>2376</c:v>
                </c:pt>
                <c:pt idx="6">
                  <c:v>1999</c:v>
                </c:pt>
                <c:pt idx="7">
                  <c:v>1454</c:v>
                </c:pt>
                <c:pt idx="8">
                  <c:v>985</c:v>
                </c:pt>
                <c:pt idx="9">
                  <c:v>605</c:v>
                </c:pt>
                <c:pt idx="10">
                  <c:v>625</c:v>
                </c:pt>
                <c:pt idx="11">
                  <c:v>450</c:v>
                </c:pt>
                <c:pt idx="12">
                  <c:v>344</c:v>
                </c:pt>
                <c:pt idx="13">
                  <c:v>302</c:v>
                </c:pt>
                <c:pt idx="14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E-49DA-9199-541280B823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EU27</c:v>
                </c:pt>
                <c:pt idx="1">
                  <c:v>US</c:v>
                </c:pt>
                <c:pt idx="2">
                  <c:v>China</c:v>
                </c:pt>
                <c:pt idx="3">
                  <c:v>Canada</c:v>
                </c:pt>
                <c:pt idx="4">
                  <c:v>Japan</c:v>
                </c:pt>
                <c:pt idx="5">
                  <c:v>UK</c:v>
                </c:pt>
                <c:pt idx="6">
                  <c:v>Hong-Kong</c:v>
                </c:pt>
                <c:pt idx="7">
                  <c:v>Switzerland</c:v>
                </c:pt>
                <c:pt idx="8">
                  <c:v>Singapore</c:v>
                </c:pt>
                <c:pt idx="9">
                  <c:v>South Korea</c:v>
                </c:pt>
                <c:pt idx="10">
                  <c:v>Australia</c:v>
                </c:pt>
                <c:pt idx="11">
                  <c:v>Taiwan</c:v>
                </c:pt>
                <c:pt idx="12">
                  <c:v>Cayman Isl</c:v>
                </c:pt>
                <c:pt idx="13">
                  <c:v>Brazil</c:v>
                </c:pt>
                <c:pt idx="14">
                  <c:v>UAE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13179</c:v>
                </c:pt>
                <c:pt idx="1">
                  <c:v>7828</c:v>
                </c:pt>
                <c:pt idx="2">
                  <c:v>2754</c:v>
                </c:pt>
                <c:pt idx="3">
                  <c:v>2230</c:v>
                </c:pt>
                <c:pt idx="4">
                  <c:v>1948</c:v>
                </c:pt>
                <c:pt idx="5">
                  <c:v>2168</c:v>
                </c:pt>
                <c:pt idx="6">
                  <c:v>1975</c:v>
                </c:pt>
                <c:pt idx="7">
                  <c:v>1293</c:v>
                </c:pt>
                <c:pt idx="8">
                  <c:v>1093</c:v>
                </c:pt>
                <c:pt idx="9">
                  <c:v>689</c:v>
                </c:pt>
                <c:pt idx="10">
                  <c:v>659</c:v>
                </c:pt>
                <c:pt idx="11">
                  <c:v>450</c:v>
                </c:pt>
                <c:pt idx="12">
                  <c:v>362</c:v>
                </c:pt>
                <c:pt idx="13">
                  <c:v>299</c:v>
                </c:pt>
                <c:pt idx="14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1E-49DA-9199-541280B823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EU27</c:v>
                </c:pt>
                <c:pt idx="1">
                  <c:v>US</c:v>
                </c:pt>
                <c:pt idx="2">
                  <c:v>China</c:v>
                </c:pt>
                <c:pt idx="3">
                  <c:v>Canada</c:v>
                </c:pt>
                <c:pt idx="4">
                  <c:v>Japan</c:v>
                </c:pt>
                <c:pt idx="5">
                  <c:v>UK</c:v>
                </c:pt>
                <c:pt idx="6">
                  <c:v>Hong-Kong</c:v>
                </c:pt>
                <c:pt idx="7">
                  <c:v>Switzerland</c:v>
                </c:pt>
                <c:pt idx="8">
                  <c:v>Singapore</c:v>
                </c:pt>
                <c:pt idx="9">
                  <c:v>South Korea</c:v>
                </c:pt>
                <c:pt idx="10">
                  <c:v>Australia</c:v>
                </c:pt>
                <c:pt idx="11">
                  <c:v>Taiwan</c:v>
                </c:pt>
                <c:pt idx="12">
                  <c:v>Cayman Isl</c:v>
                </c:pt>
                <c:pt idx="13">
                  <c:v>Brazil</c:v>
                </c:pt>
                <c:pt idx="14">
                  <c:v>UAE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13673</c:v>
                </c:pt>
                <c:pt idx="1">
                  <c:v>9192</c:v>
                </c:pt>
                <c:pt idx="2">
                  <c:v>2955</c:v>
                </c:pt>
                <c:pt idx="3">
                  <c:v>2640</c:v>
                </c:pt>
                <c:pt idx="4">
                  <c:v>2035</c:v>
                </c:pt>
                <c:pt idx="5">
                  <c:v>2222</c:v>
                </c:pt>
                <c:pt idx="6">
                  <c:v>2038</c:v>
                </c:pt>
                <c:pt idx="7">
                  <c:v>1443</c:v>
                </c:pt>
                <c:pt idx="8">
                  <c:v>1155</c:v>
                </c:pt>
                <c:pt idx="9">
                  <c:v>737</c:v>
                </c:pt>
                <c:pt idx="10">
                  <c:v>712</c:v>
                </c:pt>
                <c:pt idx="11">
                  <c:v>500</c:v>
                </c:pt>
                <c:pt idx="12">
                  <c:v>382</c:v>
                </c:pt>
                <c:pt idx="13">
                  <c:v>314</c:v>
                </c:pt>
                <c:pt idx="14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1E-49DA-9199-541280B823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EU27</c:v>
                </c:pt>
                <c:pt idx="1">
                  <c:v>US</c:v>
                </c:pt>
                <c:pt idx="2">
                  <c:v>China</c:v>
                </c:pt>
                <c:pt idx="3">
                  <c:v>Canada</c:v>
                </c:pt>
                <c:pt idx="4">
                  <c:v>Japan</c:v>
                </c:pt>
                <c:pt idx="5">
                  <c:v>UK</c:v>
                </c:pt>
                <c:pt idx="6">
                  <c:v>Hong-Kong</c:v>
                </c:pt>
                <c:pt idx="7">
                  <c:v>Switzerland</c:v>
                </c:pt>
                <c:pt idx="8">
                  <c:v>Singapore</c:v>
                </c:pt>
                <c:pt idx="9">
                  <c:v>South Korea</c:v>
                </c:pt>
                <c:pt idx="10">
                  <c:v>Australia</c:v>
                </c:pt>
                <c:pt idx="11">
                  <c:v>Taiwan</c:v>
                </c:pt>
                <c:pt idx="12">
                  <c:v>Cayman Isl</c:v>
                </c:pt>
                <c:pt idx="13">
                  <c:v>Brazil</c:v>
                </c:pt>
                <c:pt idx="14">
                  <c:v>UAE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13357</c:v>
                </c:pt>
                <c:pt idx="1">
                  <c:v>9757</c:v>
                </c:pt>
                <c:pt idx="2">
                  <c:v>3118</c:v>
                </c:pt>
                <c:pt idx="3">
                  <c:v>2792</c:v>
                </c:pt>
                <c:pt idx="4">
                  <c:v>2151</c:v>
                </c:pt>
                <c:pt idx="5">
                  <c:v>2285</c:v>
                </c:pt>
                <c:pt idx="6">
                  <c:v>2215</c:v>
                </c:pt>
                <c:pt idx="7">
                  <c:v>1286</c:v>
                </c:pt>
                <c:pt idx="8">
                  <c:v>1174</c:v>
                </c:pt>
                <c:pt idx="9">
                  <c:v>762</c:v>
                </c:pt>
                <c:pt idx="10">
                  <c:v>745</c:v>
                </c:pt>
                <c:pt idx="11">
                  <c:v>532</c:v>
                </c:pt>
                <c:pt idx="12">
                  <c:v>410</c:v>
                </c:pt>
                <c:pt idx="13">
                  <c:v>359</c:v>
                </c:pt>
                <c:pt idx="14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9-4D0F-9505-11751F00B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8286975"/>
        <c:axId val="918288639"/>
      </c:barChart>
      <c:catAx>
        <c:axId val="91828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288639"/>
        <c:crosses val="autoZero"/>
        <c:auto val="1"/>
        <c:lblAlgn val="ctr"/>
        <c:lblOffset val="100"/>
        <c:noMultiLvlLbl val="0"/>
      </c:catAx>
      <c:valAx>
        <c:axId val="918288639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286975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854181032226907"/>
          <c:y val="3.1729850938408438E-2"/>
          <c:w val="0.37345716067390361"/>
          <c:h val="5.3299945065006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60580229377633E-2"/>
          <c:y val="2.8616370628090092E-2"/>
          <c:w val="0.91410584774327186"/>
          <c:h val="0.7513805163889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US</c:v>
                </c:pt>
                <c:pt idx="1">
                  <c:v>EU27</c:v>
                </c:pt>
                <c:pt idx="2">
                  <c:v>China</c:v>
                </c:pt>
                <c:pt idx="3">
                  <c:v>UK</c:v>
                </c:pt>
                <c:pt idx="4">
                  <c:v>Singapore</c:v>
                </c:pt>
                <c:pt idx="5">
                  <c:v>Hong-Kong</c:v>
                </c:pt>
                <c:pt idx="6">
                  <c:v>Canada</c:v>
                </c:pt>
                <c:pt idx="7">
                  <c:v>Switzerland</c:v>
                </c:pt>
                <c:pt idx="8">
                  <c:v>Virgin Islands</c:v>
                </c:pt>
                <c:pt idx="9">
                  <c:v>Brazil</c:v>
                </c:pt>
                <c:pt idx="10">
                  <c:v>Australia</c:v>
                </c:pt>
                <c:pt idx="11">
                  <c:v>Mexico</c:v>
                </c:pt>
                <c:pt idx="12">
                  <c:v>Cayman Islands</c:v>
                </c:pt>
                <c:pt idx="13">
                  <c:v>India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10141</c:v>
                </c:pt>
                <c:pt idx="1">
                  <c:v>12331</c:v>
                </c:pt>
                <c:pt idx="2">
                  <c:v>1918</c:v>
                </c:pt>
                <c:pt idx="3">
                  <c:v>2575</c:v>
                </c:pt>
                <c:pt idx="4">
                  <c:v>1604</c:v>
                </c:pt>
                <c:pt idx="5">
                  <c:v>1851</c:v>
                </c:pt>
                <c:pt idx="6">
                  <c:v>1297</c:v>
                </c:pt>
                <c:pt idx="7">
                  <c:v>1183</c:v>
                </c:pt>
                <c:pt idx="8">
                  <c:v>950</c:v>
                </c:pt>
                <c:pt idx="9">
                  <c:v>595</c:v>
                </c:pt>
                <c:pt idx="10">
                  <c:v>788</c:v>
                </c:pt>
                <c:pt idx="11">
                  <c:v>544</c:v>
                </c:pt>
                <c:pt idx="12">
                  <c:v>522</c:v>
                </c:pt>
                <c:pt idx="1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E-49DA-9199-541280B823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US</c:v>
                </c:pt>
                <c:pt idx="1">
                  <c:v>EU27</c:v>
                </c:pt>
                <c:pt idx="2">
                  <c:v>China</c:v>
                </c:pt>
                <c:pt idx="3">
                  <c:v>UK</c:v>
                </c:pt>
                <c:pt idx="4">
                  <c:v>Singapore</c:v>
                </c:pt>
                <c:pt idx="5">
                  <c:v>Hong-Kong</c:v>
                </c:pt>
                <c:pt idx="6">
                  <c:v>Canada</c:v>
                </c:pt>
                <c:pt idx="7">
                  <c:v>Switzerland</c:v>
                </c:pt>
                <c:pt idx="8">
                  <c:v>Virgin Islands</c:v>
                </c:pt>
                <c:pt idx="9">
                  <c:v>Brazil</c:v>
                </c:pt>
                <c:pt idx="10">
                  <c:v>Australia</c:v>
                </c:pt>
                <c:pt idx="11">
                  <c:v>Mexico</c:v>
                </c:pt>
                <c:pt idx="12">
                  <c:v>Cayman Islands</c:v>
                </c:pt>
                <c:pt idx="13">
                  <c:v>India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13085</c:v>
                </c:pt>
                <c:pt idx="1">
                  <c:v>11776</c:v>
                </c:pt>
                <c:pt idx="2">
                  <c:v>3633</c:v>
                </c:pt>
                <c:pt idx="3">
                  <c:v>2689</c:v>
                </c:pt>
                <c:pt idx="4">
                  <c:v>1822</c:v>
                </c:pt>
                <c:pt idx="5">
                  <c:v>1957</c:v>
                </c:pt>
                <c:pt idx="6">
                  <c:v>1621</c:v>
                </c:pt>
                <c:pt idx="7">
                  <c:v>1064</c:v>
                </c:pt>
                <c:pt idx="8">
                  <c:v>990</c:v>
                </c:pt>
                <c:pt idx="9">
                  <c:v>729</c:v>
                </c:pt>
                <c:pt idx="10">
                  <c:v>773</c:v>
                </c:pt>
                <c:pt idx="11">
                  <c:v>592</c:v>
                </c:pt>
                <c:pt idx="12">
                  <c:v>548</c:v>
                </c:pt>
                <c:pt idx="13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E-49DA-9199-541280B823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US</c:v>
                </c:pt>
                <c:pt idx="1">
                  <c:v>EU27</c:v>
                </c:pt>
                <c:pt idx="2">
                  <c:v>China</c:v>
                </c:pt>
                <c:pt idx="3">
                  <c:v>UK</c:v>
                </c:pt>
                <c:pt idx="4">
                  <c:v>Singapore</c:v>
                </c:pt>
                <c:pt idx="5">
                  <c:v>Hong-Kong</c:v>
                </c:pt>
                <c:pt idx="6">
                  <c:v>Canada</c:v>
                </c:pt>
                <c:pt idx="7">
                  <c:v>Switzerland</c:v>
                </c:pt>
                <c:pt idx="8">
                  <c:v>Virgin Islands</c:v>
                </c:pt>
                <c:pt idx="9">
                  <c:v>Brazil</c:v>
                </c:pt>
                <c:pt idx="10">
                  <c:v>Australia</c:v>
                </c:pt>
                <c:pt idx="11">
                  <c:v>Mexico</c:v>
                </c:pt>
                <c:pt idx="12">
                  <c:v>Cayman Islands</c:v>
                </c:pt>
                <c:pt idx="13">
                  <c:v>India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10461</c:v>
                </c:pt>
                <c:pt idx="1">
                  <c:v>11273</c:v>
                </c:pt>
                <c:pt idx="2">
                  <c:v>3496</c:v>
                </c:pt>
                <c:pt idx="3">
                  <c:v>2718</c:v>
                </c:pt>
                <c:pt idx="4">
                  <c:v>1939</c:v>
                </c:pt>
                <c:pt idx="5">
                  <c:v>2008</c:v>
                </c:pt>
                <c:pt idx="6">
                  <c:v>1558</c:v>
                </c:pt>
                <c:pt idx="7">
                  <c:v>1010</c:v>
                </c:pt>
                <c:pt idx="8">
                  <c:v>1028</c:v>
                </c:pt>
                <c:pt idx="9">
                  <c:v>878</c:v>
                </c:pt>
                <c:pt idx="10">
                  <c:v>784</c:v>
                </c:pt>
                <c:pt idx="11">
                  <c:v>662</c:v>
                </c:pt>
                <c:pt idx="12">
                  <c:v>572</c:v>
                </c:pt>
                <c:pt idx="13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1E-49DA-9199-541280B823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US</c:v>
                </c:pt>
                <c:pt idx="1">
                  <c:v>EU27</c:v>
                </c:pt>
                <c:pt idx="2">
                  <c:v>China</c:v>
                </c:pt>
                <c:pt idx="3">
                  <c:v>UK</c:v>
                </c:pt>
                <c:pt idx="4">
                  <c:v>Singapore</c:v>
                </c:pt>
                <c:pt idx="5">
                  <c:v>Hong-Kong</c:v>
                </c:pt>
                <c:pt idx="6">
                  <c:v>Canada</c:v>
                </c:pt>
                <c:pt idx="7">
                  <c:v>Switzerland</c:v>
                </c:pt>
                <c:pt idx="8">
                  <c:v>Virgin Islands</c:v>
                </c:pt>
                <c:pt idx="9">
                  <c:v>Brazil</c:v>
                </c:pt>
                <c:pt idx="10">
                  <c:v>Australia</c:v>
                </c:pt>
                <c:pt idx="11">
                  <c:v>Mexico</c:v>
                </c:pt>
                <c:pt idx="12">
                  <c:v>Cayman Islands</c:v>
                </c:pt>
                <c:pt idx="13">
                  <c:v>India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12786</c:v>
                </c:pt>
                <c:pt idx="1">
                  <c:v>11856</c:v>
                </c:pt>
                <c:pt idx="2">
                  <c:v>3534</c:v>
                </c:pt>
                <c:pt idx="3">
                  <c:v>3005</c:v>
                </c:pt>
                <c:pt idx="4">
                  <c:v>2156</c:v>
                </c:pt>
                <c:pt idx="5">
                  <c:v>2124</c:v>
                </c:pt>
                <c:pt idx="6">
                  <c:v>1768</c:v>
                </c:pt>
                <c:pt idx="7">
                  <c:v>1022</c:v>
                </c:pt>
                <c:pt idx="8">
                  <c:v>1068</c:v>
                </c:pt>
                <c:pt idx="9">
                  <c:v>1103</c:v>
                </c:pt>
                <c:pt idx="10">
                  <c:v>808</c:v>
                </c:pt>
                <c:pt idx="11">
                  <c:v>797</c:v>
                </c:pt>
                <c:pt idx="12">
                  <c:v>601</c:v>
                </c:pt>
                <c:pt idx="13">
                  <c:v>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1E-49DA-9199-541280B823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378664019410029E-2"/>
                  <c:y val="-3.255813953488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37-4E04-B9D6-77DC88C361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US</c:v>
                </c:pt>
                <c:pt idx="1">
                  <c:v>EU27</c:v>
                </c:pt>
                <c:pt idx="2">
                  <c:v>China</c:v>
                </c:pt>
                <c:pt idx="3">
                  <c:v>UK</c:v>
                </c:pt>
                <c:pt idx="4">
                  <c:v>Singapore</c:v>
                </c:pt>
                <c:pt idx="5">
                  <c:v>Hong-Kong</c:v>
                </c:pt>
                <c:pt idx="6">
                  <c:v>Canada</c:v>
                </c:pt>
                <c:pt idx="7">
                  <c:v>Switzerland</c:v>
                </c:pt>
                <c:pt idx="8">
                  <c:v>Virgin Islands</c:v>
                </c:pt>
                <c:pt idx="9">
                  <c:v>Brazil</c:v>
                </c:pt>
                <c:pt idx="10">
                  <c:v>Australia</c:v>
                </c:pt>
                <c:pt idx="11">
                  <c:v>Mexico</c:v>
                </c:pt>
                <c:pt idx="12">
                  <c:v>Cayman Islands</c:v>
                </c:pt>
                <c:pt idx="13">
                  <c:v>India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15567</c:v>
                </c:pt>
                <c:pt idx="1">
                  <c:v>11460</c:v>
                </c:pt>
                <c:pt idx="2">
                  <c:v>3650</c:v>
                </c:pt>
                <c:pt idx="3">
                  <c:v>3254</c:v>
                </c:pt>
                <c:pt idx="4">
                  <c:v>2230</c:v>
                </c:pt>
                <c:pt idx="5">
                  <c:v>2350</c:v>
                </c:pt>
                <c:pt idx="6">
                  <c:v>1818</c:v>
                </c:pt>
                <c:pt idx="7">
                  <c:v>767</c:v>
                </c:pt>
                <c:pt idx="8">
                  <c:v>1121</c:v>
                </c:pt>
                <c:pt idx="9">
                  <c:v>914</c:v>
                </c:pt>
                <c:pt idx="10">
                  <c:v>796</c:v>
                </c:pt>
                <c:pt idx="11">
                  <c:v>720</c:v>
                </c:pt>
                <c:pt idx="12">
                  <c:v>636</c:v>
                </c:pt>
                <c:pt idx="13">
                  <c:v>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7-4E04-B9D6-77DC88C36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8286975"/>
        <c:axId val="918288639"/>
      </c:barChart>
      <c:catAx>
        <c:axId val="91828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288639"/>
        <c:crosses val="autoZero"/>
        <c:auto val="1"/>
        <c:lblAlgn val="ctr"/>
        <c:lblOffset val="100"/>
        <c:noMultiLvlLbl val="0"/>
      </c:catAx>
      <c:valAx>
        <c:axId val="918288639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286975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854181032226907"/>
          <c:y val="3.1729850938408438E-2"/>
          <c:w val="0.37345716067390361"/>
          <c:h val="5.3299945065006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EU </a:t>
            </a:r>
            <a:r>
              <a:rPr lang="en-US" sz="2000" dirty="0">
                <a:solidFill>
                  <a:srgbClr val="FF0000"/>
                </a:solidFill>
              </a:rPr>
              <a:t>Exports</a:t>
            </a:r>
            <a:r>
              <a:rPr lang="en-US" sz="2000" dirty="0"/>
              <a:t> in BOP - 2024 – € Bio </a:t>
            </a:r>
          </a:p>
        </c:rich>
      </c:tx>
      <c:layout>
        <c:manualLayout>
          <c:xMode val="edge"/>
          <c:yMode val="edge"/>
          <c:x val="0.13246046680199813"/>
          <c:y val="5.1426988558331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99310468540931"/>
          <c:y val="0.19350782011875223"/>
          <c:w val="0.65389026071135059"/>
          <c:h val="0.551217688775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 in BOP - 2024 -Bio$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53-4805-8FED-306ADAF9A564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53-4805-8FED-306ADAF9A564}"/>
              </c:ext>
            </c:extLst>
          </c:dPt>
          <c:dLbls>
            <c:dLbl>
              <c:idx val="0"/>
              <c:layout>
                <c:manualLayout>
                  <c:x val="-0.28228735175622777"/>
                  <c:y val="-8.601735881030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53-4805-8FED-306ADAF9A564}"/>
                </c:ext>
              </c:extLst>
            </c:dLbl>
            <c:dLbl>
              <c:idx val="1"/>
              <c:layout>
                <c:manualLayout>
                  <c:x val="0.18885396283815323"/>
                  <c:y val="9.8410495671160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53-4805-8FED-306ADAF9A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2583</c:v>
                </c:pt>
                <c:pt idx="1">
                  <c:v>1567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53-4805-8FED-306ADAF9A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27904150184967"/>
          <c:y val="0.78458532679287207"/>
          <c:w val="0.74956092020508402"/>
          <c:h val="7.7538838277228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6859142607173"/>
          <c:y val="0.14771305740931137"/>
          <c:w val="0.90526546178064693"/>
          <c:h val="0.72953787249021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EU27 Outward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5277777777777777E-2"/>
                  <c:y val="-6.666667638767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E8-4505-80FC-B8A0E745F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United States</c:v>
                </c:pt>
                <c:pt idx="1">
                  <c:v>United Kingdom</c:v>
                </c:pt>
                <c:pt idx="2">
                  <c:v>Switzerland</c:v>
                </c:pt>
                <c:pt idx="3">
                  <c:v>Singapore</c:v>
                </c:pt>
                <c:pt idx="4">
                  <c:v>Canada</c:v>
                </c:pt>
                <c:pt idx="5">
                  <c:v>China</c:v>
                </c:pt>
                <c:pt idx="6">
                  <c:v>Japan</c:v>
                </c:pt>
                <c:pt idx="7">
                  <c:v>Russia</c:v>
                </c:pt>
                <c:pt idx="8">
                  <c:v>Brazil</c:v>
                </c:pt>
                <c:pt idx="9">
                  <c:v>United Arab Emirates</c:v>
                </c:pt>
                <c:pt idx="10">
                  <c:v>Hong Kong China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2672876</c:v>
                </c:pt>
                <c:pt idx="1">
                  <c:v>1813003</c:v>
                </c:pt>
                <c:pt idx="2">
                  <c:v>777640</c:v>
                </c:pt>
                <c:pt idx="3">
                  <c:v>249838</c:v>
                </c:pt>
                <c:pt idx="4">
                  <c:v>244706</c:v>
                </c:pt>
                <c:pt idx="5">
                  <c:v>239262</c:v>
                </c:pt>
                <c:pt idx="6">
                  <c:v>78481</c:v>
                </c:pt>
                <c:pt idx="7">
                  <c:v>159657</c:v>
                </c:pt>
                <c:pt idx="8">
                  <c:v>276290</c:v>
                </c:pt>
                <c:pt idx="9">
                  <c:v>110408</c:v>
                </c:pt>
                <c:pt idx="10">
                  <c:v>93037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3-4AD3-AE7E-5B65668C12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EU27 Inward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760170603674516E-2"/>
                  <c:y val="7.4074084875194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F3-4AD3-AE7E-5B65668C12A6}"/>
                </c:ext>
              </c:extLst>
            </c:dLbl>
            <c:dLbl>
              <c:idx val="1"/>
              <c:layout>
                <c:manualLayout>
                  <c:x val="4.2903433945756783E-2"/>
                  <c:y val="-1.067425060866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F3-4AD3-AE7E-5B65668C12A6}"/>
                </c:ext>
              </c:extLst>
            </c:dLbl>
            <c:dLbl>
              <c:idx val="2"/>
              <c:layout>
                <c:manualLayout>
                  <c:x val="3.9355131339860308E-2"/>
                  <c:y val="-7.667634131455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F3-4AD3-AE7E-5B65668C12A6}"/>
                </c:ext>
              </c:extLst>
            </c:dLbl>
            <c:dLbl>
              <c:idx val="3"/>
              <c:layout>
                <c:manualLayout>
                  <c:x val="1.3049650043744481E-2"/>
                  <c:y val="-5.831598983901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F3-4AD3-AE7E-5B65668C12A6}"/>
                </c:ext>
              </c:extLst>
            </c:dLbl>
            <c:dLbl>
              <c:idx val="4"/>
              <c:layout>
                <c:manualLayout>
                  <c:x val="1.3255796150481088E-2"/>
                  <c:y val="-7.7777789118954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F3-4AD3-AE7E-5B65668C12A6}"/>
                </c:ext>
              </c:extLst>
            </c:dLbl>
            <c:dLbl>
              <c:idx val="5"/>
              <c:layout>
                <c:manualLayout>
                  <c:x val="1.4575974570318579E-2"/>
                  <c:y val="-4.8794035381987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F3-4AD3-AE7E-5B65668C12A6}"/>
                </c:ext>
              </c:extLst>
            </c:dLbl>
            <c:dLbl>
              <c:idx val="6"/>
              <c:layout>
                <c:manualLayout>
                  <c:x val="1.1660779656254906E-2"/>
                  <c:y val="4.6470509887607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F3-4AD3-AE7E-5B65668C12A6}"/>
                </c:ext>
              </c:extLst>
            </c:dLbl>
            <c:dLbl>
              <c:idx val="7"/>
              <c:layout>
                <c:manualLayout>
                  <c:x val="8.951662292213473E-3"/>
                  <c:y val="-4.792039193939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F3-4AD3-AE7E-5B65668C12A6}"/>
                </c:ext>
              </c:extLst>
            </c:dLbl>
            <c:dLbl>
              <c:idx val="8"/>
              <c:layout>
                <c:manualLayout>
                  <c:x val="1.4575974570318632E-3"/>
                  <c:y val="-5.111756087636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F3-4AD3-AE7E-5B65668C12A6}"/>
                </c:ext>
              </c:extLst>
            </c:dLbl>
            <c:dLbl>
              <c:idx val="9"/>
              <c:layout>
                <c:manualLayout>
                  <c:x val="-2.1397747156605525E-2"/>
                  <c:y val="-8.235521760793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F3-4AD3-AE7E-5B65668C12A6}"/>
                </c:ext>
              </c:extLst>
            </c:dLbl>
            <c:dLbl>
              <c:idx val="10"/>
              <c:layout>
                <c:manualLayout>
                  <c:x val="-1.3888888888889906E-3"/>
                  <c:y val="-3.518519031571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F3-4AD3-AE7E-5B65668C12A6}"/>
                </c:ext>
              </c:extLst>
            </c:dLbl>
            <c:dLbl>
              <c:idx val="11"/>
              <c:layout>
                <c:manualLayout>
                  <c:x val="5.830389828127453E-3"/>
                  <c:y val="-2.323525494380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F3-4AD3-AE7E-5B65668C12A6}"/>
                </c:ext>
              </c:extLst>
            </c:dLbl>
            <c:dLbl>
              <c:idx val="12"/>
              <c:layout>
                <c:manualLayout>
                  <c:x val="1.4575974570318632E-3"/>
                  <c:y val="-3.485288241570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F3-4AD3-AE7E-5B65668C1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United States</c:v>
                </c:pt>
                <c:pt idx="1">
                  <c:v>United Kingdom</c:v>
                </c:pt>
                <c:pt idx="2">
                  <c:v>Switzerland</c:v>
                </c:pt>
                <c:pt idx="3">
                  <c:v>Singapore</c:v>
                </c:pt>
                <c:pt idx="4">
                  <c:v>Canada</c:v>
                </c:pt>
                <c:pt idx="5">
                  <c:v>China</c:v>
                </c:pt>
                <c:pt idx="6">
                  <c:v>Japan</c:v>
                </c:pt>
                <c:pt idx="7">
                  <c:v>Russia</c:v>
                </c:pt>
                <c:pt idx="8">
                  <c:v>Brazil</c:v>
                </c:pt>
                <c:pt idx="9">
                  <c:v>United Arab Emirates</c:v>
                </c:pt>
                <c:pt idx="10">
                  <c:v>Hong Kong China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2179628</c:v>
                </c:pt>
                <c:pt idx="1">
                  <c:v>1228219</c:v>
                </c:pt>
                <c:pt idx="2">
                  <c:v>629869</c:v>
                </c:pt>
                <c:pt idx="3">
                  <c:v>273945</c:v>
                </c:pt>
                <c:pt idx="4">
                  <c:v>229961</c:v>
                </c:pt>
                <c:pt idx="5">
                  <c:v>79789</c:v>
                </c:pt>
                <c:pt idx="6">
                  <c:v>228774</c:v>
                </c:pt>
                <c:pt idx="7">
                  <c:v>133706</c:v>
                </c:pt>
                <c:pt idx="8">
                  <c:v>-17536</c:v>
                </c:pt>
                <c:pt idx="9">
                  <c:v>119767</c:v>
                </c:pt>
                <c:pt idx="10">
                  <c:v>114249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F3-4AD3-AE7E-5B65668C1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508760"/>
        <c:axId val="254509088"/>
      </c:barChart>
      <c:catAx>
        <c:axId val="25450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509088"/>
        <c:crosses val="autoZero"/>
        <c:auto val="1"/>
        <c:lblAlgn val="ctr"/>
        <c:lblOffset val="100"/>
        <c:noMultiLvlLbl val="0"/>
      </c:catAx>
      <c:valAx>
        <c:axId val="254509088"/>
        <c:scaling>
          <c:orientation val="minMax"/>
          <c:max val="2800000"/>
          <c:min val="-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50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08136482939638"/>
          <c:y val="0.15008401138582844"/>
          <c:w val="0.34991863517060368"/>
          <c:h val="4.6916017339751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 w="66675"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EU27 Outward FDI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41248422306448E-2"/>
                  <c:y val="6.653733425542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CE8-BDA7-C091427BD1A5}"/>
                </c:ext>
              </c:extLst>
            </c:dLbl>
            <c:dLbl>
              <c:idx val="1"/>
              <c:layout>
                <c:manualLayout>
                  <c:x val="-3.4695598485414161E-2"/>
                  <c:y val="5.70320007903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CE8-BDA7-C091427BD1A5}"/>
                </c:ext>
              </c:extLst>
            </c:dLbl>
            <c:dLbl>
              <c:idx val="2"/>
              <c:layout>
                <c:manualLayout>
                  <c:x val="-3.1804298611629728E-2"/>
                  <c:y val="4.277400059277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CE8-BDA7-C091427BD1A5}"/>
                </c:ext>
              </c:extLst>
            </c:dLbl>
            <c:dLbl>
              <c:idx val="3"/>
              <c:layout>
                <c:manualLayout>
                  <c:x val="-2.8912998737845211E-2"/>
                  <c:y val="0.18333337075590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CE8-BDA7-C091427BD1A5}"/>
                </c:ext>
              </c:extLst>
            </c:dLbl>
            <c:dLbl>
              <c:idx val="4"/>
              <c:layout>
                <c:manualLayout>
                  <c:x val="8.6738996213534415E-3"/>
                  <c:y val="-2.851600039518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2-43FC-A190-BF0439B0F409}"/>
                </c:ext>
              </c:extLst>
            </c:dLbl>
            <c:dLbl>
              <c:idx val="5"/>
              <c:layout>
                <c:manualLayout>
                  <c:x val="-3.1804298611629672E-2"/>
                  <c:y val="-6.1784667522895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2-4CE8-BDA7-C091427BD1A5}"/>
                </c:ext>
              </c:extLst>
            </c:dLbl>
            <c:dLbl>
              <c:idx val="6"/>
              <c:layout>
                <c:manualLayout>
                  <c:x val="-3.6141248422306448E-2"/>
                  <c:y val="-7.129000098795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CE8-BDA7-C091427BD1A5}"/>
                </c:ext>
              </c:extLst>
            </c:dLbl>
            <c:dLbl>
              <c:idx val="7"/>
              <c:layout>
                <c:manualLayout>
                  <c:x val="-3.4695598485414189E-2"/>
                  <c:y val="-7.604266772048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0-4847-8C61-3D1283C020B3}"/>
                </c:ext>
              </c:extLst>
            </c:dLbl>
            <c:dLbl>
              <c:idx val="8"/>
              <c:layout>
                <c:manualLayout>
                  <c:x val="-2.6021698864060749E-2"/>
                  <c:y val="-6.416100088916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0-4847-8C61-3D1283C020B3}"/>
                </c:ext>
              </c:extLst>
            </c:dLbl>
            <c:dLbl>
              <c:idx val="9"/>
              <c:layout>
                <c:manualLayout>
                  <c:x val="-1.0601310403300801E-16"/>
                  <c:y val="-5.227933405783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8-49EE-8BF8-BDCFE37D2BA9}"/>
                </c:ext>
              </c:extLst>
            </c:dLbl>
            <c:dLbl>
              <c:idx val="10"/>
              <c:layout>
                <c:manualLayout>
                  <c:x val="1.0601310403300801E-16"/>
                  <c:y val="-4.039766722650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74-4068-8EBE-75631B0A6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267390</c:v>
                </c:pt>
                <c:pt idx="1">
                  <c:v>287217</c:v>
                </c:pt>
                <c:pt idx="2">
                  <c:v>299037</c:v>
                </c:pt>
                <c:pt idx="3">
                  <c:v>391026</c:v>
                </c:pt>
                <c:pt idx="4">
                  <c:v>327597</c:v>
                </c:pt>
                <c:pt idx="5">
                  <c:v>275900</c:v>
                </c:pt>
                <c:pt idx="6">
                  <c:v>286844</c:v>
                </c:pt>
                <c:pt idx="7">
                  <c:v>293497</c:v>
                </c:pt>
                <c:pt idx="8">
                  <c:v>253501</c:v>
                </c:pt>
                <c:pt idx="9">
                  <c:v>244706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EU27 Inward FDI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608597223259358E-2"/>
                  <c:y val="-8.079533445301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CE8-BDA7-C091427BD1A5}"/>
                </c:ext>
              </c:extLst>
            </c:dLbl>
            <c:dLbl>
              <c:idx val="1"/>
              <c:layout>
                <c:manualLayout>
                  <c:x val="-3.3249948548521931E-2"/>
                  <c:y val="-4.277400059277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CE8-BDA7-C091427BD1A5}"/>
                </c:ext>
              </c:extLst>
            </c:dLbl>
            <c:dLbl>
              <c:idx val="2"/>
              <c:layout>
                <c:manualLayout>
                  <c:x val="-6.3608597223259344E-2"/>
                  <c:y val="-9.980600138313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2-43FC-A190-BF0439B0F409}"/>
                </c:ext>
              </c:extLst>
            </c:dLbl>
            <c:dLbl>
              <c:idx val="3"/>
              <c:layout>
                <c:manualLayout>
                  <c:x val="-5.2043397728121339E-2"/>
                  <c:y val="-1.901066693012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CE8-BDA7-C091427BD1A5}"/>
                </c:ext>
              </c:extLst>
            </c:dLbl>
            <c:dLbl>
              <c:idx val="4"/>
              <c:layout>
                <c:manualLayout>
                  <c:x val="-7.6619446655289719E-2"/>
                  <c:y val="3.3268667127712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CE8-BDA7-C091427BD1A5}"/>
                </c:ext>
              </c:extLst>
            </c:dLbl>
            <c:dLbl>
              <c:idx val="5"/>
              <c:layout>
                <c:manualLayout>
                  <c:x val="-3.9032548296090964E-2"/>
                  <c:y val="4.990300069156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2-4CE8-BDA7-C091427BD1A5}"/>
                </c:ext>
              </c:extLst>
            </c:dLbl>
            <c:dLbl>
              <c:idx val="6"/>
              <c:layout>
                <c:manualLayout>
                  <c:x val="-3.6141248422306448E-2"/>
                  <c:y val="5.4655667424099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CE8-BDA7-C091427BD1A5}"/>
                </c:ext>
              </c:extLst>
            </c:dLbl>
            <c:dLbl>
              <c:idx val="7"/>
              <c:layout>
                <c:manualLayout>
                  <c:x val="-2.7467348800953004E-2"/>
                  <c:y val="6.653733425542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40-4847-8C61-3D1283C020B3}"/>
                </c:ext>
              </c:extLst>
            </c:dLbl>
            <c:dLbl>
              <c:idx val="8"/>
              <c:layout>
                <c:manualLayout>
                  <c:x val="-4.1923848169875585E-2"/>
                  <c:y val="9.0300667918077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0-4847-8C61-3D1283C020B3}"/>
                </c:ext>
              </c:extLst>
            </c:dLbl>
            <c:dLbl>
              <c:idx val="9"/>
              <c:layout>
                <c:manualLayout>
                  <c:x val="-5.3489047665013542E-2"/>
                  <c:y val="0.11168766821446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8-49EE-8BF8-BDCFE37D2BA9}"/>
                </c:ext>
              </c:extLst>
            </c:dLbl>
            <c:dLbl>
              <c:idx val="10"/>
              <c:layout>
                <c:manualLayout>
                  <c:x val="1.0601310403300801E-16"/>
                  <c:y val="6.1784667522895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74-4068-8EBE-75631B0A6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283546</c:v>
                </c:pt>
                <c:pt idx="1">
                  <c:v>331737</c:v>
                </c:pt>
                <c:pt idx="2">
                  <c:v>335895</c:v>
                </c:pt>
                <c:pt idx="3">
                  <c:v>394437</c:v>
                </c:pt>
                <c:pt idx="4">
                  <c:v>259899</c:v>
                </c:pt>
                <c:pt idx="5">
                  <c:v>248780</c:v>
                </c:pt>
                <c:pt idx="6">
                  <c:v>288209</c:v>
                </c:pt>
                <c:pt idx="7">
                  <c:v>278387</c:v>
                </c:pt>
                <c:pt idx="8">
                  <c:v>248754</c:v>
                </c:pt>
                <c:pt idx="9">
                  <c:v>229961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B0-4A53-858D-B3FC74C872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-16156</c:v>
                </c:pt>
                <c:pt idx="1">
                  <c:v>-44520</c:v>
                </c:pt>
                <c:pt idx="2">
                  <c:v>-16156</c:v>
                </c:pt>
                <c:pt idx="3">
                  <c:v>-44520</c:v>
                </c:pt>
                <c:pt idx="4">
                  <c:v>-36858</c:v>
                </c:pt>
                <c:pt idx="5">
                  <c:v>-3411</c:v>
                </c:pt>
                <c:pt idx="6">
                  <c:v>67698</c:v>
                </c:pt>
                <c:pt idx="7">
                  <c:v>27120</c:v>
                </c:pt>
                <c:pt idx="8">
                  <c:v>-1365</c:v>
                </c:pt>
                <c:pt idx="9">
                  <c:v>15110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12-43FC-A190-BF0439B0F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19519"/>
        <c:axId val="197519103"/>
      </c:line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40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  <c:majorUnit val="250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EU27 Outward FDI Flows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41248422306448E-2"/>
                  <c:y val="6.653733425542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CE8-BDA7-C091427BD1A5}"/>
                </c:ext>
              </c:extLst>
            </c:dLbl>
            <c:dLbl>
              <c:idx val="1"/>
              <c:layout>
                <c:manualLayout>
                  <c:x val="-3.4695598485414161E-2"/>
                  <c:y val="5.70320007903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CE8-BDA7-C091427BD1A5}"/>
                </c:ext>
              </c:extLst>
            </c:dLbl>
            <c:dLbl>
              <c:idx val="2"/>
              <c:layout>
                <c:manualLayout>
                  <c:x val="-3.1804298611629728E-2"/>
                  <c:y val="4.277400059277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CE8-BDA7-C091427BD1A5}"/>
                </c:ext>
              </c:extLst>
            </c:dLbl>
            <c:dLbl>
              <c:idx val="3"/>
              <c:layout>
                <c:manualLayout>
                  <c:x val="-2.8912998737845211E-2"/>
                  <c:y val="0.18333337075590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CE8-BDA7-C091427BD1A5}"/>
                </c:ext>
              </c:extLst>
            </c:dLbl>
            <c:dLbl>
              <c:idx val="4"/>
              <c:layout>
                <c:manualLayout>
                  <c:x val="8.6738996213534415E-3"/>
                  <c:y val="-2.851600039518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2-43FC-A190-BF0439B0F409}"/>
                </c:ext>
              </c:extLst>
            </c:dLbl>
            <c:dLbl>
              <c:idx val="5"/>
              <c:layout>
                <c:manualLayout>
                  <c:x val="-3.1804298611629672E-2"/>
                  <c:y val="-6.1784667522895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2-4CE8-BDA7-C091427BD1A5}"/>
                </c:ext>
              </c:extLst>
            </c:dLbl>
            <c:dLbl>
              <c:idx val="6"/>
              <c:layout>
                <c:manualLayout>
                  <c:x val="-3.6141248422306448E-2"/>
                  <c:y val="-7.129000098795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CE8-BDA7-C091427BD1A5}"/>
                </c:ext>
              </c:extLst>
            </c:dLbl>
            <c:dLbl>
              <c:idx val="7"/>
              <c:layout>
                <c:manualLayout>
                  <c:x val="-3.4695598485414189E-2"/>
                  <c:y val="-7.604266772048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0-4847-8C61-3D1283C020B3}"/>
                </c:ext>
              </c:extLst>
            </c:dLbl>
            <c:dLbl>
              <c:idx val="8"/>
              <c:layout>
                <c:manualLayout>
                  <c:x val="-2.6021698864060749E-2"/>
                  <c:y val="-6.416100088916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0-4847-8C61-3D1283C020B3}"/>
                </c:ext>
              </c:extLst>
            </c:dLbl>
            <c:dLbl>
              <c:idx val="9"/>
              <c:layout>
                <c:manualLayout>
                  <c:x val="-1.0601310403300801E-16"/>
                  <c:y val="-5.227933405783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8-49EE-8BF8-BDCFE37D2BA9}"/>
                </c:ext>
              </c:extLst>
            </c:dLbl>
            <c:dLbl>
              <c:idx val="10"/>
              <c:layout>
                <c:manualLayout>
                  <c:x val="1.0601310403300801E-16"/>
                  <c:y val="-4.039766722650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74-4068-8EBE-75631B0A6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7268</c:v>
                </c:pt>
                <c:pt idx="1">
                  <c:v>13740</c:v>
                </c:pt>
                <c:pt idx="2">
                  <c:v>20796</c:v>
                </c:pt>
                <c:pt idx="3">
                  <c:v>90173</c:v>
                </c:pt>
                <c:pt idx="4">
                  <c:v>-68907</c:v>
                </c:pt>
                <c:pt idx="5">
                  <c:v>-26156</c:v>
                </c:pt>
                <c:pt idx="6">
                  <c:v>-2230</c:v>
                </c:pt>
                <c:pt idx="7">
                  <c:v>7702</c:v>
                </c:pt>
                <c:pt idx="8">
                  <c:v>-22669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EU27 Inward FDI Flows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608597223259358E-2"/>
                  <c:y val="-8.079533445301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CE8-BDA7-C091427BD1A5}"/>
                </c:ext>
              </c:extLst>
            </c:dLbl>
            <c:dLbl>
              <c:idx val="1"/>
              <c:layout>
                <c:manualLayout>
                  <c:x val="-3.3249948548521931E-2"/>
                  <c:y val="-4.277400059277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CE8-BDA7-C091427BD1A5}"/>
                </c:ext>
              </c:extLst>
            </c:dLbl>
            <c:dLbl>
              <c:idx val="2"/>
              <c:layout>
                <c:manualLayout>
                  <c:x val="-6.3608597223259344E-2"/>
                  <c:y val="-9.980600138313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2-43FC-A190-BF0439B0F409}"/>
                </c:ext>
              </c:extLst>
            </c:dLbl>
            <c:dLbl>
              <c:idx val="3"/>
              <c:layout>
                <c:manualLayout>
                  <c:x val="-5.2043397728121339E-2"/>
                  <c:y val="-1.901066693012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CE8-BDA7-C091427BD1A5}"/>
                </c:ext>
              </c:extLst>
            </c:dLbl>
            <c:dLbl>
              <c:idx val="4"/>
              <c:layout>
                <c:manualLayout>
                  <c:x val="-7.6619446655289719E-2"/>
                  <c:y val="3.3268667127712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CE8-BDA7-C091427BD1A5}"/>
                </c:ext>
              </c:extLst>
            </c:dLbl>
            <c:dLbl>
              <c:idx val="5"/>
              <c:layout>
                <c:manualLayout>
                  <c:x val="-3.9032548296090964E-2"/>
                  <c:y val="4.990300069156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2-4CE8-BDA7-C091427BD1A5}"/>
                </c:ext>
              </c:extLst>
            </c:dLbl>
            <c:dLbl>
              <c:idx val="6"/>
              <c:layout>
                <c:manualLayout>
                  <c:x val="-3.6141248422306448E-2"/>
                  <c:y val="5.4655667424099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CE8-BDA7-C091427BD1A5}"/>
                </c:ext>
              </c:extLst>
            </c:dLbl>
            <c:dLbl>
              <c:idx val="7"/>
              <c:layout>
                <c:manualLayout>
                  <c:x val="-2.7467348800953004E-2"/>
                  <c:y val="6.653733425542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40-4847-8C61-3D1283C020B3}"/>
                </c:ext>
              </c:extLst>
            </c:dLbl>
            <c:dLbl>
              <c:idx val="8"/>
              <c:layout>
                <c:manualLayout>
                  <c:x val="-4.1923848169875585E-2"/>
                  <c:y val="9.0300667918077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0-4847-8C61-3D1283C020B3}"/>
                </c:ext>
              </c:extLst>
            </c:dLbl>
            <c:dLbl>
              <c:idx val="9"/>
              <c:layout>
                <c:manualLayout>
                  <c:x val="-5.3489047665013542E-2"/>
                  <c:y val="0.11168766821446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8-49EE-8BF8-BDCFE37D2BA9}"/>
                </c:ext>
              </c:extLst>
            </c:dLbl>
            <c:dLbl>
              <c:idx val="10"/>
              <c:layout>
                <c:manualLayout>
                  <c:x val="1.0601310403300801E-16"/>
                  <c:y val="6.1784667522895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74-4068-8EBE-75631B0A6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21197</c:v>
                </c:pt>
                <c:pt idx="1">
                  <c:v>46488</c:v>
                </c:pt>
                <c:pt idx="2">
                  <c:v>46994</c:v>
                </c:pt>
                <c:pt idx="3">
                  <c:v>100778</c:v>
                </c:pt>
                <c:pt idx="4">
                  <c:v>-190660</c:v>
                </c:pt>
                <c:pt idx="5">
                  <c:v>6613</c:v>
                </c:pt>
                <c:pt idx="6">
                  <c:v>32161</c:v>
                </c:pt>
                <c:pt idx="7">
                  <c:v>-11271</c:v>
                </c:pt>
                <c:pt idx="8">
                  <c:v>-25296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B0-4A53-858D-B3FC74C8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19519"/>
        <c:axId val="197519103"/>
      </c:line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29732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150000"/>
          <c:min val="-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  <c:majorUnit val="250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Share of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369498106767736E-3"/>
                  <c:y val="2.613966702891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CE8-BDA7-C091427BD1A5}"/>
                </c:ext>
              </c:extLst>
            </c:dLbl>
            <c:dLbl>
              <c:idx val="1"/>
              <c:layout>
                <c:manualLayout>
                  <c:x val="7.2282496844612897E-3"/>
                  <c:y val="1.901066693012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CE8-BDA7-C091427BD1A5}"/>
                </c:ext>
              </c:extLst>
            </c:dLbl>
            <c:dLbl>
              <c:idx val="3"/>
              <c:layout>
                <c:manualLayout>
                  <c:x val="5.7825997475690312E-3"/>
                  <c:y val="4.7526667325303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CE8-BDA7-C091427BD1A5}"/>
                </c:ext>
              </c:extLst>
            </c:dLbl>
            <c:dLbl>
              <c:idx val="4"/>
              <c:layout>
                <c:manualLayout>
                  <c:x val="-1.4456499368922579E-2"/>
                  <c:y val="-3.3268667127712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CE8-BDA7-C091427BD1A5}"/>
                </c:ext>
              </c:extLst>
            </c:dLbl>
            <c:dLbl>
              <c:idx val="5"/>
              <c:layout>
                <c:manualLayout>
                  <c:x val="2.1684749053383762E-2"/>
                  <c:y val="-2.851600039518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2-4CE8-BDA7-C091427BD1A5}"/>
                </c:ext>
              </c:extLst>
            </c:dLbl>
            <c:dLbl>
              <c:idx val="6"/>
              <c:layout>
                <c:manualLayout>
                  <c:x val="1.3010849432030321E-2"/>
                  <c:y val="-2.138700029638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CE8-BDA7-C091427BD1A5}"/>
                </c:ext>
              </c:extLst>
            </c:dLbl>
            <c:dLbl>
              <c:idx val="7"/>
              <c:layout>
                <c:manualLayout>
                  <c:x val="-1.4456499368922578E-3"/>
                  <c:y val="9.5053334650607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40-4847-8C61-3D1283C020B3}"/>
                </c:ext>
              </c:extLst>
            </c:dLbl>
            <c:dLbl>
              <c:idx val="8"/>
              <c:layout>
                <c:manualLayout>
                  <c:x val="2.3130398990276125E-2"/>
                  <c:y val="-9.5053334650607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0-4847-8C61-3D1283C02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201090</c:v>
                </c:pt>
                <c:pt idx="1">
                  <c:v>205442</c:v>
                </c:pt>
                <c:pt idx="2">
                  <c:v>225710</c:v>
                </c:pt>
                <c:pt idx="3">
                  <c:v>334567</c:v>
                </c:pt>
                <c:pt idx="4">
                  <c:v>265105</c:v>
                </c:pt>
                <c:pt idx="5">
                  <c:v>228280</c:v>
                </c:pt>
                <c:pt idx="6">
                  <c:v>253060</c:v>
                </c:pt>
                <c:pt idx="7">
                  <c:v>256687</c:v>
                </c:pt>
                <c:pt idx="8">
                  <c:v>207026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0-4A53-858D-B3FC74C8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519519"/>
        <c:axId val="19751910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EU27 Outward FDI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41248422306475E-2"/>
                  <c:y val="-5.4655667424099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CE8-BDA7-C091427BD1A5}"/>
                </c:ext>
              </c:extLst>
            </c:dLbl>
            <c:dLbl>
              <c:idx val="1"/>
              <c:layout>
                <c:manualLayout>
                  <c:x val="-4.0478198232983223E-2"/>
                  <c:y val="-4.990300069156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CE8-BDA7-C091427BD1A5}"/>
                </c:ext>
              </c:extLst>
            </c:dLbl>
            <c:dLbl>
              <c:idx val="2"/>
              <c:layout>
                <c:manualLayout>
                  <c:x val="-3.3249948548521931E-2"/>
                  <c:y val="-6.416100088916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CE8-BDA7-C091427BD1A5}"/>
                </c:ext>
              </c:extLst>
            </c:dLbl>
            <c:dLbl>
              <c:idx val="3"/>
              <c:layout>
                <c:manualLayout>
                  <c:x val="-4.9152097854336767E-2"/>
                  <c:y val="-4.752666732530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CE8-BDA7-C091427BD1A5}"/>
                </c:ext>
              </c:extLst>
            </c:dLbl>
            <c:dLbl>
              <c:idx val="4"/>
              <c:layout>
                <c:manualLayout>
                  <c:x val="-4.9152097854336767E-2"/>
                  <c:y val="-0.13545100187711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CD-4866-8C72-EEE2D15ECE5D}"/>
                </c:ext>
              </c:extLst>
            </c:dLbl>
            <c:dLbl>
              <c:idx val="5"/>
              <c:layout>
                <c:manualLayout>
                  <c:x val="-3.0358648674737521E-2"/>
                  <c:y val="-7.604266772048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2-4CE8-BDA7-C091427BD1A5}"/>
                </c:ext>
              </c:extLst>
            </c:dLbl>
            <c:dLbl>
              <c:idx val="6"/>
              <c:layout>
                <c:manualLayout>
                  <c:x val="-2.1684749053383974E-2"/>
                  <c:y val="-5.940833415662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CE8-BDA7-C091427BD1A5}"/>
                </c:ext>
              </c:extLst>
            </c:dLbl>
            <c:dLbl>
              <c:idx val="7"/>
              <c:layout>
                <c:manualLayout>
                  <c:x val="-3.4695598485414189E-2"/>
                  <c:y val="-7.366633435422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0-4847-8C61-3D1283C020B3}"/>
                </c:ext>
              </c:extLst>
            </c:dLbl>
            <c:dLbl>
              <c:idx val="8"/>
              <c:layout>
                <c:manualLayout>
                  <c:x val="-4.1923848169875585E-2"/>
                  <c:y val="-9.74296680168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0-4847-8C61-3D1283C020B3}"/>
                </c:ext>
              </c:extLst>
            </c:dLbl>
            <c:dLbl>
              <c:idx val="9"/>
              <c:layout>
                <c:manualLayout>
                  <c:x val="-1.0601310403300801E-16"/>
                  <c:y val="-7.129000098795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59-4FE6-802E-C14AC38293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267390</c:v>
                </c:pt>
                <c:pt idx="1">
                  <c:v>287217</c:v>
                </c:pt>
                <c:pt idx="2">
                  <c:v>299037</c:v>
                </c:pt>
                <c:pt idx="3">
                  <c:v>391026</c:v>
                </c:pt>
                <c:pt idx="4">
                  <c:v>327597</c:v>
                </c:pt>
                <c:pt idx="5">
                  <c:v>275900</c:v>
                </c:pt>
                <c:pt idx="6">
                  <c:v>286844</c:v>
                </c:pt>
                <c:pt idx="7">
                  <c:v>293497</c:v>
                </c:pt>
                <c:pt idx="8">
                  <c:v>253501</c:v>
                </c:pt>
                <c:pt idx="9">
                  <c:v>244706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19519"/>
        <c:axId val="197519103"/>
      </c:line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400000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  <c:majorUnit val="250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Share of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3369498106767207E-3"/>
                  <c:y val="6.891366762169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FA-4A33-9C06-016B070FE70D}"/>
                </c:ext>
              </c:extLst>
            </c:dLbl>
            <c:dLbl>
              <c:idx val="3"/>
              <c:layout>
                <c:manualLayout>
                  <c:x val="6.7945547033936127E-2"/>
                  <c:y val="9.742966801687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FA-4A33-9C06-016B070FE70D}"/>
                </c:ext>
              </c:extLst>
            </c:dLbl>
            <c:dLbl>
              <c:idx val="4"/>
              <c:layout>
                <c:manualLayout>
                  <c:x val="6.0717297349474827E-2"/>
                  <c:y val="7.129000098795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8-4F9E-AFCC-C47033393E99}"/>
                </c:ext>
              </c:extLst>
            </c:dLbl>
            <c:dLbl>
              <c:idx val="5"/>
              <c:layout>
                <c:manualLayout>
                  <c:x val="7.2282496844612895E-2"/>
                  <c:y val="0.11168766821446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FA-4A33-9C06-016B070FE70D}"/>
                </c:ext>
              </c:extLst>
            </c:dLbl>
            <c:dLbl>
              <c:idx val="6"/>
              <c:layout>
                <c:manualLayout>
                  <c:x val="7.0836846907720533E-2"/>
                  <c:y val="0.13782733524338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FA-4A33-9C06-016B070FE70D}"/>
                </c:ext>
              </c:extLst>
            </c:dLbl>
            <c:dLbl>
              <c:idx val="8"/>
              <c:layout>
                <c:manualLayout>
                  <c:x val="1.4456499368921518E-3"/>
                  <c:y val="1.663433356385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D8-4F9E-AFCC-C47033393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277033</c:v>
                </c:pt>
                <c:pt idx="1">
                  <c:v>317142</c:v>
                </c:pt>
                <c:pt idx="2">
                  <c:v>331445</c:v>
                </c:pt>
                <c:pt idx="3">
                  <c:v>379320</c:v>
                </c:pt>
                <c:pt idx="4">
                  <c:v>253859</c:v>
                </c:pt>
                <c:pt idx="5">
                  <c:v>243089</c:v>
                </c:pt>
                <c:pt idx="6">
                  <c:v>277804</c:v>
                </c:pt>
                <c:pt idx="7">
                  <c:v>268956</c:v>
                </c:pt>
                <c:pt idx="8">
                  <c:v>236920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A-4A33-9C06-016B070FE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519519"/>
        <c:axId val="19751910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EU27 Inward FDI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41248422306475E-2"/>
                  <c:y val="-5.4655667424099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CE8-BDA7-C091427BD1A5}"/>
                </c:ext>
              </c:extLst>
            </c:dLbl>
            <c:dLbl>
              <c:idx val="1"/>
              <c:layout>
                <c:manualLayout>
                  <c:x val="-4.0478198232983223E-2"/>
                  <c:y val="-4.990300069156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CE8-BDA7-C091427BD1A5}"/>
                </c:ext>
              </c:extLst>
            </c:dLbl>
            <c:dLbl>
              <c:idx val="2"/>
              <c:layout>
                <c:manualLayout>
                  <c:x val="-9.5412895834889072E-2"/>
                  <c:y val="-6.1784667522895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CE8-BDA7-C091427BD1A5}"/>
                </c:ext>
              </c:extLst>
            </c:dLbl>
            <c:dLbl>
              <c:idx val="3"/>
              <c:layout>
                <c:manualLayout>
                  <c:x val="-4.9152097854336767E-2"/>
                  <c:y val="-4.752666732530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CE8-BDA7-C091427BD1A5}"/>
                </c:ext>
              </c:extLst>
            </c:dLbl>
            <c:dLbl>
              <c:idx val="4"/>
              <c:layout>
                <c:manualLayout>
                  <c:x val="-4.3369498106767844E-2"/>
                  <c:y val="-2.613966702891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D8-4F9E-AFCC-C47033393E99}"/>
                </c:ext>
              </c:extLst>
            </c:dLbl>
            <c:dLbl>
              <c:idx val="5"/>
              <c:layout>
                <c:manualLayout>
                  <c:x val="-5.0597747791228921E-2"/>
                  <c:y val="-4.515033395903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2-4CE8-BDA7-C091427BD1A5}"/>
                </c:ext>
              </c:extLst>
            </c:dLbl>
            <c:dLbl>
              <c:idx val="6"/>
              <c:layout>
                <c:manualLayout>
                  <c:x val="-1.7347799242707202E-2"/>
                  <c:y val="-9.030066791807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CE8-BDA7-C091427BD1A5}"/>
                </c:ext>
              </c:extLst>
            </c:dLbl>
            <c:dLbl>
              <c:idx val="7"/>
              <c:layout>
                <c:manualLayout>
                  <c:x val="-3.4695598485414293E-2"/>
                  <c:y val="-0.12832200177832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0-4847-8C61-3D1283C020B3}"/>
                </c:ext>
              </c:extLst>
            </c:dLbl>
            <c:dLbl>
              <c:idx val="8"/>
              <c:layout>
                <c:manualLayout>
                  <c:x val="-4.0478198232983223E-2"/>
                  <c:y val="-9.0300667918077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0-4847-8C61-3D1283C020B3}"/>
                </c:ext>
              </c:extLst>
            </c:dLbl>
            <c:dLbl>
              <c:idx val="9"/>
              <c:layout>
                <c:manualLayout>
                  <c:x val="-1.4456499368923638E-3"/>
                  <c:y val="-5.465566742409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56-442E-833C-88FADFC852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283546</c:v>
                </c:pt>
                <c:pt idx="1">
                  <c:v>331737</c:v>
                </c:pt>
                <c:pt idx="2">
                  <c:v>335895</c:v>
                </c:pt>
                <c:pt idx="3">
                  <c:v>394437</c:v>
                </c:pt>
                <c:pt idx="4">
                  <c:v>259899</c:v>
                </c:pt>
                <c:pt idx="5">
                  <c:v>248780</c:v>
                </c:pt>
                <c:pt idx="6">
                  <c:v>288209</c:v>
                </c:pt>
                <c:pt idx="7">
                  <c:v>278387</c:v>
                </c:pt>
                <c:pt idx="8">
                  <c:v>248754</c:v>
                </c:pt>
                <c:pt idx="9">
                  <c:v>229961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19519"/>
        <c:axId val="197519103"/>
      </c:line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40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  <c:majorUnit val="250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EU Exports in </a:t>
            </a:r>
            <a:r>
              <a:rPr lang="en-US" sz="2000" dirty="0" err="1"/>
              <a:t>TiVA</a:t>
            </a:r>
            <a:r>
              <a:rPr lang="en-US" sz="2000" dirty="0"/>
              <a:t> - 2020 - %</a:t>
            </a:r>
          </a:p>
        </c:rich>
      </c:tx>
      <c:layout>
        <c:manualLayout>
          <c:xMode val="edge"/>
          <c:yMode val="edge"/>
          <c:x val="0.13379147907152128"/>
          <c:y val="4.4343644232843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3907263958211"/>
          <c:y val="0.18710263361674986"/>
          <c:w val="0.66265821878149533"/>
          <c:h val="0.556332722428184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EU27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10-414F-8986-986C3CA89C4E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10-414F-8986-986C3CA89C4E}"/>
              </c:ext>
            </c:extLst>
          </c:dPt>
          <c:dLbls>
            <c:dLbl>
              <c:idx val="0"/>
              <c:layout>
                <c:manualLayout>
                  <c:x val="-0.2282852153005771"/>
                  <c:y val="7.666096626469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10-414F-8986-986C3CA89C4E}"/>
                </c:ext>
              </c:extLst>
            </c:dLbl>
            <c:dLbl>
              <c:idx val="1"/>
              <c:layout>
                <c:manualLayout>
                  <c:x val="0.24486983211283844"/>
                  <c:y val="-5.3699066882474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10-414F-8986-986C3CA89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37.9</c:v>
                </c:pt>
                <c:pt idx="1">
                  <c:v>62.1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10-414F-8986-986C3CA89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08255717823612E-2"/>
          <c:y val="0.73626181139325164"/>
          <c:w val="0.81007915707010436"/>
          <c:h val="5.1070842754256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Canada Exports in BOP - 2024 – Bio - US$</a:t>
            </a:r>
          </a:p>
        </c:rich>
      </c:tx>
      <c:layout>
        <c:manualLayout>
          <c:xMode val="edge"/>
          <c:yMode val="edge"/>
          <c:x val="0.13536631015553355"/>
          <c:y val="1.9401023279055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99310468540931"/>
          <c:y val="0.19350782011875223"/>
          <c:w val="0.65389026071135059"/>
          <c:h val="0.551217688775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 Exports in BOP - 2024 -%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B-4FFA-8C95-3F51E5E1B09D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B-4FFA-8C95-3F51E5E1B09D}"/>
              </c:ext>
            </c:extLst>
          </c:dPt>
          <c:dLbls>
            <c:dLbl>
              <c:idx val="0"/>
              <c:layout>
                <c:manualLayout>
                  <c:x val="-0.16605361761481066"/>
                  <c:y val="-0.17224111148527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4B-4FFA-8C95-3F51E5E1B09D}"/>
                </c:ext>
              </c:extLst>
            </c:dLbl>
            <c:dLbl>
              <c:idx val="1"/>
              <c:layout>
                <c:manualLayout>
                  <c:x val="0.11039619229269662"/>
                  <c:y val="0.1328999967411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4B-4FFA-8C95-3F51E5E1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568</c:v>
                </c:pt>
                <c:pt idx="1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4B-4FFA-8C95-3F51E5E1B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843981380637113E-2"/>
          <c:y val="0.83385603760076044"/>
          <c:w val="0.74956092020508402"/>
          <c:h val="7.7538838277228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Canada Exports in </a:t>
            </a:r>
            <a:r>
              <a:rPr lang="en-US" sz="2000" dirty="0" err="1"/>
              <a:t>TiVA</a:t>
            </a:r>
            <a:r>
              <a:rPr lang="en-US" sz="2000" dirty="0"/>
              <a:t> - 2022 - %</a:t>
            </a:r>
          </a:p>
        </c:rich>
      </c:tx>
      <c:layout>
        <c:manualLayout>
          <c:xMode val="edge"/>
          <c:yMode val="edge"/>
          <c:x val="0.13379147907152128"/>
          <c:y val="4.4343644232843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3907263958211"/>
          <c:y val="0.18710263361674986"/>
          <c:w val="0.66265821878149533"/>
          <c:h val="0.556332722428184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A0-44F8-86CA-B68E0B1684E6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A0-44F8-86CA-B68E0B1684E6}"/>
              </c:ext>
            </c:extLst>
          </c:dPt>
          <c:dLbls>
            <c:dLbl>
              <c:idx val="0"/>
              <c:layout>
                <c:manualLayout>
                  <c:x val="-0.25517614727822813"/>
                  <c:y val="4.217146519470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0-44F8-86CA-B68E0B1684E6}"/>
                </c:ext>
              </c:extLst>
            </c:dLbl>
            <c:dLbl>
              <c:idx val="1"/>
              <c:layout>
                <c:manualLayout>
                  <c:x val="0.24486983211283844"/>
                  <c:y val="-5.3699066882474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0-44F8-86CA-B68E0B168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48.5</c:v>
                </c:pt>
                <c:pt idx="1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A0-44F8-86CA-B68E0B168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08351798256291E-2"/>
          <c:y val="0.86436567251035445"/>
          <c:w val="0.86181413882448954"/>
          <c:h val="8.8023879614959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EU</a:t>
            </a:r>
            <a:r>
              <a:rPr lang="en-US" sz="1600" dirty="0">
                <a:solidFill>
                  <a:srgbClr val="FF0000"/>
                </a:solidFill>
              </a:rPr>
              <a:t>27</a:t>
            </a:r>
            <a:r>
              <a:rPr lang="en-US" sz="1600" dirty="0"/>
              <a:t> Exports to Canada  – 2024 – Mio€ -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92445275051162"/>
          <c:y val="0.2634711883864756"/>
          <c:w val="0.77954156431185107"/>
          <c:h val="0.528100581416879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EU27 Exports to Canada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6F-4C2D-9A4A-B6CC1B237C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6F-4C2D-9A4A-B6CC1B237CE6}"/>
              </c:ext>
            </c:extLst>
          </c:dPt>
          <c:dLbls>
            <c:dLbl>
              <c:idx val="0"/>
              <c:layout>
                <c:manualLayout>
                  <c:x val="-0.17341671689962757"/>
                  <c:y val="-4.82935305513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82878872257776"/>
                      <c:h val="0.1092901714624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6F-4C2D-9A4A-B6CC1B237CE6}"/>
                </c:ext>
              </c:extLst>
            </c:dLbl>
            <c:dLbl>
              <c:idx val="1"/>
              <c:layout>
                <c:manualLayout>
                  <c:x val="0.22139408674679162"/>
                  <c:y val="7.421892240283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74308400326624"/>
                      <c:h val="0.1092901714624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E6F-4C2D-9A4A-B6CC1B237C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48249</c:v>
                </c:pt>
                <c:pt idx="1">
                  <c:v>30475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F-4C2D-9A4A-B6CC1B237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36707312489963"/>
          <c:y val="0.84322343813650336"/>
          <c:w val="0.67462204167535045"/>
          <c:h val="7.4470892123097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Canada Exports to EU</a:t>
            </a:r>
            <a:r>
              <a:rPr lang="en-US" sz="1600" dirty="0">
                <a:solidFill>
                  <a:srgbClr val="FF0000"/>
                </a:solidFill>
              </a:rPr>
              <a:t>27</a:t>
            </a:r>
            <a:r>
              <a:rPr lang="en-US" sz="1600" dirty="0"/>
              <a:t> – 2024 – Mio€ -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09387845794911"/>
          <c:y val="0.26524969447839125"/>
          <c:w val="0.77799688923452948"/>
          <c:h val="0.518664592823019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 Exports to EU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0-437A-86A7-9064E2B2EA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60-437A-86A7-9064E2B2EA6F}"/>
              </c:ext>
            </c:extLst>
          </c:dPt>
          <c:dLbls>
            <c:dLbl>
              <c:idx val="0"/>
              <c:layout>
                <c:manualLayout>
                  <c:x val="-0.15455157760248869"/>
                  <c:y val="-4.829347665074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1156815909342"/>
                      <c:h val="0.1092901714624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60-437A-86A7-9064E2B2EA6F}"/>
                </c:ext>
              </c:extLst>
            </c:dLbl>
            <c:dLbl>
              <c:idx val="1"/>
              <c:layout>
                <c:manualLayout>
                  <c:x val="0.21107285924032768"/>
                  <c:y val="7.421892240283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1156815909342"/>
                      <c:h val="0.1092901714624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60-437A-86A7-9064E2B2E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27965</c:v>
                </c:pt>
                <c:pt idx="1">
                  <c:v>20355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60-437A-86A7-9064E2B2E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05134151760914"/>
          <c:y val="0.84028394993148914"/>
          <c:w val="0.68553424619486725"/>
          <c:h val="7.4470892123097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EU27 &amp; Canada Total volume of trade – 2024 – Mio€ -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55252194200645"/>
          <c:y val="0.25494296929970744"/>
          <c:w val="0.8316631594911752"/>
          <c:h val="0.553845027320196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&amp; Canada total trade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3B-4E37-AB58-5E483D5985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3B-4E37-AB58-5E483D59856F}"/>
              </c:ext>
            </c:extLst>
          </c:dPt>
          <c:dLbls>
            <c:dLbl>
              <c:idx val="0"/>
              <c:layout>
                <c:manualLayout>
                  <c:x val="-0.16116542606377077"/>
                  <c:y val="-3.3596035625671219E-2"/>
                </c:manualLayout>
              </c:layout>
              <c:tx>
                <c:rich>
                  <a:bodyPr/>
                  <a:lstStyle/>
                  <a:p>
                    <a:fld id="{9CBFC391-9504-4473-966A-5D29BA6725A8}" type="VALUE">
                      <a:rPr lang="en-US" sz="1400"/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5005277191427"/>
                      <c:h val="0.10929017146243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3B-4E37-AB58-5E483D59856F}"/>
                </c:ext>
              </c:extLst>
            </c:dLbl>
            <c:dLbl>
              <c:idx val="1"/>
              <c:layout>
                <c:manualLayout>
                  <c:x val="0.20886828546828129"/>
                  <c:y val="7.4219068251675638E-2"/>
                </c:manualLayout>
              </c:layout>
              <c:tx>
                <c:rich>
                  <a:bodyPr/>
                  <a:lstStyle/>
                  <a:p>
                    <a:fld id="{1F4D42E1-5025-4F7C-BD66-0E8144E55656}" type="VALUE">
                      <a:rPr lang="en-US" sz="1400"/>
                      <a:pPr/>
                      <a:t>[VALUE]</a:t>
                    </a:fld>
                    <a:endParaRPr lang="en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39962226419284"/>
                      <c:h val="5.1881966818501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3B-4E37-AB58-5E483D598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76214</c:v>
                </c:pt>
                <c:pt idx="1">
                  <c:v>50830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3B-4E37-AB58-5E483D598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238640151094329E-2"/>
          <c:y val="0.81917032366774067"/>
          <c:w val="0.89827901950747868"/>
          <c:h val="7.2068605280416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0.07703</cdr:x>
      <cdr:y>0.32704</cdr:y>
    </cdr:from>
    <cdr:to>
      <cdr:x>0.14117</cdr:x>
      <cdr:y>0.36871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140AEE5-9BD2-4178-A3E5-327446BD2B56}"/>
            </a:ext>
          </a:extLst>
        </cdr:cNvPr>
        <cdr:cNvSpPr txBox="1"/>
      </cdr:nvSpPr>
      <cdr:spPr>
        <a:xfrm xmlns:a="http://schemas.openxmlformats.org/drawingml/2006/main">
          <a:off x="682215" y="1739929"/>
          <a:ext cx="568089" cy="221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/>
            <a:t>18.9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0.39754</cdr:x>
      <cdr:y>0.78368</cdr:y>
    </cdr:from>
    <cdr:to>
      <cdr:x>0.46721</cdr:x>
      <cdr:y>0.84127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E2E5D6-E63B-71F0-E1AE-7DF3356F0255}"/>
            </a:ext>
          </a:extLst>
        </cdr:cNvPr>
        <cdr:cNvSpPr txBox="1"/>
      </cdr:nvSpPr>
      <cdr:spPr>
        <a:xfrm xmlns:a="http://schemas.openxmlformats.org/drawingml/2006/main">
          <a:off x="3492388" y="4188265"/>
          <a:ext cx="612050" cy="307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rgbClr val="00B05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rgbClr val="00B050"/>
              </a:solidFill>
              <a:latin typeface="+mj-lt"/>
            </a:rPr>
            <a:t>CETA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0.39754</cdr:x>
      <cdr:y>0.78368</cdr:y>
    </cdr:from>
    <cdr:to>
      <cdr:x>0.46721</cdr:x>
      <cdr:y>0.84127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E2E5D6-E63B-71F0-E1AE-7DF3356F0255}"/>
            </a:ext>
          </a:extLst>
        </cdr:cNvPr>
        <cdr:cNvSpPr txBox="1"/>
      </cdr:nvSpPr>
      <cdr:spPr>
        <a:xfrm xmlns:a="http://schemas.openxmlformats.org/drawingml/2006/main">
          <a:off x="3492388" y="4188265"/>
          <a:ext cx="612050" cy="307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rgbClr val="00B05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rgbClr val="00B050"/>
              </a:solidFill>
              <a:latin typeface="+mj-lt"/>
            </a:rPr>
            <a:t>CETA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0.33607</cdr:x>
      <cdr:y>0.78984</cdr:y>
    </cdr:from>
    <cdr:to>
      <cdr:x>0.40574</cdr:x>
      <cdr:y>0.84743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E2E5D6-E63B-71F0-E1AE-7DF3356F0255}"/>
            </a:ext>
          </a:extLst>
        </cdr:cNvPr>
        <cdr:cNvSpPr txBox="1"/>
      </cdr:nvSpPr>
      <cdr:spPr>
        <a:xfrm xmlns:a="http://schemas.openxmlformats.org/drawingml/2006/main">
          <a:off x="2952328" y="4221174"/>
          <a:ext cx="612049" cy="307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rgbClr val="00B05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rgbClr val="00B050"/>
              </a:solidFill>
              <a:latin typeface="+mj-lt"/>
            </a:rPr>
            <a:t>CETA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0.31763</cdr:x>
      <cdr:y>0.778</cdr:y>
    </cdr:from>
    <cdr:to>
      <cdr:x>0.3873</cdr:x>
      <cdr:y>0.83559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E2E5D6-E63B-71F0-E1AE-7DF3356F0255}"/>
            </a:ext>
          </a:extLst>
        </cdr:cNvPr>
        <cdr:cNvSpPr txBox="1"/>
      </cdr:nvSpPr>
      <cdr:spPr>
        <a:xfrm xmlns:a="http://schemas.openxmlformats.org/drawingml/2006/main">
          <a:off x="2790329" y="4157907"/>
          <a:ext cx="612049" cy="307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rgbClr val="00B05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rgbClr val="00B050"/>
              </a:solidFill>
              <a:latin typeface="+mj-lt"/>
            </a:rPr>
            <a:t>CETA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0.03049</cdr:x>
      <cdr:y>0.81842</cdr:y>
    </cdr:from>
    <cdr:to>
      <cdr:x>0.95335</cdr:x>
      <cdr:y>0.95573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1259808-AD18-A61B-FEDD-DF84DA175682}"/>
            </a:ext>
          </a:extLst>
        </cdr:cNvPr>
        <cdr:cNvSpPr txBox="1"/>
      </cdr:nvSpPr>
      <cdr:spPr>
        <a:xfrm xmlns:a="http://schemas.openxmlformats.org/drawingml/2006/main">
          <a:off x="134716" y="4219088"/>
          <a:ext cx="407782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kern="1200" dirty="0">
              <a:solidFill>
                <a:schemeClr val="tx1"/>
              </a:solidFill>
              <a:latin typeface="+mj-lt"/>
            </a:rPr>
            <a:t>62.1% of EU total trade in value added terms are services trade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0.0509</cdr:x>
      <cdr:y>0.18363</cdr:y>
    </cdr:from>
    <cdr:to>
      <cdr:x>0.29692</cdr:x>
      <cdr:y>0.25636</cdr:y>
    </cdr:to>
    <cdr:sp macro="" textlink="">
      <cdr:nvSpPr>
        <cdr:cNvPr id="2" name="Speech Bubble: Rectangle 1">
          <a:extLst xmlns:a="http://schemas.openxmlformats.org/drawingml/2006/main">
            <a:ext uri="{FF2B5EF4-FFF2-40B4-BE49-F238E27FC236}">
              <a16:creationId xmlns:a16="http://schemas.microsoft.com/office/drawing/2014/main" id="{163BB4FF-60CC-48D1-95E6-B6D3FD1F337F}"/>
            </a:ext>
          </a:extLst>
        </cdr:cNvPr>
        <cdr:cNvSpPr/>
      </cdr:nvSpPr>
      <cdr:spPr>
        <a:xfrm xmlns:a="http://schemas.openxmlformats.org/drawingml/2006/main">
          <a:off x="148992" y="793382"/>
          <a:ext cx="720080" cy="314217"/>
        </a:xfrm>
        <a:prstGeom xmlns:a="http://schemas.openxmlformats.org/drawingml/2006/main" prst="wedgeRectCallout">
          <a:avLst>
            <a:gd name="adj1" fmla="val 32170"/>
            <a:gd name="adj2" fmla="val 139188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C00000"/>
              </a:solidFill>
              <a:latin typeface="Calibri Light" panose="020F0302020204030204" pitchFamily="34" charset="0"/>
            </a:rPr>
            <a:t>38.7%</a:t>
          </a:r>
        </a:p>
      </cdr:txBody>
    </cdr:sp>
  </cdr:relSizeAnchor>
  <cdr:relSizeAnchor xmlns:cdr="http://schemas.openxmlformats.org/drawingml/2006/chartDrawing">
    <cdr:from>
      <cdr:x>0.34665</cdr:x>
      <cdr:y>0.91066</cdr:y>
    </cdr:from>
    <cdr:to>
      <cdr:x>0.9617</cdr:x>
      <cdr:y>0.9819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6834C18-1583-43E7-AB00-6463D8DD4DDD}"/>
            </a:ext>
          </a:extLst>
        </cdr:cNvPr>
        <cdr:cNvSpPr txBox="1"/>
      </cdr:nvSpPr>
      <cdr:spPr>
        <a:xfrm xmlns:a="http://schemas.openxmlformats.org/drawingml/2006/main">
          <a:off x="1014599" y="3934508"/>
          <a:ext cx="180019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en-GB" sz="1400" b="1" dirty="0">
              <a:solidFill>
                <a:schemeClr val="tx1"/>
              </a:solidFill>
              <a:latin typeface="+mj-lt"/>
            </a:rPr>
            <a:t>Total: 78 724 Mio€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0.25499</cdr:x>
      <cdr:y>0</cdr:y>
    </cdr:from>
    <cdr:to>
      <cdr:x>0.94826</cdr:x>
      <cdr:y>0.11989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2304216" y="0"/>
          <a:ext cx="626473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Canada Trade in Services Volume with the World </a:t>
          </a:r>
        </a:p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2023 = 301 Billion US$ !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  <cdr:relSizeAnchor xmlns:cdr="http://schemas.openxmlformats.org/drawingml/2006/chartDrawing">
    <cdr:from>
      <cdr:x>0.58367</cdr:x>
      <cdr:y>0.66032</cdr:y>
    </cdr:from>
    <cdr:to>
      <cdr:x>0.66336</cdr:x>
      <cdr:y>0.71766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D2E129A-8687-A4CE-3E52-96C401CD28B2}"/>
            </a:ext>
          </a:extLst>
        </cdr:cNvPr>
        <cdr:cNvSpPr txBox="1"/>
      </cdr:nvSpPr>
      <cdr:spPr>
        <a:xfrm xmlns:a="http://schemas.openxmlformats.org/drawingml/2006/main">
          <a:off x="5274312" y="3898936"/>
          <a:ext cx="720119" cy="3385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2225">
          <a:solidFill>
            <a:srgbClr val="0070C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GB" sz="1600" b="1" dirty="0">
              <a:solidFill>
                <a:schemeClr val="accent1"/>
              </a:solidFill>
              <a:latin typeface="+mj-lt"/>
            </a:rPr>
            <a:t>-412%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  <cdr:relSizeAnchor xmlns:cdr="http://schemas.openxmlformats.org/drawingml/2006/chartDrawing">
    <cdr:from>
      <cdr:x>0.37452</cdr:x>
      <cdr:y>0.20732</cdr:y>
    </cdr:from>
    <cdr:to>
      <cdr:x>0.37851</cdr:x>
      <cdr:y>0.90244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FF4861C-71BD-E5DC-9B6C-FCB49F2B93F7}"/>
            </a:ext>
          </a:extLst>
        </cdr:cNvPr>
        <cdr:cNvCxnSpPr/>
      </cdr:nvCxnSpPr>
      <cdr:spPr>
        <a:xfrm xmlns:a="http://schemas.openxmlformats.org/drawingml/2006/main">
          <a:off x="3384376" y="1224136"/>
          <a:ext cx="36055" cy="410444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866E1-8871-46EA-AB08-7E0E73670B32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9887F-13A7-4FA3-A53E-090E15F2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081E2-95A2-42ED-B5FC-86C77149703D}" type="datetimeFigureOut">
              <a:rPr lang="en-GB" smtClean="0"/>
              <a:pPr/>
              <a:t>12/03/2026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2B68-1CDF-42EC-8662-4B44ADE810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5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88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2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9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6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E0362-F81B-A805-D6A0-1E88246C0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CCD36-491F-1C7C-B67F-820196C1F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7F60D-19B0-20A2-01FB-0D430A509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F3E58-BE65-4DA0-DDC2-C681483F9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3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2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3013"/>
            <a:ext cx="4473575" cy="3355975"/>
          </a:xfrm>
        </p:spPr>
        <p:txBody>
          <a:bodyPr/>
          <a:lstStyle/>
          <a:p>
            <a:endParaRPr lang="en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0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6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5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9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3225-67B3-409D-B176-853F38EDFBE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7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AE995-D011-A2B4-0EEA-9E8683DC3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77DA4-3E2B-A3CB-A9F9-965D789BF9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45935-ACF2-C9B7-E55B-10A019B1F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007A3-0BBE-5916-DF00-1F002B72D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08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0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4C00-FE5E-406C-83AC-433D558845A0}" type="datetimeFigureOut">
              <a:rPr lang="en-US"/>
              <a:pPr>
                <a:defRPr/>
              </a:pPr>
              <a:t>3/12/2026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404" y="6492875"/>
            <a:ext cx="4285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2783-A0A9-4328-A6B3-C6BA3237CC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715436" cy="564360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8C9D-035C-42CC-A9A9-847D2DDF516D}" type="datetimeFigureOut">
              <a:rPr lang="es-ES" altLang="en-US"/>
              <a:pPr>
                <a:defRPr/>
              </a:pPr>
              <a:t>12/03/2026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8980-1736-4266-91C9-318FF9D39F5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824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BC2-627A-426E-89C6-E7B2BA95E36A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5808-6BC3-413F-A891-25E28D5AD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9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F PPT 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610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14678" y="214290"/>
            <a:ext cx="571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66FF"/>
                </a:solidFill>
              </a:rPr>
              <a:t>«  The voice of the European Service Industries for International Trade Negotiations</a:t>
            </a:r>
            <a:r>
              <a:rPr lang="fr-FR" sz="1800" dirty="0">
                <a:solidFill>
                  <a:srgbClr val="0066FF"/>
                </a:solidFill>
              </a:rPr>
              <a:t> in Services</a:t>
            </a:r>
            <a:r>
              <a:rPr lang="en-GB" sz="1800" dirty="0"/>
              <a:t> </a:t>
            </a:r>
            <a:r>
              <a:rPr lang="fr-FR" sz="1800" dirty="0">
                <a:solidFill>
                  <a:srgbClr val="0066FF"/>
                </a:solidFill>
              </a:rPr>
              <a:t> »</a:t>
            </a:r>
            <a:endParaRPr lang="en-GB" sz="1800" dirty="0">
              <a:solidFill>
                <a:srgbClr val="0066FF"/>
              </a:solidFill>
            </a:endParaRPr>
          </a:p>
        </p:txBody>
      </p:sp>
      <p:pic>
        <p:nvPicPr>
          <p:cNvPr id="9" name="Picture 12" descr="K:\ESF Logo\ESF logo variations IM\ESF logo only transp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0"/>
            <a:ext cx="19097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404" y="6357958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554005-5CE4-451B-B2EF-6551A9D7F0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71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A93ED-A6EC-4306-B4FB-3F6629D98A8C}" type="datetimeFigureOut">
              <a:rPr lang="en-US"/>
              <a:pPr>
                <a:defRPr/>
              </a:pPr>
              <a:t>3/12/2026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ctadstat.unctad.org/datacentre/dataviewer/US.FdiFlowsStoc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ctadstat.unctad.org/datacentre/dataviewer/US.FdiFlowsStoc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hyperlink" Target="https://stats.oecd.org/Index.aspx?DataSetCode=TIVA_2018_C1" TargetMode="External"/><Relationship Id="rId4" Type="http://schemas.openxmlformats.org/officeDocument/2006/relationships/hyperlink" Target="https://www.wto.org/english/res_e/statis_e/wts2020_e/wts20_toc_e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-explorer.oecd.org/vis?pg=0&amp;bp=true&amp;snb=10&amp;tm=TIVA&amp;isAvailabilityDisabled=false&amp;vw=tb&amp;df%5bds%5d=dsDisseminateFinalDMZ&amp;df%5bid%5d=DSD_TIVA_MAINSH%40DF_MAINSH&amp;df%5bag%5d=OECD.STI.PIE&amp;df%5bvs%5d=1.1&amp;dq=EXGR_SERV_FVA.CAN..W..A&amp;pd=2015%2C&amp;to%5bTIME_PERIOD%5d=false" TargetMode="Externa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so.eurostat.ec.europa.eu/nui/submitViewTableAction.do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AF1E9-1250-4D0C-8CE4-75AEA08033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437" y="3264147"/>
            <a:ext cx="8423563" cy="35279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20889"/>
            <a:ext cx="8715436" cy="1728192"/>
          </a:xfrm>
        </p:spPr>
        <p:txBody>
          <a:bodyPr/>
          <a:lstStyle/>
          <a:p>
            <a:pPr algn="ctr"/>
            <a:r>
              <a:rPr lang="en-GB" dirty="0"/>
              <a:t>“The importance of Trade in Services </a:t>
            </a:r>
          </a:p>
          <a:p>
            <a:pPr algn="ctr"/>
            <a:r>
              <a:rPr lang="en-GB" dirty="0"/>
              <a:t>in Trade between EU &amp; Canada”</a:t>
            </a:r>
          </a:p>
          <a:p>
            <a:pPr algn="ctr"/>
            <a:r>
              <a:rPr lang="en-GB" dirty="0"/>
              <a:t>March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EA835-A59E-431F-9F3A-E0155A0A0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10693"/>
            <a:ext cx="2092970" cy="1275307"/>
          </a:xfrm>
          <a:prstGeom prst="rect">
            <a:avLst/>
          </a:prstGeom>
        </p:spPr>
      </p:pic>
      <p:pic>
        <p:nvPicPr>
          <p:cNvPr id="9" name="Picture 8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9E34DA6D-4DBE-4298-BF81-671F5B13D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92" y="1010692"/>
            <a:ext cx="2221878" cy="12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/>
          <a:lstStyle/>
          <a:p>
            <a:r>
              <a:rPr lang="en-GB" sz="2400" b="1" u="sng" dirty="0"/>
              <a:t>EU27-Canada Trade</a:t>
            </a:r>
            <a:br>
              <a:rPr lang="en-GB" sz="3200" b="1" u="sng" dirty="0"/>
            </a:br>
            <a:r>
              <a:rPr lang="en-GB" sz="2000" dirty="0"/>
              <a:t>(Imports and exports of goods &amp; services)</a:t>
            </a:r>
            <a:endParaRPr lang="en-GB" sz="2000" b="1" u="sng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37905095"/>
              </p:ext>
            </p:extLst>
          </p:nvPr>
        </p:nvGraphicFramePr>
        <p:xfrm>
          <a:off x="155848" y="1508520"/>
          <a:ext cx="4200128" cy="50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58884284"/>
              </p:ext>
            </p:extLst>
          </p:nvPr>
        </p:nvGraphicFramePr>
        <p:xfrm>
          <a:off x="4544868" y="1508519"/>
          <a:ext cx="4443284" cy="50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221A65-00BA-43C7-AB7D-AB618CAE3B6F}"/>
              </a:ext>
            </a:extLst>
          </p:cNvPr>
          <p:cNvSpPr/>
          <p:nvPr/>
        </p:nvSpPr>
        <p:spPr>
          <a:xfrm>
            <a:off x="4716016" y="6550223"/>
            <a:ext cx="398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Source: Eurostat - </a:t>
            </a:r>
            <a:r>
              <a:rPr lang="en-GB" sz="1400" dirty="0" err="1">
                <a:latin typeface="Calibri Light" panose="020F0302020204030204" pitchFamily="34" charset="0"/>
              </a:rPr>
              <a:t>ext_lt_maineu</a:t>
            </a:r>
            <a:r>
              <a:rPr lang="en-GB" sz="1400" dirty="0">
                <a:latin typeface="Calibri Light" panose="020F0302020204030204" pitchFamily="34" charset="0"/>
              </a:rPr>
              <a:t> </a:t>
            </a:r>
            <a:r>
              <a:rPr lang="en-GB" sz="1400" dirty="0"/>
              <a:t>+ </a:t>
            </a:r>
            <a:r>
              <a:rPr lang="en-GB" sz="1400" dirty="0">
                <a:latin typeface="Calibri Light" panose="020F0302020204030204" pitchFamily="34" charset="0"/>
              </a:rPr>
              <a:t>bop_its6_det. </a:t>
            </a:r>
          </a:p>
        </p:txBody>
      </p:sp>
    </p:spTree>
    <p:extLst>
      <p:ext uri="{BB962C8B-B14F-4D97-AF65-F5344CB8AC3E}">
        <p14:creationId xmlns:p14="http://schemas.microsoft.com/office/powerpoint/2010/main" val="208908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D2F3-FF14-7AF6-AE9E-FEBDA4AF3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EU-Canada Trade in Services</a:t>
            </a:r>
            <a:br>
              <a:rPr lang="fr-BE" dirty="0"/>
            </a:br>
            <a:r>
              <a:rPr lang="en-BE" noProof="0" dirty="0"/>
              <a:t>per sector of activities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6765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0C605-AB4C-F408-9CF0-0B67A213D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634097-2997-CDA1-5074-8A540E8D7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072972"/>
              </p:ext>
            </p:extLst>
          </p:nvPr>
        </p:nvGraphicFramePr>
        <p:xfrm>
          <a:off x="143508" y="1397000"/>
          <a:ext cx="8820980" cy="539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932A9AE-2615-AEAA-A6A4-49C228C8A2B8}"/>
              </a:ext>
            </a:extLst>
          </p:cNvPr>
          <p:cNvSpPr/>
          <p:nvPr/>
        </p:nvSpPr>
        <p:spPr>
          <a:xfrm>
            <a:off x="827584" y="75066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EU27 Services Exports and Imports to/from Canada per sectors</a:t>
            </a:r>
            <a:br>
              <a:rPr lang="en-GB" altLang="en-US" b="1" u="sng" dirty="0"/>
            </a:br>
            <a:r>
              <a:rPr lang="en-GB" altLang="en-US" b="1" dirty="0"/>
              <a:t>		</a:t>
            </a:r>
            <a:r>
              <a:rPr lang="en-GB" altLang="en-US" dirty="0"/>
              <a:t>(2024 - € Million)</a:t>
            </a:r>
            <a:endParaRPr lang="en-GB" altLang="en-US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FC968-DB01-E157-D7F6-7F782FCA7702}"/>
              </a:ext>
            </a:extLst>
          </p:cNvPr>
          <p:cNvSpPr txBox="1"/>
          <p:nvPr/>
        </p:nvSpPr>
        <p:spPr>
          <a:xfrm>
            <a:off x="143508" y="638132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2021 – Note: Other business services comprise mainly: research and development, professional and management consulting services, technical, trade-related services.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48B5F-3C5C-2849-1821-3A852BF14225}"/>
              </a:ext>
            </a:extLst>
          </p:cNvPr>
          <p:cNvSpPr txBox="1"/>
          <p:nvPr/>
        </p:nvSpPr>
        <p:spPr>
          <a:xfrm>
            <a:off x="116591" y="1057450"/>
            <a:ext cx="41815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      Exports - Total 30 475 –         Imports - Total: 20 345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74576A4-49C4-8B87-B109-8D4CB1BD9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404" y="1359426"/>
            <a:ext cx="2398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21.5% of EU27 Exports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D91B707C-AAD2-FFBC-43B4-B76475103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916" y="1663972"/>
            <a:ext cx="919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18.9%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E6131194-BB9A-AFFC-532F-90055401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189" y="2165126"/>
            <a:ext cx="788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14.3%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2F1D13FF-C11D-11F5-87A9-05185CB5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020" y="1784951"/>
            <a:ext cx="11479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30,7% of Canada Exports !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4A84E5DA-5ACF-395A-DCB4-A9DD9473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897" y="1277120"/>
            <a:ext cx="788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21.8%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FAB74-0D5D-842B-C352-AEF9BEFAC9A3}"/>
              </a:ext>
            </a:extLst>
          </p:cNvPr>
          <p:cNvSpPr/>
          <p:nvPr/>
        </p:nvSpPr>
        <p:spPr>
          <a:xfrm>
            <a:off x="143508" y="1118669"/>
            <a:ext cx="199996" cy="165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EF3D71-E175-1559-D6E9-1AE19F2CB18F}"/>
              </a:ext>
            </a:extLst>
          </p:cNvPr>
          <p:cNvSpPr/>
          <p:nvPr/>
        </p:nvSpPr>
        <p:spPr>
          <a:xfrm>
            <a:off x="2207384" y="1118669"/>
            <a:ext cx="199996" cy="199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ADE2CD0-74DC-AF20-0AE5-4B9FFA49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136" y="3125024"/>
            <a:ext cx="668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5.4%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2F96E6A7-7D8F-8223-DA76-EAB1B63AE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694" y="2011558"/>
            <a:ext cx="919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22%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477946A-980A-CA52-4218-6E46BCEE7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370" y="2249546"/>
            <a:ext cx="919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74891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093192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 flipH="1">
            <a:off x="3526739" y="1916832"/>
            <a:ext cx="10304" cy="432964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2914670" y="5686508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3107884-7ED0-9154-46FD-AC6AF3638110}"/>
              </a:ext>
            </a:extLst>
          </p:cNvPr>
          <p:cNvSpPr txBox="1"/>
          <p:nvPr/>
        </p:nvSpPr>
        <p:spPr>
          <a:xfrm>
            <a:off x="4454993" y="5517231"/>
            <a:ext cx="720080" cy="33855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C00000"/>
                </a:solidFill>
                <a:latin typeface="+mj-lt"/>
              </a:rPr>
              <a:t>-263%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D7170BF-78D6-F7B9-E8B5-D4FAA2CCA2F5}"/>
              </a:ext>
            </a:extLst>
          </p:cNvPr>
          <p:cNvSpPr/>
          <p:nvPr/>
        </p:nvSpPr>
        <p:spPr>
          <a:xfrm>
            <a:off x="5292080" y="2636912"/>
            <a:ext cx="1152128" cy="955268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COVID</a:t>
            </a:r>
          </a:p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2053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117926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2915816" y="5661248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87861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660792"/>
              </p:ext>
            </p:extLst>
          </p:nvPr>
        </p:nvGraphicFramePr>
        <p:xfrm>
          <a:off x="107504" y="836712"/>
          <a:ext cx="9036495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3491880" y="1936280"/>
            <a:ext cx="36004" cy="414046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2933818" y="5768963"/>
            <a:ext cx="594066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81889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422114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3563888" y="1988840"/>
            <a:ext cx="0" cy="378042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2951820" y="1988840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205457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852810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3635896" y="1988840"/>
            <a:ext cx="0" cy="406845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3131840" y="5589240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38731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915297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3419872" y="2296617"/>
            <a:ext cx="0" cy="372467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3419871" y="5713511"/>
            <a:ext cx="576065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7FD8E-1F5A-9E8A-EC40-DCF1B7635544}"/>
              </a:ext>
            </a:extLst>
          </p:cNvPr>
          <p:cNvSpPr txBox="1"/>
          <p:nvPr/>
        </p:nvSpPr>
        <p:spPr>
          <a:xfrm>
            <a:off x="889008" y="1834951"/>
            <a:ext cx="3240360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EU Exports: + 203% from 2016 to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BE276-A844-0373-9F26-3AEC3BCC743E}"/>
              </a:ext>
            </a:extLst>
          </p:cNvPr>
          <p:cNvSpPr txBox="1"/>
          <p:nvPr/>
        </p:nvSpPr>
        <p:spPr>
          <a:xfrm>
            <a:off x="889008" y="2142728"/>
            <a:ext cx="3240360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EU Imports: + 101% from 2016 to 2024</a:t>
            </a:r>
          </a:p>
        </p:txBody>
      </p:sp>
    </p:spTree>
    <p:extLst>
      <p:ext uri="{BB962C8B-B14F-4D97-AF65-F5344CB8AC3E}">
        <p14:creationId xmlns:p14="http://schemas.microsoft.com/office/powerpoint/2010/main" val="199325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55029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3347864" y="1988840"/>
            <a:ext cx="0" cy="406845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2748239" y="5749515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164877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7F41B0-6FFB-449B-B976-CE44E0E9D642}"/>
              </a:ext>
            </a:extLst>
          </p:cNvPr>
          <p:cNvSpPr txBox="1"/>
          <p:nvPr/>
        </p:nvSpPr>
        <p:spPr>
          <a:xfrm>
            <a:off x="932873" y="836712"/>
            <a:ext cx="727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The share of Trade in </a:t>
            </a:r>
            <a:r>
              <a:rPr lang="en-GB" u="sng" dirty="0">
                <a:solidFill>
                  <a:srgbClr val="FF0000"/>
                </a:solidFill>
              </a:rPr>
              <a:t>Services</a:t>
            </a:r>
            <a:r>
              <a:rPr lang="en-GB" dirty="0">
                <a:solidFill>
                  <a:srgbClr val="FF0000"/>
                </a:solidFill>
              </a:rPr>
              <a:t> in the EU GDP is higher than in other high-income countries!  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	 </a:t>
            </a:r>
            <a:r>
              <a:rPr lang="en-GB" dirty="0">
                <a:solidFill>
                  <a:srgbClr val="FF0000"/>
                </a:solidFill>
              </a:rPr>
              <a:t>30% (14.3 % in Canada)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2A1D6-8F57-4276-846F-AE4501CF3D4E}"/>
              </a:ext>
            </a:extLst>
          </p:cNvPr>
          <p:cNvSpPr txBox="1"/>
          <p:nvPr/>
        </p:nvSpPr>
        <p:spPr>
          <a:xfrm>
            <a:off x="3419872" y="6597352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Source: https://data.worldbank.org/indicator/BG.GSR.NFSV.GD.ZS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42C9D85-FC7E-7226-1095-0796618E97F8}"/>
              </a:ext>
            </a:extLst>
          </p:cNvPr>
          <p:cNvSpPr/>
          <p:nvPr/>
        </p:nvSpPr>
        <p:spPr>
          <a:xfrm>
            <a:off x="901162" y="5463563"/>
            <a:ext cx="5038990" cy="534875"/>
          </a:xfrm>
          <a:prstGeom prst="wedgeRectCallout">
            <a:avLst>
              <a:gd name="adj1" fmla="val 55198"/>
              <a:gd name="adj2" fmla="val -52786"/>
            </a:avLst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 share of Trade in Services in Indonesia GDP is </a:t>
            </a:r>
            <a:r>
              <a:rPr lang="en-US" sz="1400" dirty="0">
                <a:solidFill>
                  <a:srgbClr val="FF0000"/>
                </a:solidFill>
              </a:rPr>
              <a:t>88</a:t>
            </a:r>
            <a:r>
              <a:rPr lang="en-US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% lower than </a:t>
            </a:r>
            <a:r>
              <a:rPr lang="en-US" sz="1400" dirty="0">
                <a:solidFill>
                  <a:srgbClr val="FF0000"/>
                </a:solidFill>
              </a:rPr>
              <a:t> Middle I</a:t>
            </a:r>
            <a:r>
              <a:rPr lang="en-US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ncome countries average, and 600% lower than in the EU!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AFE115-6D8D-7D75-3EA8-53C120D2B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615959"/>
              </p:ext>
            </p:extLst>
          </p:nvPr>
        </p:nvGraphicFramePr>
        <p:xfrm>
          <a:off x="7118" y="1497998"/>
          <a:ext cx="9001000" cy="518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5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746AB0-F7DE-4126-ABFD-9CD46EB18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029591"/>
              </p:ext>
            </p:extLst>
          </p:nvPr>
        </p:nvGraphicFramePr>
        <p:xfrm>
          <a:off x="240145" y="764704"/>
          <a:ext cx="8796351" cy="597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98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F271D8-0EDA-3FDD-EE35-C6C3F108D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049675"/>
              </p:ext>
            </p:extLst>
          </p:nvPr>
        </p:nvGraphicFramePr>
        <p:xfrm>
          <a:off x="107504" y="836712"/>
          <a:ext cx="9036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A2FCC3-3E81-B0AC-6AD4-3F71BDC25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02242"/>
              </p:ext>
            </p:extLst>
          </p:nvPr>
        </p:nvGraphicFramePr>
        <p:xfrm>
          <a:off x="8244408" y="1342576"/>
          <a:ext cx="520700" cy="5282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700">
                  <a:extLst>
                    <a:ext uri="{9D8B030D-6E8A-4147-A177-3AD203B41FA5}">
                      <a16:colId xmlns:a16="http://schemas.microsoft.com/office/drawing/2014/main" val="3788829788"/>
                    </a:ext>
                  </a:extLst>
                </a:gridCol>
              </a:tblGrid>
              <a:tr h="28622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 dirty="0">
                          <a:effectLst/>
                        </a:rPr>
                        <a:t>583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52294486"/>
                  </a:ext>
                </a:extLst>
              </a:tr>
              <a:tr h="33067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134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916472460"/>
                  </a:ext>
                </a:extLst>
              </a:tr>
              <a:tr h="3875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144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616031646"/>
                  </a:ext>
                </a:extLst>
              </a:tr>
              <a:tr h="3875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2538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7867076"/>
                  </a:ext>
                </a:extLst>
              </a:tr>
              <a:tr h="55031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565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20345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8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51235136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435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2800898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154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042411196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57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878691612"/>
                  </a:ext>
                </a:extLst>
              </a:tr>
              <a:tr h="3875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553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139857810"/>
                  </a:ext>
                </a:extLst>
              </a:tr>
              <a:tr h="3875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174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84507094"/>
                  </a:ext>
                </a:extLst>
              </a:tr>
              <a:tr h="54850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1313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525091511"/>
                  </a:ext>
                </a:extLst>
              </a:tr>
              <a:tr h="3875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100" b="1" u="none" strike="noStrike" dirty="0">
                          <a:effectLst/>
                        </a:rPr>
                        <a:t>T = </a:t>
                      </a:r>
                      <a:r>
                        <a:rPr lang="en-BE" sz="1100" b="1" u="none" strike="noStrike" dirty="0">
                          <a:effectLst/>
                        </a:rPr>
                        <a:t>6658</a:t>
                      </a:r>
                      <a:endParaRPr lang="en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775917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68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F271D8-0EDA-3FDD-EE35-C6C3F108D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21739"/>
              </p:ext>
            </p:extLst>
          </p:nvPr>
        </p:nvGraphicFramePr>
        <p:xfrm>
          <a:off x="53752" y="908720"/>
          <a:ext cx="9036496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FDF25E-6F62-F29B-7284-9181E0A9F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65158"/>
              </p:ext>
            </p:extLst>
          </p:nvPr>
        </p:nvGraphicFramePr>
        <p:xfrm>
          <a:off x="8316416" y="1340768"/>
          <a:ext cx="546100" cy="5282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100">
                  <a:extLst>
                    <a:ext uri="{9D8B030D-6E8A-4147-A177-3AD203B41FA5}">
                      <a16:colId xmlns:a16="http://schemas.microsoft.com/office/drawing/2014/main" val="139858862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 dirty="0">
                          <a:effectLst/>
                        </a:rPr>
                        <a:t>2555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33586590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116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52811029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118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61654726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1119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527644202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698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089372250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3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755273059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159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71494404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119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520998997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31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57483883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132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69987077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242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589799015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u="none" strike="noStrike">
                          <a:effectLst/>
                        </a:rPr>
                        <a:t>948</a:t>
                      </a:r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588092922"/>
                  </a:ext>
                </a:extLst>
              </a:tr>
              <a:tr h="4244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100" b="1" u="none" strike="noStrike" dirty="0">
                          <a:effectLst/>
                        </a:rPr>
                        <a:t>T=  </a:t>
                      </a:r>
                      <a:r>
                        <a:rPr lang="en-BE" sz="1100" b="1" u="none" strike="noStrike" dirty="0">
                          <a:effectLst/>
                        </a:rPr>
                        <a:t>6240</a:t>
                      </a:r>
                      <a:endParaRPr lang="en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079776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10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C64C-4097-4949-9095-D079520D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3785"/>
            <a:ext cx="8480608" cy="432967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/>
              <a:t>EU27 </a:t>
            </a:r>
            <a:r>
              <a:rPr lang="en-US" sz="2000" b="1" u="sng" dirty="0">
                <a:solidFill>
                  <a:srgbClr val="FF0000"/>
                </a:solidFill>
              </a:rPr>
              <a:t>Exports </a:t>
            </a:r>
            <a:r>
              <a:rPr lang="en-US" sz="2000" b="1" u="sng" dirty="0"/>
              <a:t>of services to Canada per countries (Extra EU) - €Mio – </a:t>
            </a:r>
            <a:r>
              <a:rPr lang="en-US" sz="2000" b="1" u="sng" dirty="0">
                <a:solidFill>
                  <a:srgbClr val="FF0000"/>
                </a:solidFill>
              </a:rPr>
              <a:t>2024 (p)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6662F5-BE86-4512-93EA-EB62C73F0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932757"/>
              </p:ext>
            </p:extLst>
          </p:nvPr>
        </p:nvGraphicFramePr>
        <p:xfrm>
          <a:off x="147783" y="1196752"/>
          <a:ext cx="880225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CB972D-2386-4E21-A5B7-0AE53B8400E3}"/>
              </a:ext>
            </a:extLst>
          </p:cNvPr>
          <p:cNvSpPr txBox="1"/>
          <p:nvPr/>
        </p:nvSpPr>
        <p:spPr>
          <a:xfrm>
            <a:off x="7228701" y="6532918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671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C64C-4097-4949-9095-D079520D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785"/>
            <a:ext cx="8247494" cy="432967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/>
              <a:t>EU27 </a:t>
            </a:r>
            <a:r>
              <a:rPr lang="en-US" sz="2000" b="1" u="sng" dirty="0">
                <a:solidFill>
                  <a:srgbClr val="FF0000"/>
                </a:solidFill>
              </a:rPr>
              <a:t>Imports</a:t>
            </a:r>
            <a:r>
              <a:rPr lang="en-US" sz="2000" b="1" u="sng" dirty="0"/>
              <a:t> of services from Canada per countries (Extra EU) - €Mio – </a:t>
            </a:r>
            <a:r>
              <a:rPr lang="en-US" sz="2000" b="1" u="sng" dirty="0">
                <a:solidFill>
                  <a:srgbClr val="FF0000"/>
                </a:solidFill>
              </a:rPr>
              <a:t>2024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6662F5-BE86-4512-93EA-EB62C73F0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203513"/>
              </p:ext>
            </p:extLst>
          </p:nvPr>
        </p:nvGraphicFramePr>
        <p:xfrm>
          <a:off x="147783" y="1196752"/>
          <a:ext cx="880225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CB972D-2386-4E21-A5B7-0AE53B8400E3}"/>
              </a:ext>
            </a:extLst>
          </p:cNvPr>
          <p:cNvSpPr txBox="1"/>
          <p:nvPr/>
        </p:nvSpPr>
        <p:spPr>
          <a:xfrm>
            <a:off x="7228701" y="6532918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636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1BDCD-A494-83BA-2CA6-EF37F6B62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C421-31F8-467B-F0E9-F017D2E6B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noProof="0" dirty="0"/>
              <a:t>Foreign Direct Investment (FDI) between EU &amp; Canada</a:t>
            </a:r>
            <a:br>
              <a:rPr lang="fr-BE" dirty="0"/>
            </a:br>
            <a:br>
              <a:rPr lang="fr-BE" dirty="0"/>
            </a:b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2418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80CE1C-89D5-4908-A331-BAC9CBE38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691712"/>
              </p:ext>
            </p:extLst>
          </p:nvPr>
        </p:nvGraphicFramePr>
        <p:xfrm>
          <a:off x="107504" y="1397000"/>
          <a:ext cx="8928992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64924C-0074-4549-975C-DDE318FA4A72}"/>
              </a:ext>
            </a:extLst>
          </p:cNvPr>
          <p:cNvSpPr txBox="1"/>
          <p:nvPr/>
        </p:nvSpPr>
        <p:spPr>
          <a:xfrm>
            <a:off x="1925960" y="813242"/>
            <a:ext cx="5292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TOP 15 WORLD BIGGEST INVESTORS (OUTWARD STOCK – US$ Bio)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3917EF5-582E-469B-96BD-39F456B402B5}"/>
              </a:ext>
            </a:extLst>
          </p:cNvPr>
          <p:cNvSpPr/>
          <p:nvPr/>
        </p:nvSpPr>
        <p:spPr>
          <a:xfrm>
            <a:off x="2510175" y="1645256"/>
            <a:ext cx="2493873" cy="1351696"/>
          </a:xfrm>
          <a:prstGeom prst="wedgeRectCallout">
            <a:avLst>
              <a:gd name="adj1" fmla="val -87416"/>
              <a:gd name="adj2" fmla="val -39656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EU is the first largest global investor (30.6% of total)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2B28D-A40F-FAB0-F407-7EE78D3CDF79}"/>
              </a:ext>
            </a:extLst>
          </p:cNvPr>
          <p:cNvSpPr txBox="1"/>
          <p:nvPr/>
        </p:nvSpPr>
        <p:spPr>
          <a:xfrm>
            <a:off x="6686639" y="6550223"/>
            <a:ext cx="234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Source: </a:t>
            </a:r>
            <a:r>
              <a:rPr lang="en-GB" sz="1400" dirty="0">
                <a:latin typeface="+mj-lt"/>
                <a:hlinkClick r:id="rId4"/>
              </a:rPr>
              <a:t>UNCTAD Stats on FDI</a:t>
            </a:r>
            <a:endParaRPr lang="en-GB" sz="1400" dirty="0">
              <a:latin typeface="+mj-lt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4AD72B8-BC0B-19AF-E3F3-CC63ABB81628}"/>
              </a:ext>
            </a:extLst>
          </p:cNvPr>
          <p:cNvSpPr/>
          <p:nvPr/>
        </p:nvSpPr>
        <p:spPr>
          <a:xfrm>
            <a:off x="5462502" y="3212976"/>
            <a:ext cx="3429978" cy="1075643"/>
          </a:xfrm>
          <a:prstGeom prst="wedgeRectCallout">
            <a:avLst>
              <a:gd name="adj1" fmla="val -115757"/>
              <a:gd name="adj2" fmla="val 82095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Canada is the 4</a:t>
            </a:r>
            <a:r>
              <a:rPr lang="en-GB" sz="2000" b="1" baseline="30000" dirty="0">
                <a:solidFill>
                  <a:srgbClr val="FF0000"/>
                </a:solidFill>
              </a:rPr>
              <a:t>th</a:t>
            </a:r>
            <a:r>
              <a:rPr lang="en-GB" sz="2000" b="1" dirty="0">
                <a:solidFill>
                  <a:srgbClr val="FF0000"/>
                </a:solidFill>
              </a:rPr>
              <a:t> largest global investor (6.4% of Total)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8317E-9123-A160-03AE-EA77B0EEFFBC}"/>
              </a:ext>
            </a:extLst>
          </p:cNvPr>
          <p:cNvSpPr txBox="1"/>
          <p:nvPr/>
        </p:nvSpPr>
        <p:spPr>
          <a:xfrm>
            <a:off x="5652120" y="206532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(World Outward FDI in 2023= $43 594 Bio)</a:t>
            </a:r>
          </a:p>
        </p:txBody>
      </p:sp>
    </p:spTree>
    <p:extLst>
      <p:ext uri="{BB962C8B-B14F-4D97-AF65-F5344CB8AC3E}">
        <p14:creationId xmlns:p14="http://schemas.microsoft.com/office/powerpoint/2010/main" val="963646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80CE1C-89D5-4908-A331-BAC9CBE38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85409"/>
              </p:ext>
            </p:extLst>
          </p:nvPr>
        </p:nvGraphicFramePr>
        <p:xfrm>
          <a:off x="107504" y="1397000"/>
          <a:ext cx="8928992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64924C-0074-4549-975C-DDE318FA4A72}"/>
              </a:ext>
            </a:extLst>
          </p:cNvPr>
          <p:cNvSpPr txBox="1"/>
          <p:nvPr/>
        </p:nvSpPr>
        <p:spPr>
          <a:xfrm>
            <a:off x="1925960" y="813242"/>
            <a:ext cx="6425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TOP 15 WORLD BIGGEST RECIPIENTS OF INVESTMENT (INWARD STOCK – US$ Bio)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3917EF5-582E-469B-96BD-39F456B402B5}"/>
              </a:ext>
            </a:extLst>
          </p:cNvPr>
          <p:cNvSpPr/>
          <p:nvPr/>
        </p:nvSpPr>
        <p:spPr>
          <a:xfrm>
            <a:off x="2555776" y="2065324"/>
            <a:ext cx="2448272" cy="1075643"/>
          </a:xfrm>
          <a:prstGeom prst="wedgeRectCallout">
            <a:avLst>
              <a:gd name="adj1" fmla="val -63241"/>
              <a:gd name="adj2" fmla="val -21315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EU is the 2</a:t>
            </a:r>
            <a:r>
              <a:rPr lang="en-GB" sz="2000" b="1" baseline="30000" dirty="0">
                <a:solidFill>
                  <a:srgbClr val="FF0000"/>
                </a:solidFill>
              </a:rPr>
              <a:t>nd</a:t>
            </a:r>
            <a:r>
              <a:rPr lang="en-GB" sz="2000" b="1" dirty="0">
                <a:solidFill>
                  <a:srgbClr val="FF0000"/>
                </a:solidFill>
              </a:rPr>
              <a:t> largest Recipient of FDI (22.5% of Total)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58E8D-B86C-036E-1CF9-D8F9BD6E103F}"/>
              </a:ext>
            </a:extLst>
          </p:cNvPr>
          <p:cNvSpPr txBox="1"/>
          <p:nvPr/>
        </p:nvSpPr>
        <p:spPr>
          <a:xfrm>
            <a:off x="6686639" y="6550223"/>
            <a:ext cx="234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Source: </a:t>
            </a:r>
            <a:r>
              <a:rPr lang="en-GB" sz="1400" dirty="0">
                <a:latin typeface="+mj-lt"/>
                <a:hlinkClick r:id="rId4"/>
              </a:rPr>
              <a:t>UNCTAD Stats on FDI</a:t>
            </a:r>
            <a:endParaRPr lang="en-GB" sz="1400" dirty="0">
              <a:latin typeface="+mj-lt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B496210-D933-FC3B-B91F-510576E5ABAA}"/>
              </a:ext>
            </a:extLst>
          </p:cNvPr>
          <p:cNvSpPr/>
          <p:nvPr/>
        </p:nvSpPr>
        <p:spPr>
          <a:xfrm>
            <a:off x="5873286" y="3386018"/>
            <a:ext cx="2448272" cy="1075643"/>
          </a:xfrm>
          <a:prstGeom prst="wedgeRectCallout">
            <a:avLst>
              <a:gd name="adj1" fmla="val -107370"/>
              <a:gd name="adj2" fmla="val 82261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Canada is the 7</a:t>
            </a:r>
            <a:r>
              <a:rPr lang="en-GB" sz="2000" b="1" baseline="30000" dirty="0">
                <a:solidFill>
                  <a:srgbClr val="FF0000"/>
                </a:solidFill>
              </a:rPr>
              <a:t>th</a:t>
            </a:r>
            <a:r>
              <a:rPr lang="en-GB" sz="2000" b="1" dirty="0">
                <a:solidFill>
                  <a:srgbClr val="FF0000"/>
                </a:solidFill>
              </a:rPr>
              <a:t> largest Recipient of FDI (4.6% of Total)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072A6-88AA-973B-2741-B5CE8CFD426B}"/>
              </a:ext>
            </a:extLst>
          </p:cNvPr>
          <p:cNvSpPr txBox="1"/>
          <p:nvPr/>
        </p:nvSpPr>
        <p:spPr>
          <a:xfrm>
            <a:off x="5652120" y="206532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(World Inward FDI in 2023= $50 907 Bio)</a:t>
            </a:r>
          </a:p>
        </p:txBody>
      </p:sp>
    </p:spTree>
    <p:extLst>
      <p:ext uri="{BB962C8B-B14F-4D97-AF65-F5344CB8AC3E}">
        <p14:creationId xmlns:p14="http://schemas.microsoft.com/office/powerpoint/2010/main" val="2728241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959A9-AE2D-EAB4-87A9-779304B54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E654EEA-691A-619F-2081-D2D7BA50EE05}"/>
              </a:ext>
            </a:extLst>
          </p:cNvPr>
          <p:cNvGraphicFramePr/>
          <p:nvPr/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7137FA-219C-4B06-729E-968EC7A52B53}"/>
              </a:ext>
            </a:extLst>
          </p:cNvPr>
          <p:cNvSpPr txBox="1"/>
          <p:nvPr/>
        </p:nvSpPr>
        <p:spPr>
          <a:xfrm>
            <a:off x="7061544" y="6487452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bop_fdi6_pos.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2FB45-A35C-84E8-897C-615AEBA0B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054" y="116632"/>
            <a:ext cx="6326909" cy="906999"/>
          </a:xfrm>
        </p:spPr>
        <p:txBody>
          <a:bodyPr>
            <a:noAutofit/>
          </a:bodyPr>
          <a:lstStyle/>
          <a:p>
            <a:r>
              <a:rPr lang="en-GB" sz="2800" b="1" cap="all" dirty="0">
                <a:latin typeface="Calibri Light" panose="020F0302020204030204" pitchFamily="34" charset="0"/>
              </a:rPr>
              <a:t>Top 10 EU Investment partners</a:t>
            </a:r>
            <a:br>
              <a:rPr lang="en-GB" sz="2800" b="1" cap="all" dirty="0">
                <a:latin typeface="Calibri Light" panose="020F0302020204030204" pitchFamily="34" charset="0"/>
              </a:rPr>
            </a:br>
            <a:r>
              <a:rPr lang="en-GB" sz="2800" b="1" cap="all" dirty="0">
                <a:latin typeface="Calibri Light" panose="020F0302020204030204" pitchFamily="34" charset="0"/>
              </a:rPr>
              <a:t> FDI Stock (Extra-EU27) – 2024 - €Bio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74C70-D46C-8556-FFDD-8E72479FF49F}"/>
              </a:ext>
            </a:extLst>
          </p:cNvPr>
          <p:cNvSpPr txBox="1"/>
          <p:nvPr/>
        </p:nvSpPr>
        <p:spPr>
          <a:xfrm>
            <a:off x="4067944" y="1586325"/>
            <a:ext cx="4608512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+mj-lt"/>
              </a:rPr>
              <a:t>Canada is the 5</a:t>
            </a:r>
            <a:r>
              <a:rPr lang="en-GB" sz="2400" b="1" baseline="30000" dirty="0">
                <a:solidFill>
                  <a:schemeClr val="tx2"/>
                </a:solidFill>
                <a:latin typeface="+mj-lt"/>
              </a:rPr>
              <a:t>th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 biggest investors in the EU, and the 5</a:t>
            </a:r>
            <a:r>
              <a:rPr lang="en-GB" sz="2400" b="1" baseline="30000" dirty="0">
                <a:solidFill>
                  <a:schemeClr val="tx2"/>
                </a:solidFill>
                <a:latin typeface="+mj-lt"/>
              </a:rPr>
              <a:t>th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 biggest recipients of EU Outward FDI (30.2%)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E621C-FD33-DF5D-9DDA-0FA5D73C0B27}"/>
              </a:ext>
            </a:extLst>
          </p:cNvPr>
          <p:cNvSpPr txBox="1"/>
          <p:nvPr/>
        </p:nvSpPr>
        <p:spPr>
          <a:xfrm>
            <a:off x="1547664" y="6313276"/>
            <a:ext cx="496855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0070C0"/>
                </a:solidFill>
                <a:latin typeface="+mj-lt"/>
              </a:rPr>
              <a:t>Total EU </a:t>
            </a:r>
            <a:r>
              <a:rPr lang="fr-BE" sz="1400" b="1" dirty="0" err="1">
                <a:solidFill>
                  <a:srgbClr val="0070C0"/>
                </a:solidFill>
                <a:latin typeface="+mj-lt"/>
              </a:rPr>
              <a:t>Outward</a:t>
            </a:r>
            <a:r>
              <a:rPr lang="fr-BE" sz="1400" b="1" dirty="0">
                <a:solidFill>
                  <a:srgbClr val="0070C0"/>
                </a:solidFill>
                <a:latin typeface="+mj-lt"/>
              </a:rPr>
              <a:t> FDI </a:t>
            </a:r>
            <a:r>
              <a:rPr lang="fr-BE" sz="1400" b="1" dirty="0" err="1">
                <a:solidFill>
                  <a:srgbClr val="0070C0"/>
                </a:solidFill>
                <a:latin typeface="+mj-lt"/>
              </a:rPr>
              <a:t>with</a:t>
            </a:r>
            <a:r>
              <a:rPr lang="fr-BE" sz="1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BE" sz="1400" b="1" dirty="0" err="1">
                <a:solidFill>
                  <a:srgbClr val="0070C0"/>
                </a:solidFill>
                <a:latin typeface="+mj-lt"/>
              </a:rPr>
              <a:t>Rest</a:t>
            </a:r>
            <a:r>
              <a:rPr lang="fr-BE" sz="1400" b="1" dirty="0">
                <a:solidFill>
                  <a:srgbClr val="0070C0"/>
                </a:solidFill>
                <a:latin typeface="+mj-lt"/>
              </a:rPr>
              <a:t> of the World: €17 403 701 </a:t>
            </a:r>
            <a:r>
              <a:rPr lang="fr-BE" sz="1400" b="1" dirty="0" err="1">
                <a:solidFill>
                  <a:srgbClr val="0070C0"/>
                </a:solidFill>
                <a:latin typeface="+mj-lt"/>
              </a:rPr>
              <a:t>Mio</a:t>
            </a:r>
            <a:r>
              <a:rPr lang="fr-BE" sz="1400" b="1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fr-BE" sz="1400" b="1" dirty="0">
                <a:solidFill>
                  <a:srgbClr val="FF0000"/>
                </a:solidFill>
                <a:latin typeface="+mj-lt"/>
              </a:rPr>
              <a:t>Total EU </a:t>
            </a:r>
            <a:r>
              <a:rPr lang="fr-BE" sz="1400" b="1" dirty="0" err="1">
                <a:solidFill>
                  <a:srgbClr val="FF0000"/>
                </a:solidFill>
                <a:latin typeface="+mj-lt"/>
              </a:rPr>
              <a:t>Inward</a:t>
            </a:r>
            <a:r>
              <a:rPr lang="fr-BE" sz="1400" b="1" dirty="0">
                <a:solidFill>
                  <a:srgbClr val="FF0000"/>
                </a:solidFill>
                <a:latin typeface="+mj-lt"/>
              </a:rPr>
              <a:t> FDI </a:t>
            </a:r>
            <a:r>
              <a:rPr lang="fr-BE" sz="1400" b="1" dirty="0" err="1">
                <a:solidFill>
                  <a:srgbClr val="FF0000"/>
                </a:solidFill>
                <a:latin typeface="+mj-lt"/>
              </a:rPr>
              <a:t>with</a:t>
            </a:r>
            <a:r>
              <a:rPr lang="fr-BE" sz="1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j-lt"/>
              </a:rPr>
              <a:t>Rest</a:t>
            </a:r>
            <a:r>
              <a:rPr lang="fr-BE" sz="1400" b="1" dirty="0">
                <a:solidFill>
                  <a:srgbClr val="FF0000"/>
                </a:solidFill>
                <a:latin typeface="+mj-lt"/>
              </a:rPr>
              <a:t> of the World: €14 785 769 </a:t>
            </a:r>
            <a:r>
              <a:rPr lang="fr-BE" sz="1400" b="1" dirty="0" err="1">
                <a:solidFill>
                  <a:srgbClr val="FF0000"/>
                </a:solidFill>
                <a:latin typeface="+mj-lt"/>
              </a:rPr>
              <a:t>Mio</a:t>
            </a:r>
            <a:endParaRPr lang="en-BE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9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B6863F-3F34-4DAB-9AF5-C5E7CCFB45DD}"/>
              </a:ext>
            </a:extLst>
          </p:cNvPr>
          <p:cNvSpPr txBox="1"/>
          <p:nvPr/>
        </p:nvSpPr>
        <p:spPr>
          <a:xfrm>
            <a:off x="1043608" y="812225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EU 27 FDI with Canada – Stocks -Million €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27EC8-15A9-4406-AEBD-5014E5373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20178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AC344-9FF0-4B7C-B8A3-AD41FF38432C}"/>
              </a:ext>
            </a:extLst>
          </p:cNvPr>
          <p:cNvSpPr txBox="1"/>
          <p:nvPr/>
        </p:nvSpPr>
        <p:spPr>
          <a:xfrm>
            <a:off x="6798774" y="653637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 flipH="1">
            <a:off x="3635896" y="1772816"/>
            <a:ext cx="36004" cy="40842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96331A8-3B39-EEBC-BAC5-71A2D81BCFB3}"/>
              </a:ext>
            </a:extLst>
          </p:cNvPr>
          <p:cNvSpPr txBox="1"/>
          <p:nvPr/>
        </p:nvSpPr>
        <p:spPr>
          <a:xfrm>
            <a:off x="4499992" y="4725144"/>
            <a:ext cx="3096344" cy="923330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rgbClr val="C00000"/>
                </a:solidFill>
                <a:latin typeface="+mj-lt"/>
              </a:rPr>
              <a:t>Serious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+mj-lt"/>
              </a:rPr>
              <a:t>Decline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of FDI in </a:t>
            </a:r>
            <a:r>
              <a:rPr lang="fr-BE" b="1" dirty="0" err="1">
                <a:solidFill>
                  <a:srgbClr val="C00000"/>
                </a:solidFill>
                <a:latin typeface="+mj-lt"/>
              </a:rPr>
              <a:t>both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direction </a:t>
            </a:r>
            <a:r>
              <a:rPr lang="fr-BE" b="1" dirty="0" err="1">
                <a:solidFill>
                  <a:srgbClr val="C00000"/>
                </a:solidFill>
                <a:latin typeface="+mj-lt"/>
              </a:rPr>
              <a:t>between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EU &amp; Canada </a:t>
            </a:r>
            <a:r>
              <a:rPr lang="fr-BE" b="1" dirty="0" err="1">
                <a:solidFill>
                  <a:srgbClr val="C00000"/>
                </a:solidFill>
                <a:latin typeface="+mj-lt"/>
              </a:rPr>
              <a:t>since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CETA! ?</a:t>
            </a:r>
            <a:endParaRPr lang="en-BE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17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5A9DDA-4ABB-4E75-9382-55B25AF6852D}"/>
              </a:ext>
            </a:extLst>
          </p:cNvPr>
          <p:cNvGraphicFramePr/>
          <p:nvPr/>
        </p:nvGraphicFramePr>
        <p:xfrm>
          <a:off x="0" y="6686"/>
          <a:ext cx="9144000" cy="68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25">
            <a:extLst>
              <a:ext uri="{FF2B5EF4-FFF2-40B4-BE49-F238E27FC236}">
                <a16:creationId xmlns:a16="http://schemas.microsoft.com/office/drawing/2014/main" id="{1DAF6B2F-0DF1-4EB2-A9D4-4B94A3CF3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328"/>
            <a:ext cx="9180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/>
              <a:t>Total World Export of services 2024 (</a:t>
            </a:r>
            <a:r>
              <a:rPr lang="fr-BE" sz="1400" dirty="0" err="1"/>
              <a:t>excl</a:t>
            </a:r>
            <a:r>
              <a:rPr lang="fr-BE" sz="1400" dirty="0"/>
              <a:t>. Intra EU) = 7 088 Bio US$ - 	Source: WTO Trade </a:t>
            </a:r>
            <a:r>
              <a:rPr lang="en-GB" sz="1400" dirty="0"/>
              <a:t>Statistical</a:t>
            </a:r>
            <a:r>
              <a:rPr lang="fr-BE" sz="1400" dirty="0"/>
              <a:t> </a:t>
            </a:r>
            <a:r>
              <a:rPr lang="en-GB" sz="1400" dirty="0"/>
              <a:t>Review</a:t>
            </a:r>
            <a:r>
              <a:rPr lang="fr-BE" sz="1400" dirty="0"/>
              <a:t> &amp; Global </a:t>
            </a:r>
            <a:r>
              <a:rPr lang="fr-BE" sz="1400" dirty="0" err="1"/>
              <a:t>trade</a:t>
            </a:r>
            <a:r>
              <a:rPr lang="fr-BE" sz="1400" dirty="0"/>
              <a:t> </a:t>
            </a:r>
            <a:r>
              <a:rPr lang="fr-BE" sz="1400" dirty="0" err="1"/>
              <a:t>outlook</a:t>
            </a:r>
            <a:r>
              <a:rPr lang="fr-BE" sz="1400" dirty="0"/>
              <a:t> 2024 – Bio US$ </a:t>
            </a:r>
            <a:endParaRPr lang="en-GB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85374-B6DE-4B85-AF2E-091FF6EEDCD2}"/>
              </a:ext>
            </a:extLst>
          </p:cNvPr>
          <p:cNvSpPr txBox="1"/>
          <p:nvPr/>
        </p:nvSpPr>
        <p:spPr>
          <a:xfrm>
            <a:off x="2510175" y="6687"/>
            <a:ext cx="5209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TOP 20 WORLD EXPORTERS OF TRADE IN SERVICES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A2D03E-7200-4E1B-B986-89D5D1ABDBB1}"/>
              </a:ext>
            </a:extLst>
          </p:cNvPr>
          <p:cNvCxnSpPr>
            <a:cxnSpLocks/>
          </p:cNvCxnSpPr>
          <p:nvPr/>
        </p:nvCxnSpPr>
        <p:spPr>
          <a:xfrm>
            <a:off x="971600" y="-23629"/>
            <a:ext cx="0" cy="5900901"/>
          </a:xfrm>
          <a:prstGeom prst="line">
            <a:avLst/>
          </a:prstGeom>
          <a:ln w="952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B2A2E00-5332-40D6-BCB3-A5E9CBA80946}"/>
              </a:ext>
            </a:extLst>
          </p:cNvPr>
          <p:cNvSpPr/>
          <p:nvPr/>
        </p:nvSpPr>
        <p:spPr>
          <a:xfrm>
            <a:off x="2510175" y="1645256"/>
            <a:ext cx="3024336" cy="675462"/>
          </a:xfrm>
          <a:prstGeom prst="wedgeRectCallout">
            <a:avLst>
              <a:gd name="adj1" fmla="val -82912"/>
              <a:gd name="adj2" fmla="val 138032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EU is the first largest global exporter of services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D55C099-FA42-300E-BD21-03AC5D75FBBC}"/>
              </a:ext>
            </a:extLst>
          </p:cNvPr>
          <p:cNvSpPr/>
          <p:nvPr/>
        </p:nvSpPr>
        <p:spPr>
          <a:xfrm>
            <a:off x="4139952" y="2709071"/>
            <a:ext cx="3024336" cy="954107"/>
          </a:xfrm>
          <a:prstGeom prst="wedgeRectCallout">
            <a:avLst>
              <a:gd name="adj1" fmla="val -25205"/>
              <a:gd name="adj2" fmla="val 184159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Canada is the 10</a:t>
            </a:r>
            <a:r>
              <a:rPr lang="en-GB" baseline="30000" dirty="0">
                <a:solidFill>
                  <a:srgbClr val="FF0000"/>
                </a:solidFill>
              </a:rPr>
              <a:t>nd</a:t>
            </a:r>
            <a:r>
              <a:rPr lang="en-GB" dirty="0">
                <a:solidFill>
                  <a:srgbClr val="FF0000"/>
                </a:solidFill>
              </a:rPr>
              <a:t> largest global exporter of services</a:t>
            </a:r>
          </a:p>
        </p:txBody>
      </p:sp>
    </p:spTree>
    <p:extLst>
      <p:ext uri="{BB962C8B-B14F-4D97-AF65-F5344CB8AC3E}">
        <p14:creationId xmlns:p14="http://schemas.microsoft.com/office/powerpoint/2010/main" val="31594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0D731-6705-F2C9-C18C-F9A5C8CC2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755C63-3817-BB5C-4469-618B517608AB}"/>
              </a:ext>
            </a:extLst>
          </p:cNvPr>
          <p:cNvSpPr txBox="1"/>
          <p:nvPr/>
        </p:nvSpPr>
        <p:spPr>
          <a:xfrm>
            <a:off x="1043608" y="812225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EU 27 FDI with Canada – Flows -Million €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24F4810-3B82-5DF0-13F6-6C147A4FD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135402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B2B624-F8DA-7A14-D340-FCCBA953F716}"/>
              </a:ext>
            </a:extLst>
          </p:cNvPr>
          <p:cNvSpPr txBox="1"/>
          <p:nvPr/>
        </p:nvSpPr>
        <p:spPr>
          <a:xfrm>
            <a:off x="6798774" y="653637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1AA0F-2D59-6B55-30B7-BCF6FC57E6C3}"/>
              </a:ext>
            </a:extLst>
          </p:cNvPr>
          <p:cNvCxnSpPr>
            <a:cxnSpLocks/>
          </p:cNvCxnSpPr>
          <p:nvPr/>
        </p:nvCxnSpPr>
        <p:spPr>
          <a:xfrm flipH="1">
            <a:off x="3635896" y="1772816"/>
            <a:ext cx="36004" cy="40842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C83F30-3D9B-4C47-877E-990212456BD2}"/>
              </a:ext>
            </a:extLst>
          </p:cNvPr>
          <p:cNvSpPr txBox="1"/>
          <p:nvPr/>
        </p:nvSpPr>
        <p:spPr>
          <a:xfrm>
            <a:off x="5724128" y="4999335"/>
            <a:ext cx="3096344" cy="923330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rgbClr val="C00000"/>
                </a:solidFill>
                <a:latin typeface="+mj-lt"/>
              </a:rPr>
              <a:t>Serious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+mj-lt"/>
              </a:rPr>
              <a:t>Decline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of FDI flows in </a:t>
            </a:r>
            <a:r>
              <a:rPr lang="fr-BE" b="1" dirty="0" err="1">
                <a:solidFill>
                  <a:srgbClr val="C00000"/>
                </a:solidFill>
                <a:latin typeface="+mj-lt"/>
              </a:rPr>
              <a:t>both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direction </a:t>
            </a:r>
            <a:r>
              <a:rPr lang="fr-BE" b="1" dirty="0" err="1">
                <a:solidFill>
                  <a:srgbClr val="C00000"/>
                </a:solidFill>
                <a:latin typeface="+mj-lt"/>
              </a:rPr>
              <a:t>between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EU &amp; Canada </a:t>
            </a:r>
            <a:r>
              <a:rPr lang="fr-BE" b="1" dirty="0" err="1">
                <a:solidFill>
                  <a:srgbClr val="C00000"/>
                </a:solidFill>
                <a:latin typeface="+mj-lt"/>
              </a:rPr>
              <a:t>since</a:t>
            </a:r>
            <a:r>
              <a:rPr lang="fr-BE" b="1" dirty="0">
                <a:solidFill>
                  <a:srgbClr val="C00000"/>
                </a:solidFill>
                <a:latin typeface="+mj-lt"/>
              </a:rPr>
              <a:t> CETA! ?</a:t>
            </a:r>
            <a:endParaRPr lang="en-BE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5845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B6863F-3F34-4DAB-9AF5-C5E7CCFB45DD}"/>
              </a:ext>
            </a:extLst>
          </p:cNvPr>
          <p:cNvSpPr txBox="1"/>
          <p:nvPr/>
        </p:nvSpPr>
        <p:spPr>
          <a:xfrm>
            <a:off x="-1" y="812225"/>
            <a:ext cx="925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EU 27 Outward FDI with Canada – Share of Services – Stocks - Million €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27EC8-15A9-4406-AEBD-5014E5373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147034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AC344-9FF0-4B7C-B8A3-AD41FF38432C}"/>
              </a:ext>
            </a:extLst>
          </p:cNvPr>
          <p:cNvSpPr txBox="1"/>
          <p:nvPr/>
        </p:nvSpPr>
        <p:spPr>
          <a:xfrm>
            <a:off x="6798774" y="653637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3491882" y="1628800"/>
            <a:ext cx="0" cy="396044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73DF3BB-44E7-4606-C0E6-CF36030BDC48}"/>
              </a:ext>
            </a:extLst>
          </p:cNvPr>
          <p:cNvSpPr/>
          <p:nvPr/>
        </p:nvSpPr>
        <p:spPr>
          <a:xfrm>
            <a:off x="2051720" y="1844824"/>
            <a:ext cx="792086" cy="360040"/>
          </a:xfrm>
          <a:prstGeom prst="wedgeRectCallout">
            <a:avLst>
              <a:gd name="adj1" fmla="val 132096"/>
              <a:gd name="adj2" fmla="val 158081"/>
            </a:avLst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C00000"/>
                </a:solidFill>
              </a:rPr>
              <a:t>85,5%</a:t>
            </a:r>
            <a:endParaRPr lang="en-BE" dirty="0">
              <a:solidFill>
                <a:srgbClr val="C00000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775106C-1AB5-626A-A4AE-D9028F7FE58C}"/>
              </a:ext>
            </a:extLst>
          </p:cNvPr>
          <p:cNvSpPr/>
          <p:nvPr/>
        </p:nvSpPr>
        <p:spPr>
          <a:xfrm>
            <a:off x="8166928" y="2696531"/>
            <a:ext cx="792086" cy="360040"/>
          </a:xfrm>
          <a:prstGeom prst="wedgeRectCallout">
            <a:avLst>
              <a:gd name="adj1" fmla="val -90098"/>
              <a:gd name="adj2" fmla="val 469401"/>
            </a:avLst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C00000"/>
                </a:solidFill>
              </a:rPr>
              <a:t>81,6%</a:t>
            </a:r>
            <a:endParaRPr lang="en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0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27EC8-15A9-4406-AEBD-5014E5373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330149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AC344-9FF0-4B7C-B8A3-AD41FF38432C}"/>
              </a:ext>
            </a:extLst>
          </p:cNvPr>
          <p:cNvSpPr txBox="1"/>
          <p:nvPr/>
        </p:nvSpPr>
        <p:spPr>
          <a:xfrm>
            <a:off x="6798774" y="653637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 flipH="1">
            <a:off x="3563888" y="1896348"/>
            <a:ext cx="36004" cy="40842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451B6F-A16E-A3B4-2061-27C28F159610}"/>
              </a:ext>
            </a:extLst>
          </p:cNvPr>
          <p:cNvSpPr txBox="1"/>
          <p:nvPr/>
        </p:nvSpPr>
        <p:spPr>
          <a:xfrm>
            <a:off x="42271" y="863327"/>
            <a:ext cx="9088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EU 27 Inward FDI from Canada – Share of Services – Stocks - Million €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51985A6-9C52-23F9-1625-6580D9333B65}"/>
              </a:ext>
            </a:extLst>
          </p:cNvPr>
          <p:cNvSpPr/>
          <p:nvPr/>
        </p:nvSpPr>
        <p:spPr>
          <a:xfrm>
            <a:off x="8166928" y="2696531"/>
            <a:ext cx="792086" cy="360040"/>
          </a:xfrm>
          <a:prstGeom prst="wedgeRectCallout">
            <a:avLst>
              <a:gd name="adj1" fmla="val -90098"/>
              <a:gd name="adj2" fmla="val 469401"/>
            </a:avLst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C00000"/>
                </a:solidFill>
              </a:rPr>
              <a:t>95,2%</a:t>
            </a:r>
            <a:endParaRPr lang="en-BE" dirty="0">
              <a:solidFill>
                <a:srgbClr val="C00000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3FE327E-99BE-A55F-D414-44EB1D00C0DB}"/>
              </a:ext>
            </a:extLst>
          </p:cNvPr>
          <p:cNvSpPr/>
          <p:nvPr/>
        </p:nvSpPr>
        <p:spPr>
          <a:xfrm>
            <a:off x="2195736" y="1356581"/>
            <a:ext cx="792086" cy="360040"/>
          </a:xfrm>
          <a:prstGeom prst="wedgeRectCallout">
            <a:avLst>
              <a:gd name="adj1" fmla="val 130855"/>
              <a:gd name="adj2" fmla="val 155350"/>
            </a:avLst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C00000"/>
                </a:solidFill>
              </a:rPr>
              <a:t>96,1%</a:t>
            </a:r>
            <a:endParaRPr lang="en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8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C43EDFC-8FE9-5A34-24B1-7F5AD612156C}"/>
              </a:ext>
            </a:extLst>
          </p:cNvPr>
          <p:cNvGraphicFramePr/>
          <p:nvPr/>
        </p:nvGraphicFramePr>
        <p:xfrm>
          <a:off x="206146" y="1492428"/>
          <a:ext cx="4370504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908720"/>
            <a:ext cx="91085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IMPORTANCE OF TRADE IN SERVICES EU27 (Extra EU)</a:t>
            </a:r>
            <a:br>
              <a:rPr lang="en-GB" altLang="en-US" b="1" dirty="0"/>
            </a:br>
            <a:r>
              <a:rPr lang="en-GB" altLang="en-US" b="1" dirty="0"/>
              <a:t>Comparison between Balance of Payment (</a:t>
            </a:r>
            <a:r>
              <a:rPr lang="en-GB" altLang="en-US" b="1" dirty="0" err="1"/>
              <a:t>BoP</a:t>
            </a:r>
            <a:r>
              <a:rPr lang="en-GB" altLang="en-US" b="1" dirty="0"/>
              <a:t>) &amp; Trade in Value Added </a:t>
            </a:r>
            <a:r>
              <a:rPr lang="en-GB" altLang="en-US" b="1" dirty="0" err="1"/>
              <a:t>TiVA</a:t>
            </a:r>
            <a:r>
              <a:rPr lang="en-GB" altLang="en-US" b="1" dirty="0"/>
              <a:t> </a:t>
            </a:r>
            <a:br>
              <a:rPr lang="en-GB" altLang="en-US" b="1" dirty="0"/>
            </a:br>
            <a:endParaRPr lang="en-GB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733F9-508E-4DA1-9CDD-A5B7E4535EDB}"/>
              </a:ext>
            </a:extLst>
          </p:cNvPr>
          <p:cNvSpPr txBox="1"/>
          <p:nvPr/>
        </p:nvSpPr>
        <p:spPr>
          <a:xfrm>
            <a:off x="5400600" y="6597352"/>
            <a:ext cx="370790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 Light" panose="020F0302020204030204" pitchFamily="34" charset="0"/>
              </a:rPr>
              <a:t>Source: </a:t>
            </a:r>
            <a:r>
              <a:rPr lang="en-GB" sz="1100" dirty="0">
                <a:latin typeface="Calibri Light" panose="020F0302020204030204" pitchFamily="34" charset="0"/>
                <a:hlinkClick r:id="rId4"/>
              </a:rPr>
              <a:t>WTO WTS2020 </a:t>
            </a:r>
            <a:r>
              <a:rPr lang="en-GB" sz="1100" dirty="0">
                <a:latin typeface="Calibri Light" panose="020F0302020204030204" pitchFamily="34" charset="0"/>
              </a:rPr>
              <a:t>&amp; </a:t>
            </a:r>
            <a:r>
              <a:rPr lang="en-GB" sz="1100" dirty="0">
                <a:latin typeface="Calibri Light" panose="020F0302020204030204" pitchFamily="34" charset="0"/>
                <a:hlinkClick r:id="rId5"/>
              </a:rPr>
              <a:t>OECD/WTO </a:t>
            </a:r>
            <a:r>
              <a:rPr lang="en-GB" sz="1100" dirty="0" err="1">
                <a:latin typeface="Calibri Light" panose="020F0302020204030204" pitchFamily="34" charset="0"/>
                <a:hlinkClick r:id="rId5"/>
              </a:rPr>
              <a:t>TiVA</a:t>
            </a:r>
            <a:endParaRPr lang="en-GB" sz="1100" dirty="0">
              <a:latin typeface="Calibri Light" panose="020F030202020403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AB4969C-DA9C-4904-A677-2E29E5BE7823}"/>
              </a:ext>
            </a:extLst>
          </p:cNvPr>
          <p:cNvSpPr/>
          <p:nvPr/>
        </p:nvSpPr>
        <p:spPr>
          <a:xfrm>
            <a:off x="395536" y="2406720"/>
            <a:ext cx="795231" cy="357080"/>
          </a:xfrm>
          <a:prstGeom prst="wedgeRectCallout">
            <a:avLst>
              <a:gd name="adj1" fmla="val 85528"/>
              <a:gd name="adj2" fmla="val 6217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37.7%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C41AA0E-26AF-4901-9497-C5F956E4F03F}"/>
              </a:ext>
            </a:extLst>
          </p:cNvPr>
          <p:cNvSpPr/>
          <p:nvPr/>
        </p:nvSpPr>
        <p:spPr>
          <a:xfrm>
            <a:off x="3564778" y="2406720"/>
            <a:ext cx="863206" cy="341613"/>
          </a:xfrm>
          <a:prstGeom prst="wedgeRectCallout">
            <a:avLst>
              <a:gd name="adj1" fmla="val -88630"/>
              <a:gd name="adj2" fmla="val 50415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</a:rPr>
              <a:t>62.5%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B4114-AF53-40F6-9A46-F1D656D1F97C}"/>
              </a:ext>
            </a:extLst>
          </p:cNvPr>
          <p:cNvSpPr txBox="1"/>
          <p:nvPr/>
        </p:nvSpPr>
        <p:spPr>
          <a:xfrm>
            <a:off x="1192948" y="6093296"/>
            <a:ext cx="3183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Total Export Extra EU27= 4,136 $Bio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A5AC647-7204-E90E-F7D5-7D25B03BFAE5}"/>
              </a:ext>
            </a:extLst>
          </p:cNvPr>
          <p:cNvGraphicFramePr/>
          <p:nvPr/>
        </p:nvGraphicFramePr>
        <p:xfrm>
          <a:off x="4725316" y="1514168"/>
          <a:ext cx="4418683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9502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587" y="885771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IMPORTANCE OF TRADE IN SERVICES in CANADA</a:t>
            </a:r>
            <a:br>
              <a:rPr lang="en-GB" altLang="en-US" b="1" dirty="0"/>
            </a:br>
            <a:r>
              <a:rPr lang="en-GB" altLang="en-US" b="1" dirty="0"/>
              <a:t>Comparison between BoP &amp; TiVA </a:t>
            </a:r>
            <a:br>
              <a:rPr lang="en-GB" altLang="en-US" b="1" dirty="0"/>
            </a:br>
            <a:endParaRPr lang="en-GB" alt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2E009CD-D6E3-4645-9AE6-22126CF17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324200"/>
              </p:ext>
            </p:extLst>
          </p:nvPr>
        </p:nvGraphicFramePr>
        <p:xfrm>
          <a:off x="201496" y="1531700"/>
          <a:ext cx="4370504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B16DD8A-FD9F-496F-BD74-EEE088C3A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059387"/>
              </p:ext>
            </p:extLst>
          </p:nvPr>
        </p:nvGraphicFramePr>
        <p:xfrm>
          <a:off x="4725317" y="1514168"/>
          <a:ext cx="4328026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3B4114-AF53-40F6-9A46-F1D656D1F97C}"/>
              </a:ext>
            </a:extLst>
          </p:cNvPr>
          <p:cNvSpPr txBox="1"/>
          <p:nvPr/>
        </p:nvSpPr>
        <p:spPr>
          <a:xfrm>
            <a:off x="308587" y="62373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Total Export EU= 726 $Bio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733F9-508E-4DA1-9CDD-A5B7E4535EDB}"/>
              </a:ext>
            </a:extLst>
          </p:cNvPr>
          <p:cNvSpPr txBox="1"/>
          <p:nvPr/>
        </p:nvSpPr>
        <p:spPr>
          <a:xfrm>
            <a:off x="6375972" y="6453336"/>
            <a:ext cx="3020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 Light" panose="020F0302020204030204" pitchFamily="34" charset="0"/>
              </a:rPr>
              <a:t>Source: WTO Global Trade Outlook 2024 &amp; </a:t>
            </a:r>
            <a:r>
              <a:rPr lang="en-GB" sz="1000" dirty="0">
                <a:latin typeface="Calibri Light" panose="020F0302020204030204" pitchFamily="34" charset="0"/>
                <a:hlinkClick r:id="rId5"/>
              </a:rPr>
              <a:t>TiVA</a:t>
            </a:r>
            <a:endParaRPr lang="en-GB" sz="1000" dirty="0">
              <a:latin typeface="Calibri Light" panose="020F030202020403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AB4969C-DA9C-4904-A677-2E29E5BE7823}"/>
              </a:ext>
            </a:extLst>
          </p:cNvPr>
          <p:cNvSpPr/>
          <p:nvPr/>
        </p:nvSpPr>
        <p:spPr>
          <a:xfrm>
            <a:off x="395536" y="2406720"/>
            <a:ext cx="795231" cy="357080"/>
          </a:xfrm>
          <a:prstGeom prst="wedgeRectCallout">
            <a:avLst>
              <a:gd name="adj1" fmla="val 85528"/>
              <a:gd name="adj2" fmla="val 6217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21.7%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C41AA0E-26AF-4901-9497-C5F956E4F03F}"/>
              </a:ext>
            </a:extLst>
          </p:cNvPr>
          <p:cNvSpPr/>
          <p:nvPr/>
        </p:nvSpPr>
        <p:spPr>
          <a:xfrm>
            <a:off x="3564778" y="2406720"/>
            <a:ext cx="863206" cy="341613"/>
          </a:xfrm>
          <a:prstGeom prst="wedgeRectCallout">
            <a:avLst>
              <a:gd name="adj1" fmla="val -88630"/>
              <a:gd name="adj2" fmla="val 50415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</a:rPr>
              <a:t>78,3%</a:t>
            </a:r>
          </a:p>
        </p:txBody>
      </p:sp>
    </p:spTree>
    <p:extLst>
      <p:ext uri="{BB962C8B-B14F-4D97-AF65-F5344CB8AC3E}">
        <p14:creationId xmlns:p14="http://schemas.microsoft.com/office/powerpoint/2010/main" val="202148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FF2C2F-74EA-4ABC-86B0-AF2326500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793278"/>
              </p:ext>
            </p:extLst>
          </p:nvPr>
        </p:nvGraphicFramePr>
        <p:xfrm>
          <a:off x="142512" y="2179273"/>
          <a:ext cx="292691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139F45A-ACD6-42CE-BA72-125D59E56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686191"/>
              </p:ext>
            </p:extLst>
          </p:nvPr>
        </p:nvGraphicFramePr>
        <p:xfrm>
          <a:off x="3162236" y="2204864"/>
          <a:ext cx="28803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5A4273-E9FE-474F-A14C-DD366CC3C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05524"/>
              </p:ext>
            </p:extLst>
          </p:nvPr>
        </p:nvGraphicFramePr>
        <p:xfrm>
          <a:off x="6138961" y="2204864"/>
          <a:ext cx="28803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328F16-7DDB-4466-8E0F-0EBF6BAF5B2D}"/>
              </a:ext>
            </a:extLst>
          </p:cNvPr>
          <p:cNvSpPr txBox="1"/>
          <p:nvPr/>
        </p:nvSpPr>
        <p:spPr>
          <a:xfrm>
            <a:off x="539552" y="956381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all" dirty="0">
                <a:latin typeface="Calibri Light" panose="020F0302020204030204" pitchFamily="34" charset="0"/>
              </a:rPr>
              <a:t>Importance of trade in services in the EU-Canada trade relationship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5240EAB-849E-4E91-959E-6DE01F1E9651}"/>
              </a:ext>
            </a:extLst>
          </p:cNvPr>
          <p:cNvSpPr txBox="1"/>
          <p:nvPr/>
        </p:nvSpPr>
        <p:spPr>
          <a:xfrm>
            <a:off x="3712700" y="615601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b="1" dirty="0">
                <a:solidFill>
                  <a:schemeClr val="tx1"/>
                </a:solidFill>
                <a:latin typeface="+mj-lt"/>
              </a:rPr>
              <a:t>Total: 48 320  Mio€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5240EAB-849E-4E91-959E-6DE01F1E9651}"/>
              </a:ext>
            </a:extLst>
          </p:cNvPr>
          <p:cNvSpPr txBox="1"/>
          <p:nvPr/>
        </p:nvSpPr>
        <p:spPr>
          <a:xfrm>
            <a:off x="7169264" y="61919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b="1" dirty="0">
                <a:solidFill>
                  <a:schemeClr val="tx1"/>
                </a:solidFill>
                <a:latin typeface="+mj-lt"/>
              </a:rPr>
              <a:t>Total: 127 044 Mio€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96B6D95-FE4F-4534-A919-7C1968F53634}"/>
              </a:ext>
            </a:extLst>
          </p:cNvPr>
          <p:cNvSpPr/>
          <p:nvPr/>
        </p:nvSpPr>
        <p:spPr>
          <a:xfrm>
            <a:off x="3347864" y="2996952"/>
            <a:ext cx="720080" cy="314217"/>
          </a:xfrm>
          <a:prstGeom prst="wedgeRectCallout">
            <a:avLst>
              <a:gd name="adj1" fmla="val 32170"/>
              <a:gd name="adj2" fmla="val 13918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42.1%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96B6D95-FE4F-4534-A919-7C1968F53634}"/>
              </a:ext>
            </a:extLst>
          </p:cNvPr>
          <p:cNvSpPr/>
          <p:nvPr/>
        </p:nvSpPr>
        <p:spPr>
          <a:xfrm>
            <a:off x="6228470" y="2996951"/>
            <a:ext cx="720080" cy="314217"/>
          </a:xfrm>
          <a:prstGeom prst="wedgeRectCallout">
            <a:avLst>
              <a:gd name="adj1" fmla="val 32170"/>
              <a:gd name="adj2" fmla="val 13918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40%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96B6D95-FE4F-4534-A919-7C1968F53634}"/>
              </a:ext>
            </a:extLst>
          </p:cNvPr>
          <p:cNvSpPr/>
          <p:nvPr/>
        </p:nvSpPr>
        <p:spPr>
          <a:xfrm>
            <a:off x="5152860" y="2996951"/>
            <a:ext cx="720080" cy="314217"/>
          </a:xfrm>
          <a:prstGeom prst="wedgeRectCallout">
            <a:avLst>
              <a:gd name="adj1" fmla="val 6227"/>
              <a:gd name="adj2" fmla="val 21115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57.9%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FC79850-E208-4A5C-8980-53813C6D003B}"/>
              </a:ext>
            </a:extLst>
          </p:cNvPr>
          <p:cNvSpPr/>
          <p:nvPr/>
        </p:nvSpPr>
        <p:spPr>
          <a:xfrm>
            <a:off x="2262948" y="2996951"/>
            <a:ext cx="729672" cy="314216"/>
          </a:xfrm>
          <a:prstGeom prst="wedgeRectCallout">
            <a:avLst>
              <a:gd name="adj1" fmla="val 6227"/>
              <a:gd name="adj2" fmla="val 21115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61.3%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F8434FEB-26D2-450D-BEB9-ACC58AD239A3}"/>
              </a:ext>
            </a:extLst>
          </p:cNvPr>
          <p:cNvSpPr/>
          <p:nvPr/>
        </p:nvSpPr>
        <p:spPr>
          <a:xfrm>
            <a:off x="8241060" y="2996950"/>
            <a:ext cx="579412" cy="307777"/>
          </a:xfrm>
          <a:prstGeom prst="wedgeRectCallout">
            <a:avLst>
              <a:gd name="adj1" fmla="val 8958"/>
              <a:gd name="adj2" fmla="val 17360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60%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93BB3-AF8A-450B-9FC9-AEE80CF65309}"/>
              </a:ext>
            </a:extLst>
          </p:cNvPr>
          <p:cNvSpPr txBox="1"/>
          <p:nvPr/>
        </p:nvSpPr>
        <p:spPr>
          <a:xfrm>
            <a:off x="1259632" y="1386101"/>
            <a:ext cx="640871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</a:rPr>
              <a:t>Services represent 40% of the total trade between EU &amp; Canada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</a:rPr>
              <a:t>(42.1 % of Canada exports to EU = Services)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80C65E-DE31-417B-A6F1-DC20FC209A59}"/>
              </a:ext>
            </a:extLst>
          </p:cNvPr>
          <p:cNvSpPr/>
          <p:nvPr/>
        </p:nvSpPr>
        <p:spPr>
          <a:xfrm>
            <a:off x="5152860" y="6525345"/>
            <a:ext cx="3866421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Source: Eurostat - ext_lt_maineu </a:t>
            </a:r>
            <a:r>
              <a:rPr lang="en-GB" sz="1400" dirty="0"/>
              <a:t>+ </a:t>
            </a:r>
            <a:r>
              <a:rPr lang="en-GB" sz="1400" dirty="0">
                <a:latin typeface="Calibri Light" panose="020F0302020204030204" pitchFamily="34" charset="0"/>
              </a:rPr>
              <a:t>bop_its6_det. </a:t>
            </a:r>
          </a:p>
        </p:txBody>
      </p:sp>
    </p:spTree>
    <p:extLst>
      <p:ext uri="{BB962C8B-B14F-4D97-AF65-F5344CB8AC3E}">
        <p14:creationId xmlns:p14="http://schemas.microsoft.com/office/powerpoint/2010/main" val="804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37A3-D189-417D-A2E5-8E725863C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64096"/>
          </a:xfrm>
        </p:spPr>
        <p:txBody>
          <a:bodyPr/>
          <a:lstStyle/>
          <a:p>
            <a:r>
              <a:rPr lang="en-GB" sz="2000" dirty="0"/>
              <a:t>Evolution of EU27 Global </a:t>
            </a:r>
            <a:r>
              <a:rPr lang="en-GB" sz="2000" b="1" dirty="0">
                <a:solidFill>
                  <a:srgbClr val="FF0000"/>
                </a:solidFill>
              </a:rPr>
              <a:t>Trade in Services</a:t>
            </a:r>
            <a:br>
              <a:rPr lang="en-GB" sz="2000" dirty="0"/>
            </a:br>
            <a:r>
              <a:rPr lang="en-GB" sz="2000" dirty="0"/>
              <a:t> (Extra-EU – 2010-2024 – € Mio)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37D4A9E-8B8C-4475-BEE1-0CA84EBF2628}"/>
              </a:ext>
            </a:extLst>
          </p:cNvPr>
          <p:cNvGraphicFramePr/>
          <p:nvPr/>
        </p:nvGraphicFramePr>
        <p:xfrm>
          <a:off x="0" y="1506656"/>
          <a:ext cx="9036496" cy="501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5E136C-6CA3-4A13-9E38-0143B3A34EA8}"/>
              </a:ext>
            </a:extLst>
          </p:cNvPr>
          <p:cNvSpPr txBox="1"/>
          <p:nvPr/>
        </p:nvSpPr>
        <p:spPr>
          <a:xfrm>
            <a:off x="179512" y="6525344"/>
            <a:ext cx="871296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</a:t>
            </a:r>
            <a:r>
              <a:rPr lang="en-GB" sz="1050" i="1" dirty="0">
                <a:latin typeface="+mn-lt"/>
                <a:hlinkClick r:id="rId3"/>
              </a:rPr>
              <a:t>Eurostat – Bop-Its6 Det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C86F7-B1B0-D27E-F023-64E52A91A19D}"/>
              </a:ext>
            </a:extLst>
          </p:cNvPr>
          <p:cNvSpPr txBox="1"/>
          <p:nvPr/>
        </p:nvSpPr>
        <p:spPr>
          <a:xfrm>
            <a:off x="159835" y="1106546"/>
            <a:ext cx="2756792" cy="40011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60000"/>
                <a:lumOff val="40000"/>
                <a:alpha val="9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Exp: +  180% in 15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501ED-8141-CEDE-6F8D-032E2FA76110}"/>
              </a:ext>
            </a:extLst>
          </p:cNvPr>
          <p:cNvSpPr txBox="1"/>
          <p:nvPr/>
        </p:nvSpPr>
        <p:spPr>
          <a:xfrm>
            <a:off x="6387208" y="1168487"/>
            <a:ext cx="2756792" cy="400110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>
                <a:alpha val="94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+mj-lt"/>
              </a:rPr>
              <a:t>Imp: +182% in 15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E1D15-CF53-A873-89FE-F11FD0F40217}"/>
              </a:ext>
            </a:extLst>
          </p:cNvPr>
          <p:cNvSpPr txBox="1"/>
          <p:nvPr/>
        </p:nvSpPr>
        <p:spPr>
          <a:xfrm>
            <a:off x="4641776" y="4221088"/>
            <a:ext cx="4104456" cy="584775"/>
          </a:xfrm>
          <a:prstGeom prst="rect">
            <a:avLst/>
          </a:prstGeom>
          <a:solidFill>
            <a:schemeClr val="bg1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+mj-lt"/>
              </a:rPr>
              <a:t>EU Total Trade Volume in 2024 = 2.94 Trillion € </a:t>
            </a:r>
          </a:p>
          <a:p>
            <a:r>
              <a:rPr lang="en-GB" sz="1600" b="1" dirty="0">
                <a:solidFill>
                  <a:srgbClr val="FF0000"/>
                </a:solidFill>
                <a:latin typeface="+mj-lt"/>
              </a:rPr>
              <a:t>i.e. 8.06  Billion €/day</a:t>
            </a:r>
          </a:p>
        </p:txBody>
      </p:sp>
    </p:spTree>
    <p:extLst>
      <p:ext uri="{BB962C8B-B14F-4D97-AF65-F5344CB8AC3E}">
        <p14:creationId xmlns:p14="http://schemas.microsoft.com/office/powerpoint/2010/main" val="378558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492788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6660232" y="6368557"/>
            <a:ext cx="2483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WTO – Trade Statistical reviews and Global Trade Outlook 2025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95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36068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6DC0C-1148-4C73-80FC-C8D290FF20A0}"/>
              </a:ext>
            </a:extLst>
          </p:cNvPr>
          <p:cNvSpPr txBox="1"/>
          <p:nvPr/>
        </p:nvSpPr>
        <p:spPr>
          <a:xfrm>
            <a:off x="1187624" y="1916832"/>
            <a:ext cx="3240360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EU Exports: + 93% from 2016 to 2024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EF0F934-D13C-8B8B-E3D8-3F5920CC59F1}"/>
              </a:ext>
            </a:extLst>
          </p:cNvPr>
          <p:cNvSpPr/>
          <p:nvPr/>
        </p:nvSpPr>
        <p:spPr>
          <a:xfrm>
            <a:off x="5165812" y="2113234"/>
            <a:ext cx="1152128" cy="955268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COVID</a:t>
            </a:r>
          </a:p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19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58B1F3-28B5-162D-C539-1BA212B5E540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491880" y="3068960"/>
            <a:ext cx="0" cy="284587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44C65043-B03E-47BD-CC9D-464610CF7EA6}"/>
              </a:ext>
            </a:extLst>
          </p:cNvPr>
          <p:cNvSpPr txBox="1"/>
          <p:nvPr/>
        </p:nvSpPr>
        <p:spPr>
          <a:xfrm>
            <a:off x="3185846" y="5914835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AD9B7-E97F-7E04-BE3B-A4D6C0F4F0BD}"/>
              </a:ext>
            </a:extLst>
          </p:cNvPr>
          <p:cNvSpPr txBox="1"/>
          <p:nvPr/>
        </p:nvSpPr>
        <p:spPr>
          <a:xfrm>
            <a:off x="1187624" y="2276872"/>
            <a:ext cx="324036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EU Imports: + 100% from 2016 to 2024</a:t>
            </a:r>
          </a:p>
        </p:txBody>
      </p:sp>
    </p:spTree>
    <p:extLst>
      <p:ext uri="{BB962C8B-B14F-4D97-AF65-F5344CB8AC3E}">
        <p14:creationId xmlns:p14="http://schemas.microsoft.com/office/powerpoint/2010/main" val="2186303484"/>
      </p:ext>
    </p:extLst>
  </p:cSld>
  <p:clrMapOvr>
    <a:masterClrMapping/>
  </p:clrMapOvr>
</p:sld>
</file>

<file path=ppt/theme/theme1.xml><?xml version="1.0" encoding="utf-8"?>
<a:theme xmlns:a="http://schemas.openxmlformats.org/drawingml/2006/main" name="ESF Strategy for 2020 - Oct 2013 - 60th PC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b="1" dirty="0" smtClean="0">
            <a:solidFill>
              <a:srgbClr val="FF0000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 Strategy for 2020 - Oct 2013 - 60th PC Meeting</Template>
  <TotalTime>4298</TotalTime>
  <Words>1913</Words>
  <Application>Microsoft Office PowerPoint</Application>
  <PresentationFormat>On-screen Show (4:3)</PresentationFormat>
  <Paragraphs>655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ESF Strategy for 2020 - Oct 2013 - 60th PC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EU27 Global Trade in Services  (Extra-EU – 2010-2024 – € Mio)</vt:lpstr>
      <vt:lpstr>PowerPoint Presentation</vt:lpstr>
      <vt:lpstr>PowerPoint Presentation</vt:lpstr>
      <vt:lpstr>EU27-Canada Trade (Imports and exports of goods &amp; services)</vt:lpstr>
      <vt:lpstr>EU-Canada Trade in Services per sector of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EU27 Exports of services to Canada per countries (Extra EU) - €Mio – 2024 (p)</vt:lpstr>
      <vt:lpstr>EU27 Imports of services from Canada per countries (Extra EU) - €Mio – 2024</vt:lpstr>
      <vt:lpstr>Foreign Direct Investment (FDI) between EU &amp; Canada  </vt:lpstr>
      <vt:lpstr>PowerPoint Presentation</vt:lpstr>
      <vt:lpstr>PowerPoint Presentation</vt:lpstr>
      <vt:lpstr>Top 10 EU Investment partners  FDI Stock (Extra-EU27) – 2024 - €Bio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Kerneis Pascal  - ESF</dc:creator>
  <cp:lastModifiedBy>Kerneis Pascal  - ESF</cp:lastModifiedBy>
  <cp:revision>275</cp:revision>
  <cp:lastPrinted>2024-11-13T14:13:24Z</cp:lastPrinted>
  <dcterms:created xsi:type="dcterms:W3CDTF">2014-06-16T08:31:04Z</dcterms:created>
  <dcterms:modified xsi:type="dcterms:W3CDTF">2026-03-12T14:07:07Z</dcterms:modified>
</cp:coreProperties>
</file>