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2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5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3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7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notesSlides/notesSlide8.xml" ContentType="application/vnd.openxmlformats-officedocument.presentationml.notesSlid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9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notesSlides/notesSlide10.xml" ContentType="application/vnd.openxmlformats-officedocument.presentationml.notesSlide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notesSlides/notesSlide11.xml" ContentType="application/vnd.openxmlformats-officedocument.presentationml.notesSlid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70" r:id="rId2"/>
    <p:sldId id="451" r:id="rId3"/>
    <p:sldId id="442" r:id="rId4"/>
    <p:sldId id="338" r:id="rId5"/>
    <p:sldId id="364" r:id="rId6"/>
    <p:sldId id="443" r:id="rId7"/>
    <p:sldId id="449" r:id="rId8"/>
    <p:sldId id="445" r:id="rId9"/>
    <p:sldId id="444" r:id="rId10"/>
    <p:sldId id="450" r:id="rId11"/>
    <p:sldId id="446" r:id="rId12"/>
    <p:sldId id="407" r:id="rId13"/>
    <p:sldId id="360" r:id="rId14"/>
    <p:sldId id="447" r:id="rId15"/>
    <p:sldId id="448" r:id="rId16"/>
  </p:sldIdLst>
  <p:sldSz cx="9144000" cy="6858000" type="screen4x3"/>
  <p:notesSz cx="6810375" cy="99425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142F50"/>
    <a:srgbClr val="205A23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579" autoAdjust="0"/>
    <p:restoredTop sz="94675" autoAdjust="0"/>
  </p:normalViewPr>
  <p:slideViewPr>
    <p:cSldViewPr>
      <p:cViewPr varScale="1">
        <p:scale>
          <a:sx n="54" d="100"/>
          <a:sy n="54" d="100"/>
        </p:scale>
        <p:origin x="114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2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1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722903148502315E-2"/>
          <c:y val="8.4774833511322825E-2"/>
          <c:w val="0.90394739597786311"/>
          <c:h val="0.7710534919340266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0859592276707548E-2"/>
                  <c:y val="-1.1253873118182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BF9-4DBE-AA0B-2AC116DA9C91}"/>
                </c:ext>
              </c:extLst>
            </c:dLbl>
            <c:dLbl>
              <c:idx val="1"/>
              <c:layout>
                <c:manualLayout>
                  <c:x val="3.87885070831565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BF9-4DBE-AA0B-2AC116DA9C91}"/>
                </c:ext>
              </c:extLst>
            </c:dLbl>
            <c:dLbl>
              <c:idx val="2"/>
              <c:layout>
                <c:manualLayout>
                  <c:x val="3.3247291785562821E-2"/>
                  <c:y val="1.9454084683783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BF9-4DBE-AA0B-2AC116DA9C91}"/>
                </c:ext>
              </c:extLst>
            </c:dLbl>
            <c:dLbl>
              <c:idx val="3"/>
              <c:layout>
                <c:manualLayout>
                  <c:x val="2.7706076487970036E-3"/>
                  <c:y val="-7.133081982082316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BF9-4DBE-AA0B-2AC116DA9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Sheet1!$D$2:$D$6</c:f>
              <c:numCache>
                <c:formatCode>#,##0</c:formatCode>
                <c:ptCount val="5"/>
                <c:pt idx="0">
                  <c:v>3024</c:v>
                </c:pt>
                <c:pt idx="1">
                  <c:v>3875</c:v>
                </c:pt>
                <c:pt idx="2">
                  <c:v>3123</c:v>
                </c:pt>
                <c:pt idx="3">
                  <c:v>3829</c:v>
                </c:pt>
                <c:pt idx="4">
                  <c:v>6344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BF9-4DBE-AA0B-2AC116DA9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27474856"/>
        <c:axId val="52747682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2223462774108688E-2"/>
                  <c:y val="-4.86769363886154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BF9-4DBE-AA0B-2AC116DA9C91}"/>
                </c:ext>
              </c:extLst>
            </c:dLbl>
            <c:dLbl>
              <c:idx val="1"/>
              <c:layout>
                <c:manualLayout>
                  <c:x val="-3.6017899434359721E-2"/>
                  <c:y val="-3.1126535494054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BF9-4DBE-AA0B-2AC116DA9C91}"/>
                </c:ext>
              </c:extLst>
            </c:dLbl>
            <c:dLbl>
              <c:idx val="2"/>
              <c:layout>
                <c:manualLayout>
                  <c:x val="-2.6248460914811117E-2"/>
                  <c:y val="-6.1269803145773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BF9-4DBE-AA0B-2AC116DA9C91}"/>
                </c:ext>
              </c:extLst>
            </c:dLbl>
            <c:dLbl>
              <c:idx val="3"/>
              <c:layout>
                <c:manualLayout>
                  <c:x val="-6.2543785309437716E-2"/>
                  <c:y val="-7.5912548126299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BF9-4DBE-AA0B-2AC116DA9C91}"/>
                </c:ext>
              </c:extLst>
            </c:dLbl>
            <c:dLbl>
              <c:idx val="4"/>
              <c:layout>
                <c:manualLayout>
                  <c:x val="-2.2164861190375317E-2"/>
                  <c:y val="-5.0580620177837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BF9-4DBE-AA0B-2AC116DA9C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Sheet1!$B$2:$B$6</c:f>
              <c:numCache>
                <c:formatCode>#,##0</c:formatCode>
                <c:ptCount val="5"/>
                <c:pt idx="0">
                  <c:v>6396</c:v>
                </c:pt>
                <c:pt idx="1">
                  <c:v>7201</c:v>
                </c:pt>
                <c:pt idx="2">
                  <c:v>5452</c:v>
                </c:pt>
                <c:pt idx="3">
                  <c:v>6388</c:v>
                </c:pt>
                <c:pt idx="4">
                  <c:v>9916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BBF9-4DBE-AA0B-2AC116DA9C9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-2.405604642097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1A3-4C71-9223-2E725CE7A6C8}"/>
                </c:ext>
              </c:extLst>
            </c:dLbl>
            <c:dLbl>
              <c:idx val="2"/>
              <c:layout>
                <c:manualLayout>
                  <c:x val="1.7491169484382358E-2"/>
                  <c:y val="4.33008835577490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1A3-4C71-9223-2E725CE7A6C8}"/>
                </c:ext>
              </c:extLst>
            </c:dLbl>
            <c:dLbl>
              <c:idx val="3"/>
              <c:layout>
                <c:manualLayout>
                  <c:x val="1.8948766941414116E-2"/>
                  <c:y val="1.68392324946802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1A3-4C71-9223-2E725CE7A6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</c:numCache>
            </c:numRef>
          </c:cat>
          <c:val>
            <c:numRef>
              <c:f>Sheet1!$C$2:$C$6</c:f>
              <c:numCache>
                <c:formatCode>#,##0</c:formatCode>
                <c:ptCount val="5"/>
                <c:pt idx="0">
                  <c:v>3372</c:v>
                </c:pt>
                <c:pt idx="1">
                  <c:v>3326</c:v>
                </c:pt>
                <c:pt idx="2">
                  <c:v>2329</c:v>
                </c:pt>
                <c:pt idx="3">
                  <c:v>2559</c:v>
                </c:pt>
                <c:pt idx="4">
                  <c:v>3572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BBF9-4DBE-AA0B-2AC116DA9C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7474856"/>
        <c:axId val="527476824"/>
      </c:line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- 2012-2022)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5.6216486591316658E-3"/>
                  <c:y val="-4.7318590617302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Sheet1!$D$2:$D$12</c:f>
              <c:numCache>
                <c:formatCode>#,##0</c:formatCode>
                <c:ptCount val="11"/>
                <c:pt idx="0">
                  <c:v>628</c:v>
                </c:pt>
                <c:pt idx="1">
                  <c:v>425</c:v>
                </c:pt>
                <c:pt idx="2">
                  <c:v>476</c:v>
                </c:pt>
                <c:pt idx="3">
                  <c:v>627</c:v>
                </c:pt>
                <c:pt idx="4">
                  <c:v>483</c:v>
                </c:pt>
                <c:pt idx="5">
                  <c:v>535</c:v>
                </c:pt>
                <c:pt idx="6">
                  <c:v>780</c:v>
                </c:pt>
                <c:pt idx="7">
                  <c:v>1055</c:v>
                </c:pt>
                <c:pt idx="8">
                  <c:v>1279</c:v>
                </c:pt>
                <c:pt idx="9">
                  <c:v>1506</c:v>
                </c:pt>
                <c:pt idx="10">
                  <c:v>1992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Sheet1!$B$2:$B$12</c:f>
              <c:numCache>
                <c:formatCode>#,##0</c:formatCode>
                <c:ptCount val="11"/>
                <c:pt idx="0">
                  <c:v>1333</c:v>
                </c:pt>
                <c:pt idx="1">
                  <c:v>1153</c:v>
                </c:pt>
                <c:pt idx="2">
                  <c:v>1218</c:v>
                </c:pt>
                <c:pt idx="3">
                  <c:v>1547</c:v>
                </c:pt>
                <c:pt idx="4">
                  <c:v>1497</c:v>
                </c:pt>
                <c:pt idx="5">
                  <c:v>1797</c:v>
                </c:pt>
                <c:pt idx="6">
                  <c:v>1948</c:v>
                </c:pt>
                <c:pt idx="7">
                  <c:v>2187</c:v>
                </c:pt>
                <c:pt idx="8">
                  <c:v>1915</c:v>
                </c:pt>
                <c:pt idx="9">
                  <c:v>2199</c:v>
                </c:pt>
                <c:pt idx="10">
                  <c:v>3131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9656077937297593E-2"/>
                  <c:y val="-7.0332632417536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2.5810140336710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Sheet1!$C$2:$C$12</c:f>
              <c:numCache>
                <c:formatCode>#,##0</c:formatCode>
                <c:ptCount val="11"/>
                <c:pt idx="0">
                  <c:v>705</c:v>
                </c:pt>
                <c:pt idx="1">
                  <c:v>728</c:v>
                </c:pt>
                <c:pt idx="2">
                  <c:v>742</c:v>
                </c:pt>
                <c:pt idx="3">
                  <c:v>920</c:v>
                </c:pt>
                <c:pt idx="4">
                  <c:v>1014</c:v>
                </c:pt>
                <c:pt idx="5">
                  <c:v>1262</c:v>
                </c:pt>
                <c:pt idx="6">
                  <c:v>1168</c:v>
                </c:pt>
                <c:pt idx="7">
                  <c:v>1132</c:v>
                </c:pt>
                <c:pt idx="8">
                  <c:v>636</c:v>
                </c:pt>
                <c:pt idx="9">
                  <c:v>693</c:v>
                </c:pt>
                <c:pt idx="10">
                  <c:v>1139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Peru</a:t>
            </a:r>
            <a:r>
              <a:rPr lang="en-US" baseline="0" dirty="0"/>
              <a:t> </a:t>
            </a:r>
            <a:r>
              <a:rPr lang="en-US" dirty="0"/>
              <a:t>- 2022 -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Peru - 2022 -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4934855120511482"/>
                  <c:y val="9.1318361611229749E-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5352665728817833"/>
                  <c:y val="5.245446540507503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4528</c:v>
                </c:pt>
                <c:pt idx="1">
                  <c:v>3131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Peru Total volume of trade – 2022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Peru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26651186171673702"/>
                  <c:y val="-0.166464125554715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3377934771115133"/>
                  <c:y val="0.151167294630669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11723</c:v>
                </c:pt>
                <c:pt idx="1">
                  <c:v>4270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Peru Exports to EU - 2022 -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261076894233974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Peru Exports to EU27 - 2022 -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23473921742356607"/>
                  <c:y val="-0.157610126884676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17961987595738305"/>
                  <c:y val="0.1414772204211830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7195</c:v>
                </c:pt>
                <c:pt idx="1">
                  <c:v>1139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688598624852231E-2"/>
          <c:y val="2.4551937249137561E-2"/>
          <c:w val="0.90622640519121578"/>
          <c:h val="0.81129775834951234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EB0-41E6-A2CF-F87E3FD142E5}"/>
              </c:ext>
            </c:extLst>
          </c:dPt>
          <c:dLbls>
            <c:dLbl>
              <c:idx val="0"/>
              <c:layout>
                <c:manualLayout>
                  <c:x val="5.7712490459829813E-3"/>
                  <c:y val="-0.405820676033673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B0-41E6-A2CF-F87E3FD142E5}"/>
                </c:ext>
              </c:extLst>
            </c:dLbl>
            <c:dLbl>
              <c:idx val="1"/>
              <c:layout>
                <c:manualLayout>
                  <c:x val="2.1642183922436217E-2"/>
                  <c:y val="-0.380927938206296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B0-41E6-A2CF-F87E3FD142E5}"/>
                </c:ext>
              </c:extLst>
            </c:dLbl>
            <c:dLbl>
              <c:idx val="2"/>
              <c:layout>
                <c:manualLayout>
                  <c:x val="-2.8856245229914976E-3"/>
                  <c:y val="-0.28230766382082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B0-41E6-A2CF-F87E3FD142E5}"/>
                </c:ext>
              </c:extLst>
            </c:dLbl>
            <c:dLbl>
              <c:idx val="3"/>
              <c:layout>
                <c:manualLayout>
                  <c:x val="1.154249809196599E-2"/>
                  <c:y val="-0.264963259068080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B0-41E6-A2CF-F87E3FD142E5}"/>
                </c:ext>
              </c:extLst>
            </c:dLbl>
            <c:dLbl>
              <c:idx val="4"/>
              <c:layout>
                <c:manualLayout>
                  <c:x val="2.0199371660940456E-2"/>
                  <c:y val="-0.252648744156632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B0-41E6-A2CF-F87E3FD142E5}"/>
                </c:ext>
              </c:extLst>
            </c:dLbl>
            <c:dLbl>
              <c:idx val="5"/>
              <c:layout>
                <c:manualLayout>
                  <c:x val="2.7413432968419225E-2"/>
                  <c:y val="-0.245608215896239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B0-41E6-A2CF-F87E3FD142E5}"/>
                </c:ext>
              </c:extLst>
            </c:dLbl>
            <c:dLbl>
              <c:idx val="6"/>
              <c:layout>
                <c:manualLayout>
                  <c:x val="5.7712490459829952E-3"/>
                  <c:y val="-0.177015588011588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EB0-41E6-A2CF-F87E3FD142E5}"/>
                </c:ext>
              </c:extLst>
            </c:dLbl>
            <c:dLbl>
              <c:idx val="7"/>
              <c:layout>
                <c:manualLayout>
                  <c:x val="4.3284367844872457E-3"/>
                  <c:y val="-0.155531507895134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B0-41E6-A2CF-F87E3FD142E5}"/>
                </c:ext>
              </c:extLst>
            </c:dLbl>
            <c:dLbl>
              <c:idx val="8"/>
              <c:layout>
                <c:manualLayout>
                  <c:x val="2.8856245229914976E-3"/>
                  <c:y val="-0.113578370209577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EB0-41E6-A2CF-F87E3FD142E5}"/>
                </c:ext>
              </c:extLst>
            </c:dLbl>
            <c:dLbl>
              <c:idx val="9"/>
              <c:layout>
                <c:manualLayout>
                  <c:x val="2.8856245229914976E-3"/>
                  <c:y val="-0.110558940744475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B0-41E6-A2CF-F87E3FD142E5}"/>
                </c:ext>
              </c:extLst>
            </c:dLbl>
            <c:dLbl>
              <c:idx val="10"/>
              <c:layout>
                <c:manualLayout>
                  <c:x val="1.4428122614956959E-3"/>
                  <c:y val="-9.7249344089972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B0-41E6-A2CF-F87E3FD142E5}"/>
                </c:ext>
              </c:extLst>
            </c:dLbl>
            <c:dLbl>
              <c:idx val="11"/>
              <c:layout>
                <c:manualLayout>
                  <c:x val="4.3284367844872457E-3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B0-41E6-A2CF-F87E3FD142E5}"/>
                </c:ext>
              </c:extLst>
            </c:dLbl>
            <c:dLbl>
              <c:idx val="12"/>
              <c:layout>
                <c:manualLayout>
                  <c:x val="2.8856245229914447E-3"/>
                  <c:y val="-4.6989762488109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EB0-41E6-A2CF-F87E3FD142E5}"/>
                </c:ext>
              </c:extLst>
            </c:dLbl>
            <c:dLbl>
              <c:idx val="13"/>
              <c:layout>
                <c:manualLayout>
                  <c:x val="-1.0580501024118124E-16"/>
                  <c:y val="-9.1711675910653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EB0-41E6-A2CF-F87E3FD142E5}"/>
                </c:ext>
              </c:extLst>
            </c:dLbl>
            <c:dLbl>
              <c:idx val="14"/>
              <c:layout>
                <c:manualLayout>
                  <c:x val="1.009968583047024E-2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EB0-41E6-A2CF-F87E3FD142E5}"/>
                </c:ext>
              </c:extLst>
            </c:dLbl>
            <c:dLbl>
              <c:idx val="15"/>
              <c:layout>
                <c:manualLayout>
                  <c:x val="1.154249809196599E-2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EB0-41E6-A2CF-F87E3FD142E5}"/>
                </c:ext>
              </c:extLst>
            </c:dLbl>
            <c:dLbl>
              <c:idx val="16"/>
              <c:layout>
                <c:manualLayout>
                  <c:x val="1.442812261495643E-3"/>
                  <c:y val="-7.6892338616906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EB0-41E6-A2CF-F87E3FD142E5}"/>
                </c:ext>
              </c:extLst>
            </c:dLbl>
            <c:dLbl>
              <c:idx val="17"/>
              <c:layout>
                <c:manualLayout>
                  <c:x val="7.2140613074786379E-3"/>
                  <c:y val="-4.271796589828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EB0-41E6-A2CF-F87E3FD142E5}"/>
                </c:ext>
              </c:extLst>
            </c:dLbl>
            <c:dLbl>
              <c:idx val="18"/>
              <c:layout>
                <c:manualLayout>
                  <c:x val="1.4428122614957488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EB0-41E6-A2CF-F87E3FD142E5}"/>
                </c:ext>
              </c:extLst>
            </c:dLbl>
            <c:dLbl>
              <c:idx val="19"/>
              <c:layout>
                <c:manualLayout>
                  <c:x val="2.8856245229913918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EB0-41E6-A2CF-F87E3FD142E5}"/>
                </c:ext>
              </c:extLst>
            </c:dLbl>
            <c:dLbl>
              <c:idx val="20"/>
              <c:layout>
                <c:manualLayout>
                  <c:x val="-1.0580501024118124E-16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EB0-41E6-A2CF-F87E3FD142E5}"/>
                </c:ext>
              </c:extLst>
            </c:dLbl>
            <c:dLbl>
              <c:idx val="21"/>
              <c:layout>
                <c:manualLayout>
                  <c:x val="4.3284367844872457E-3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EB0-41E6-A2CF-F87E3FD142E5}"/>
                </c:ext>
              </c:extLst>
            </c:dLbl>
            <c:dLbl>
              <c:idx val="22"/>
              <c:layout>
                <c:manualLayout>
                  <c:x val="5.7712490459829952E-3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EB0-41E6-A2CF-F87E3FD142E5}"/>
                </c:ext>
              </c:extLst>
            </c:dLbl>
            <c:dLbl>
              <c:idx val="23"/>
              <c:layout>
                <c:manualLayout>
                  <c:x val="5.7712490459828894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EB0-41E6-A2CF-F87E3FD142E5}"/>
                </c:ext>
              </c:extLst>
            </c:dLbl>
            <c:dLbl>
              <c:idx val="24"/>
              <c:layout>
                <c:manualLayout>
                  <c:x val="-1.0580501024118124E-16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EB0-41E6-A2CF-F87E3FD142E5}"/>
                </c:ext>
              </c:extLst>
            </c:dLbl>
            <c:dLbl>
              <c:idx val="25"/>
              <c:layout>
                <c:manualLayout>
                  <c:x val="4.3284367844872457E-3"/>
                  <c:y val="-5.12615590779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EB0-41E6-A2CF-F87E3FD142E5}"/>
                </c:ext>
              </c:extLst>
            </c:dLbl>
            <c:dLbl>
              <c:idx val="26"/>
              <c:layout>
                <c:manualLayout>
                  <c:x val="2.8856245229914976E-3"/>
                  <c:y val="-2.3494881244054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EB0-41E6-A2CF-F87E3FD142E5}"/>
                </c:ext>
              </c:extLst>
            </c:dLbl>
            <c:dLbl>
              <c:idx val="27"/>
              <c:layout>
                <c:manualLayout>
                  <c:x val="-4.3284367844873516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6EB0-41E6-A2CF-F87E3FD142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Sheet1!$A$2:$A$28</c:f>
              <c:strCache>
                <c:ptCount val="27"/>
                <c:pt idx="0">
                  <c:v>Spain</c:v>
                </c:pt>
                <c:pt idx="1">
                  <c:v>Germany</c:v>
                </c:pt>
                <c:pt idx="2">
                  <c:v>France</c:v>
                </c:pt>
                <c:pt idx="3">
                  <c:v>Denmark</c:v>
                </c:pt>
                <c:pt idx="4">
                  <c:v>Netherlands</c:v>
                </c:pt>
                <c:pt idx="5">
                  <c:v>Italy</c:v>
                </c:pt>
                <c:pt idx="6">
                  <c:v>Greece</c:v>
                </c:pt>
                <c:pt idx="7">
                  <c:v>Sweden</c:v>
                </c:pt>
                <c:pt idx="8">
                  <c:v>Belgium</c:v>
                </c:pt>
                <c:pt idx="9">
                  <c:v>Ireland</c:v>
                </c:pt>
                <c:pt idx="10">
                  <c:v>Luxembourg</c:v>
                </c:pt>
                <c:pt idx="11">
                  <c:v>Austria</c:v>
                </c:pt>
                <c:pt idx="12">
                  <c:v>Finland</c:v>
                </c:pt>
                <c:pt idx="13">
                  <c:v>Portugal</c:v>
                </c:pt>
                <c:pt idx="14">
                  <c:v>Croatia</c:v>
                </c:pt>
                <c:pt idx="15">
                  <c:v>Poland</c:v>
                </c:pt>
                <c:pt idx="16">
                  <c:v>Czechia</c:v>
                </c:pt>
                <c:pt idx="17">
                  <c:v>Malta</c:v>
                </c:pt>
                <c:pt idx="18">
                  <c:v>Romania</c:v>
                </c:pt>
                <c:pt idx="19">
                  <c:v>Hungary</c:v>
                </c:pt>
                <c:pt idx="20">
                  <c:v>Bulgaria</c:v>
                </c:pt>
                <c:pt idx="21">
                  <c:v>Estonia</c:v>
                </c:pt>
                <c:pt idx="22">
                  <c:v>Slovenia</c:v>
                </c:pt>
                <c:pt idx="23">
                  <c:v>Lithuania</c:v>
                </c:pt>
                <c:pt idx="24">
                  <c:v>Slovakia</c:v>
                </c:pt>
                <c:pt idx="25">
                  <c:v>Cyprus</c:v>
                </c:pt>
                <c:pt idx="26">
                  <c:v>Latvia</c:v>
                </c:pt>
              </c:strCache>
            </c:strRef>
          </c:cat>
          <c:val>
            <c:numRef>
              <c:f>Sheet1!$B$2:$B$28</c:f>
              <c:numCache>
                <c:formatCode>#,##0.0</c:formatCode>
                <c:ptCount val="27"/>
                <c:pt idx="0" formatCode="General">
                  <c:v>1289</c:v>
                </c:pt>
                <c:pt idx="1">
                  <c:v>452</c:v>
                </c:pt>
                <c:pt idx="2">
                  <c:v>417</c:v>
                </c:pt>
                <c:pt idx="3" formatCode="#,##0.##########">
                  <c:v>239.4</c:v>
                </c:pt>
                <c:pt idx="4" formatCode="#,##0.##########">
                  <c:v>230.6</c:v>
                </c:pt>
                <c:pt idx="5" formatCode="#,##0.##########">
                  <c:v>97.6</c:v>
                </c:pt>
                <c:pt idx="6" formatCode="#,##0.##########">
                  <c:v>90.7</c:v>
                </c:pt>
                <c:pt idx="7" formatCode="#,##0.##########">
                  <c:v>77.7</c:v>
                </c:pt>
                <c:pt idx="8">
                  <c:v>62</c:v>
                </c:pt>
                <c:pt idx="9">
                  <c:v>50</c:v>
                </c:pt>
                <c:pt idx="10">
                  <c:v>30</c:v>
                </c:pt>
                <c:pt idx="11">
                  <c:v>27</c:v>
                </c:pt>
                <c:pt idx="12">
                  <c:v>21</c:v>
                </c:pt>
                <c:pt idx="13">
                  <c:v>20</c:v>
                </c:pt>
                <c:pt idx="14">
                  <c:v>9</c:v>
                </c:pt>
                <c:pt idx="15" formatCode="#,##0.##########">
                  <c:v>3.8</c:v>
                </c:pt>
                <c:pt idx="16" formatCode="#,##0.##########">
                  <c:v>3.5</c:v>
                </c:pt>
                <c:pt idx="17" formatCode="#,##0.##########">
                  <c:v>2.7</c:v>
                </c:pt>
                <c:pt idx="18" formatCode="#,##0.##########">
                  <c:v>2.2000000000000002</c:v>
                </c:pt>
                <c:pt idx="19">
                  <c:v>2</c:v>
                </c:pt>
                <c:pt idx="20" formatCode="#,##0.##########">
                  <c:v>1.5</c:v>
                </c:pt>
                <c:pt idx="21" formatCode="#,##0.##########">
                  <c:v>1.2</c:v>
                </c:pt>
                <c:pt idx="22" formatCode="#,##0.##########">
                  <c:v>0.8</c:v>
                </c:pt>
                <c:pt idx="23" formatCode="#,##0.##########">
                  <c:v>0.2</c:v>
                </c:pt>
                <c:pt idx="24" formatCode="#,##0.##########">
                  <c:v>0.1</c:v>
                </c:pt>
                <c:pt idx="25">
                  <c:v>0</c:v>
                </c:pt>
                <c:pt idx="2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5-44E3-9EA7-79C612AF83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7749944"/>
        <c:axId val="367748304"/>
      </c:barChart>
      <c:catAx>
        <c:axId val="367749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8304"/>
        <c:crossesAt val="0"/>
        <c:auto val="1"/>
        <c:lblAlgn val="ctr"/>
        <c:lblOffset val="100"/>
        <c:noMultiLvlLbl val="0"/>
      </c:catAx>
      <c:valAx>
        <c:axId val="367748304"/>
        <c:scaling>
          <c:orientation val="minMax"/>
          <c:max val="1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99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- 2012-2021)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4.94694356453618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8.4324729886974988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Sheet1!$D$2:$D$12</c:f>
              <c:numCache>
                <c:formatCode>#,##0</c:formatCode>
                <c:ptCount val="11"/>
                <c:pt idx="0">
                  <c:v>674</c:v>
                </c:pt>
                <c:pt idx="1">
                  <c:v>582</c:v>
                </c:pt>
                <c:pt idx="2">
                  <c:v>572</c:v>
                </c:pt>
                <c:pt idx="3">
                  <c:v>606</c:v>
                </c:pt>
                <c:pt idx="4">
                  <c:v>450</c:v>
                </c:pt>
                <c:pt idx="5">
                  <c:v>374</c:v>
                </c:pt>
                <c:pt idx="6">
                  <c:v>536</c:v>
                </c:pt>
                <c:pt idx="7">
                  <c:v>640</c:v>
                </c:pt>
                <c:pt idx="8">
                  <c:v>606</c:v>
                </c:pt>
                <c:pt idx="9">
                  <c:v>520</c:v>
                </c:pt>
                <c:pt idx="10">
                  <c:v>952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4.08660555331250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Sheet1!$B$2:$B$12</c:f>
              <c:numCache>
                <c:formatCode>#,##0</c:formatCode>
                <c:ptCount val="11"/>
                <c:pt idx="0">
                  <c:v>1030</c:v>
                </c:pt>
                <c:pt idx="1">
                  <c:v>948</c:v>
                </c:pt>
                <c:pt idx="2">
                  <c:v>965</c:v>
                </c:pt>
                <c:pt idx="3">
                  <c:v>1024</c:v>
                </c:pt>
                <c:pt idx="4">
                  <c:v>975</c:v>
                </c:pt>
                <c:pt idx="5">
                  <c:v>1019</c:v>
                </c:pt>
                <c:pt idx="6">
                  <c:v>1076</c:v>
                </c:pt>
                <c:pt idx="7">
                  <c:v>1148</c:v>
                </c:pt>
                <c:pt idx="8">
                  <c:v>971</c:v>
                </c:pt>
                <c:pt idx="9">
                  <c:v>1035</c:v>
                </c:pt>
                <c:pt idx="10">
                  <c:v>1653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3.40051986093686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9656077937297593E-2"/>
                  <c:y val="-7.0332632417536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1.4054121647829267E-2"/>
                  <c:y val="-2.5810140336710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Sheet1!$C$2:$C$12</c:f>
              <c:numCache>
                <c:formatCode>#,##0</c:formatCode>
                <c:ptCount val="11"/>
                <c:pt idx="0">
                  <c:v>356</c:v>
                </c:pt>
                <c:pt idx="1">
                  <c:v>366</c:v>
                </c:pt>
                <c:pt idx="2">
                  <c:v>393</c:v>
                </c:pt>
                <c:pt idx="3">
                  <c:v>418</c:v>
                </c:pt>
                <c:pt idx="4">
                  <c:v>525</c:v>
                </c:pt>
                <c:pt idx="5">
                  <c:v>645</c:v>
                </c:pt>
                <c:pt idx="6">
                  <c:v>540</c:v>
                </c:pt>
                <c:pt idx="7">
                  <c:v>508</c:v>
                </c:pt>
                <c:pt idx="8">
                  <c:v>365</c:v>
                </c:pt>
                <c:pt idx="9">
                  <c:v>515</c:v>
                </c:pt>
                <c:pt idx="10">
                  <c:v>701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Ecuador</a:t>
            </a:r>
            <a:r>
              <a:rPr lang="en-US" baseline="0" dirty="0"/>
              <a:t> </a:t>
            </a:r>
            <a:r>
              <a:rPr lang="en-US" dirty="0"/>
              <a:t>- 2022 -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Ecuador- 2022 -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8925775514743185"/>
                  <c:y val="-5.13922935498697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5352665728817833"/>
                  <c:y val="5.7685013121673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2760</c:v>
                </c:pt>
                <c:pt idx="1">
                  <c:v>1653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Ecuador Total volume of trade – 2022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Ecuador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26651186171673702"/>
                  <c:y val="-0.166464125554715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3377934771115133"/>
                  <c:y val="0.151167294630669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6728</c:v>
                </c:pt>
                <c:pt idx="1">
                  <c:v>2354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Ecuador Exports to EU - 2022 -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261076894233974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Ecuador Exports to EU27 - 2022 -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23473921742356607"/>
                  <c:y val="-0.157610126884676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183471939635529"/>
                  <c:y val="0.141477220421183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3968</c:v>
                </c:pt>
                <c:pt idx="1">
                  <c:v>701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688598624852231E-2"/>
          <c:y val="2.4551937249137561E-2"/>
          <c:w val="0.90622640519121578"/>
          <c:h val="0.81129775834951234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EB0-41E6-A2CF-F87E3FD142E5}"/>
              </c:ext>
            </c:extLst>
          </c:dPt>
          <c:dLbls>
            <c:dLbl>
              <c:idx val="0"/>
              <c:layout>
                <c:manualLayout>
                  <c:x val="5.7712490459829813E-3"/>
                  <c:y val="-0.405820676033673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B0-41E6-A2CF-F87E3FD142E5}"/>
                </c:ext>
              </c:extLst>
            </c:dLbl>
            <c:dLbl>
              <c:idx val="1"/>
              <c:layout>
                <c:manualLayout>
                  <c:x val="2.1642183922436217E-2"/>
                  <c:y val="-0.380927938206296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B0-41E6-A2CF-F87E3FD142E5}"/>
                </c:ext>
              </c:extLst>
            </c:dLbl>
            <c:dLbl>
              <c:idx val="2"/>
              <c:layout>
                <c:manualLayout>
                  <c:x val="-2.8856245229914976E-3"/>
                  <c:y val="-0.28230766382082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B0-41E6-A2CF-F87E3FD142E5}"/>
                </c:ext>
              </c:extLst>
            </c:dLbl>
            <c:dLbl>
              <c:idx val="3"/>
              <c:layout>
                <c:manualLayout>
                  <c:x val="1.154249809196599E-2"/>
                  <c:y val="-0.264963259068080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B0-41E6-A2CF-F87E3FD142E5}"/>
                </c:ext>
              </c:extLst>
            </c:dLbl>
            <c:dLbl>
              <c:idx val="4"/>
              <c:layout>
                <c:manualLayout>
                  <c:x val="2.0199371660940456E-2"/>
                  <c:y val="-0.252648744156632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B0-41E6-A2CF-F87E3FD142E5}"/>
                </c:ext>
              </c:extLst>
            </c:dLbl>
            <c:dLbl>
              <c:idx val="5"/>
              <c:layout>
                <c:manualLayout>
                  <c:x val="2.7413432968419225E-2"/>
                  <c:y val="-0.245608215896239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B0-41E6-A2CF-F87E3FD142E5}"/>
                </c:ext>
              </c:extLst>
            </c:dLbl>
            <c:dLbl>
              <c:idx val="6"/>
              <c:layout>
                <c:manualLayout>
                  <c:x val="5.7712490459829952E-3"/>
                  <c:y val="-0.177015588011588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EB0-41E6-A2CF-F87E3FD142E5}"/>
                </c:ext>
              </c:extLst>
            </c:dLbl>
            <c:dLbl>
              <c:idx val="7"/>
              <c:layout>
                <c:manualLayout>
                  <c:x val="4.3284367844872457E-3"/>
                  <c:y val="-0.155531507895134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B0-41E6-A2CF-F87E3FD142E5}"/>
                </c:ext>
              </c:extLst>
            </c:dLbl>
            <c:dLbl>
              <c:idx val="8"/>
              <c:layout>
                <c:manualLayout>
                  <c:x val="2.8856245229914976E-3"/>
                  <c:y val="-0.113578370209577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EB0-41E6-A2CF-F87E3FD142E5}"/>
                </c:ext>
              </c:extLst>
            </c:dLbl>
            <c:dLbl>
              <c:idx val="9"/>
              <c:layout>
                <c:manualLayout>
                  <c:x val="2.8856245229914976E-3"/>
                  <c:y val="-0.110558940744475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B0-41E6-A2CF-F87E3FD142E5}"/>
                </c:ext>
              </c:extLst>
            </c:dLbl>
            <c:dLbl>
              <c:idx val="10"/>
              <c:layout>
                <c:manualLayout>
                  <c:x val="1.4428122614956959E-3"/>
                  <c:y val="-9.7249344089972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B0-41E6-A2CF-F87E3FD142E5}"/>
                </c:ext>
              </c:extLst>
            </c:dLbl>
            <c:dLbl>
              <c:idx val="11"/>
              <c:layout>
                <c:manualLayout>
                  <c:x val="4.3284367844872457E-3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B0-41E6-A2CF-F87E3FD142E5}"/>
                </c:ext>
              </c:extLst>
            </c:dLbl>
            <c:dLbl>
              <c:idx val="12"/>
              <c:layout>
                <c:manualLayout>
                  <c:x val="2.8856245229914447E-3"/>
                  <c:y val="-4.6989762488109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EB0-41E6-A2CF-F87E3FD142E5}"/>
                </c:ext>
              </c:extLst>
            </c:dLbl>
            <c:dLbl>
              <c:idx val="13"/>
              <c:layout>
                <c:manualLayout>
                  <c:x val="-1.0580501024118124E-16"/>
                  <c:y val="-9.1711675910653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EB0-41E6-A2CF-F87E3FD142E5}"/>
                </c:ext>
              </c:extLst>
            </c:dLbl>
            <c:dLbl>
              <c:idx val="14"/>
              <c:layout>
                <c:manualLayout>
                  <c:x val="1.009968583047024E-2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EB0-41E6-A2CF-F87E3FD142E5}"/>
                </c:ext>
              </c:extLst>
            </c:dLbl>
            <c:dLbl>
              <c:idx val="15"/>
              <c:layout>
                <c:manualLayout>
                  <c:x val="1.154249809196599E-2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EB0-41E6-A2CF-F87E3FD142E5}"/>
                </c:ext>
              </c:extLst>
            </c:dLbl>
            <c:dLbl>
              <c:idx val="16"/>
              <c:layout>
                <c:manualLayout>
                  <c:x val="1.442812261495643E-3"/>
                  <c:y val="-7.6892338616906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EB0-41E6-A2CF-F87E3FD142E5}"/>
                </c:ext>
              </c:extLst>
            </c:dLbl>
            <c:dLbl>
              <c:idx val="17"/>
              <c:layout>
                <c:manualLayout>
                  <c:x val="7.2140613074786379E-3"/>
                  <c:y val="-4.271796589828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EB0-41E6-A2CF-F87E3FD142E5}"/>
                </c:ext>
              </c:extLst>
            </c:dLbl>
            <c:dLbl>
              <c:idx val="18"/>
              <c:layout>
                <c:manualLayout>
                  <c:x val="1.4428122614957488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EB0-41E6-A2CF-F87E3FD142E5}"/>
                </c:ext>
              </c:extLst>
            </c:dLbl>
            <c:dLbl>
              <c:idx val="19"/>
              <c:layout>
                <c:manualLayout>
                  <c:x val="2.8856245229913918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EB0-41E6-A2CF-F87E3FD142E5}"/>
                </c:ext>
              </c:extLst>
            </c:dLbl>
            <c:dLbl>
              <c:idx val="20"/>
              <c:layout>
                <c:manualLayout>
                  <c:x val="-1.0580501024118124E-16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EB0-41E6-A2CF-F87E3FD142E5}"/>
                </c:ext>
              </c:extLst>
            </c:dLbl>
            <c:dLbl>
              <c:idx val="21"/>
              <c:layout>
                <c:manualLayout>
                  <c:x val="4.3284367844872457E-3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EB0-41E6-A2CF-F87E3FD142E5}"/>
                </c:ext>
              </c:extLst>
            </c:dLbl>
            <c:dLbl>
              <c:idx val="22"/>
              <c:layout>
                <c:manualLayout>
                  <c:x val="5.7712490459829952E-3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EB0-41E6-A2CF-F87E3FD142E5}"/>
                </c:ext>
              </c:extLst>
            </c:dLbl>
            <c:dLbl>
              <c:idx val="23"/>
              <c:layout>
                <c:manualLayout>
                  <c:x val="5.7712490459828894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EB0-41E6-A2CF-F87E3FD142E5}"/>
                </c:ext>
              </c:extLst>
            </c:dLbl>
            <c:dLbl>
              <c:idx val="24"/>
              <c:layout>
                <c:manualLayout>
                  <c:x val="-1.0580501024118124E-16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EB0-41E6-A2CF-F87E3FD142E5}"/>
                </c:ext>
              </c:extLst>
            </c:dLbl>
            <c:dLbl>
              <c:idx val="25"/>
              <c:layout>
                <c:manualLayout>
                  <c:x val="4.3284367844872457E-3"/>
                  <c:y val="-5.12615590779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EB0-41E6-A2CF-F87E3FD142E5}"/>
                </c:ext>
              </c:extLst>
            </c:dLbl>
            <c:dLbl>
              <c:idx val="26"/>
              <c:layout>
                <c:manualLayout>
                  <c:x val="2.8856245229914976E-3"/>
                  <c:y val="-2.3494881244054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EB0-41E6-A2CF-F87E3FD142E5}"/>
                </c:ext>
              </c:extLst>
            </c:dLbl>
            <c:dLbl>
              <c:idx val="27"/>
              <c:layout>
                <c:manualLayout>
                  <c:x val="-4.3284367844873516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6EB0-41E6-A2CF-F87E3FD142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Sheet1!$A$2:$A$28</c:f>
              <c:strCache>
                <c:ptCount val="27"/>
                <c:pt idx="0">
                  <c:v>Spain</c:v>
                </c:pt>
                <c:pt idx="1">
                  <c:v>Germany</c:v>
                </c:pt>
                <c:pt idx="2">
                  <c:v>Netherlands</c:v>
                </c:pt>
                <c:pt idx="3">
                  <c:v>France</c:v>
                </c:pt>
                <c:pt idx="4">
                  <c:v>Denmark</c:v>
                </c:pt>
                <c:pt idx="5">
                  <c:v>Belgium</c:v>
                </c:pt>
                <c:pt idx="6">
                  <c:v>Luxembourg</c:v>
                </c:pt>
                <c:pt idx="7">
                  <c:v>Sweden</c:v>
                </c:pt>
                <c:pt idx="8">
                  <c:v>Ireland</c:v>
                </c:pt>
                <c:pt idx="9">
                  <c:v>Greece</c:v>
                </c:pt>
                <c:pt idx="10">
                  <c:v>Italy</c:v>
                </c:pt>
                <c:pt idx="11">
                  <c:v>Portugal</c:v>
                </c:pt>
                <c:pt idx="12">
                  <c:v>Finland</c:v>
                </c:pt>
                <c:pt idx="13">
                  <c:v>Czechia</c:v>
                </c:pt>
                <c:pt idx="14">
                  <c:v>Austria</c:v>
                </c:pt>
                <c:pt idx="15">
                  <c:v>Poland</c:v>
                </c:pt>
                <c:pt idx="16">
                  <c:v>Hungary</c:v>
                </c:pt>
                <c:pt idx="17">
                  <c:v>Malta</c:v>
                </c:pt>
                <c:pt idx="18">
                  <c:v>Romania</c:v>
                </c:pt>
                <c:pt idx="19">
                  <c:v>Estonia</c:v>
                </c:pt>
                <c:pt idx="20">
                  <c:v>Croatia</c:v>
                </c:pt>
                <c:pt idx="21">
                  <c:v>Lithuania</c:v>
                </c:pt>
                <c:pt idx="22">
                  <c:v>Bulgaria</c:v>
                </c:pt>
                <c:pt idx="23">
                  <c:v>Slovenia</c:v>
                </c:pt>
                <c:pt idx="24">
                  <c:v>Latvia</c:v>
                </c:pt>
                <c:pt idx="25">
                  <c:v>Slovakia</c:v>
                </c:pt>
                <c:pt idx="26">
                  <c:v>Cyprus</c:v>
                </c:pt>
              </c:strCache>
            </c:strRef>
          </c:cat>
          <c:val>
            <c:numRef>
              <c:f>Sheet1!$B$2:$B$28</c:f>
              <c:numCache>
                <c:formatCode>#,##0.0</c:formatCode>
                <c:ptCount val="27"/>
                <c:pt idx="0">
                  <c:v>558</c:v>
                </c:pt>
                <c:pt idx="1">
                  <c:v>245</c:v>
                </c:pt>
                <c:pt idx="2" formatCode="#,##0.##########">
                  <c:v>217.2</c:v>
                </c:pt>
                <c:pt idx="3">
                  <c:v>214</c:v>
                </c:pt>
                <c:pt idx="4" formatCode="#,##0.##########">
                  <c:v>146.19999999999999</c:v>
                </c:pt>
                <c:pt idx="5">
                  <c:v>60</c:v>
                </c:pt>
                <c:pt idx="6">
                  <c:v>59</c:v>
                </c:pt>
                <c:pt idx="7" formatCode="#,##0.##########">
                  <c:v>42.6</c:v>
                </c:pt>
                <c:pt idx="8" formatCode="#,##0.##########">
                  <c:v>30</c:v>
                </c:pt>
                <c:pt idx="9" formatCode="#,##0.##########">
                  <c:v>25.6</c:v>
                </c:pt>
                <c:pt idx="10" formatCode="#,##0.##########">
                  <c:v>20.399999999999999</c:v>
                </c:pt>
                <c:pt idx="11">
                  <c:v>10</c:v>
                </c:pt>
                <c:pt idx="12">
                  <c:v>5</c:v>
                </c:pt>
                <c:pt idx="13" formatCode="#,##0.##########">
                  <c:v>4.8</c:v>
                </c:pt>
                <c:pt idx="14">
                  <c:v>4</c:v>
                </c:pt>
                <c:pt idx="15" formatCode="#,##0.##########">
                  <c:v>2.6</c:v>
                </c:pt>
                <c:pt idx="16" formatCode="#,##0.##########">
                  <c:v>1.9</c:v>
                </c:pt>
                <c:pt idx="17" formatCode="#,##0.##########">
                  <c:v>1.5</c:v>
                </c:pt>
                <c:pt idx="18" formatCode="#,##0.##########">
                  <c:v>1.4</c:v>
                </c:pt>
                <c:pt idx="19" formatCode="#,##0.##########">
                  <c:v>1.2</c:v>
                </c:pt>
                <c:pt idx="20">
                  <c:v>1</c:v>
                </c:pt>
                <c:pt idx="21" formatCode="#,##0.##########">
                  <c:v>0.9</c:v>
                </c:pt>
                <c:pt idx="22" formatCode="#,##0.##########">
                  <c:v>0.5</c:v>
                </c:pt>
                <c:pt idx="23" formatCode="#,##0.##########">
                  <c:v>0.1</c:v>
                </c:pt>
                <c:pt idx="24">
                  <c:v>0</c:v>
                </c:pt>
                <c:pt idx="25">
                  <c:v>0</c:v>
                </c:pt>
                <c:pt idx="26" formatCode="#,##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5-44E3-9EA7-79C612AF83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7749944"/>
        <c:axId val="367748304"/>
      </c:barChart>
      <c:catAx>
        <c:axId val="367749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8304"/>
        <c:crossesAt val="0"/>
        <c:auto val="1"/>
        <c:lblAlgn val="ctr"/>
        <c:lblOffset val="100"/>
        <c:noMultiLvlLbl val="0"/>
      </c:catAx>
      <c:valAx>
        <c:axId val="367748304"/>
        <c:scaling>
          <c:orientation val="minMax"/>
          <c:max val="6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99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Andean 3</a:t>
            </a:r>
            <a:r>
              <a:rPr lang="en-US" baseline="0" dirty="0"/>
              <a:t> </a:t>
            </a:r>
            <a:r>
              <a:rPr lang="en-US" dirty="0"/>
              <a:t>- 2022 -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Andean 3 - 2022 -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8482339915384108"/>
                  <c:y val="-2.262428110857958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5352665728817833"/>
                  <c:y val="5.245446540507498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15778</c:v>
                </c:pt>
                <c:pt idx="1">
                  <c:v>9916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dirty="0"/>
              <a:t>Share of Services in EU</a:t>
            </a:r>
            <a:r>
              <a:rPr lang="en-GB" sz="1600" dirty="0">
                <a:solidFill>
                  <a:srgbClr val="FF0000"/>
                </a:solidFill>
              </a:rPr>
              <a:t>27</a:t>
            </a:r>
            <a:r>
              <a:rPr lang="en-GB" sz="1600" dirty="0"/>
              <a:t> </a:t>
            </a:r>
            <a:r>
              <a:rPr lang="en-GB" sz="1600" b="1" dirty="0">
                <a:solidFill>
                  <a:srgbClr val="FF0000"/>
                </a:solidFill>
              </a:rPr>
              <a:t>Outward</a:t>
            </a:r>
            <a:r>
              <a:rPr lang="en-GB" sz="1600" dirty="0"/>
              <a:t> FDI in </a:t>
            </a:r>
            <a:r>
              <a:rPr lang="en-GB" sz="1600" dirty="0">
                <a:solidFill>
                  <a:srgbClr val="FF0000"/>
                </a:solidFill>
              </a:rPr>
              <a:t>Andean 3 </a:t>
            </a:r>
            <a:r>
              <a:rPr lang="en-GB" sz="1600" dirty="0"/>
              <a:t>– Stocks - € Mio</a:t>
            </a:r>
          </a:p>
        </c:rich>
      </c:tx>
      <c:layout>
        <c:manualLayout>
          <c:xMode val="edge"/>
          <c:yMode val="edge"/>
          <c:x val="0.13114561345035736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645712623267848"/>
          <c:y val="0.12474794467281414"/>
          <c:w val="0.80571391314336072"/>
          <c:h val="0.747617278635707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Outward Investment In Andean 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5.3889994550112404E-17"/>
                  <c:y val="-6.39338684590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334-401B-9D50-AB05DC82FED3}"/>
                </c:ext>
              </c:extLst>
            </c:dLbl>
            <c:dLbl>
              <c:idx val="6"/>
              <c:layout>
                <c:manualLayout>
                  <c:x val="2.9394882050142578E-3"/>
                  <c:y val="-3.306924230641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34-401B-9D50-AB05DC82FE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30230</c:v>
                </c:pt>
                <c:pt idx="1">
                  <c:v>30026</c:v>
                </c:pt>
                <c:pt idx="2">
                  <c:v>42764</c:v>
                </c:pt>
                <c:pt idx="3">
                  <c:v>37645</c:v>
                </c:pt>
                <c:pt idx="4">
                  <c:v>37031</c:v>
                </c:pt>
                <c:pt idx="5">
                  <c:v>37402</c:v>
                </c:pt>
                <c:pt idx="6">
                  <c:v>41591</c:v>
                </c:pt>
                <c:pt idx="7">
                  <c:v>40467</c:v>
                </c:pt>
                <c:pt idx="8">
                  <c:v>46667</c:v>
                </c:pt>
                <c:pt idx="9">
                  <c:v>50619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99-4499-9BEE-022278194E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72216"/>
        <c:axId val="371171560"/>
      </c:barChart>
      <c:catAx>
        <c:axId val="37117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1560"/>
        <c:crosses val="autoZero"/>
        <c:auto val="1"/>
        <c:lblAlgn val="ctr"/>
        <c:lblOffset val="100"/>
        <c:noMultiLvlLbl val="0"/>
      </c:catAx>
      <c:valAx>
        <c:axId val="371171560"/>
        <c:scaling>
          <c:orientation val="minMax"/>
          <c:max val="6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2216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8575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600" dirty="0"/>
              <a:t>Share of Services in EU</a:t>
            </a:r>
            <a:r>
              <a:rPr lang="en-GB" sz="1600" dirty="0">
                <a:solidFill>
                  <a:srgbClr val="FF0000"/>
                </a:solidFill>
              </a:rPr>
              <a:t>27</a:t>
            </a:r>
            <a:r>
              <a:rPr lang="en-GB" sz="1600" dirty="0"/>
              <a:t> </a:t>
            </a:r>
            <a:r>
              <a:rPr lang="en-GB" sz="1600" b="1" dirty="0">
                <a:solidFill>
                  <a:srgbClr val="FF0000"/>
                </a:solidFill>
              </a:rPr>
              <a:t>Inward</a:t>
            </a:r>
            <a:r>
              <a:rPr lang="en-GB" sz="1600" dirty="0"/>
              <a:t> FDI from </a:t>
            </a:r>
            <a:r>
              <a:rPr lang="en-GB" sz="1600" dirty="0">
                <a:solidFill>
                  <a:srgbClr val="FF0000"/>
                </a:solidFill>
              </a:rPr>
              <a:t>Andean 3</a:t>
            </a:r>
            <a:r>
              <a:rPr lang="en-GB" sz="1600" dirty="0"/>
              <a:t> – Stocks</a:t>
            </a:r>
            <a:r>
              <a:rPr lang="en-GB" sz="1600" baseline="0" dirty="0"/>
              <a:t> - € Mio</a:t>
            </a:r>
            <a:endParaRPr lang="en-GB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Inward Investment from Andean 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5.6438173536274266E-3"/>
                  <c:y val="-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55E-4D5F-AD59-46C0A97B9445}"/>
                </c:ext>
              </c:extLst>
            </c:dLbl>
            <c:dLbl>
              <c:idx val="3"/>
              <c:layout>
                <c:manualLayout>
                  <c:x val="-8.465726030441113E-3"/>
                  <c:y val="-4.6296939228974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5E-4D5F-AD59-46C0A97B94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5334</c:v>
                </c:pt>
                <c:pt idx="1">
                  <c:v>510</c:v>
                </c:pt>
                <c:pt idx="2">
                  <c:v>2913</c:v>
                </c:pt>
                <c:pt idx="3">
                  <c:v>6773</c:v>
                </c:pt>
                <c:pt idx="4">
                  <c:v>8619</c:v>
                </c:pt>
                <c:pt idx="5">
                  <c:v>9807</c:v>
                </c:pt>
                <c:pt idx="6">
                  <c:v>9121</c:v>
                </c:pt>
                <c:pt idx="7">
                  <c:v>5652</c:v>
                </c:pt>
                <c:pt idx="8">
                  <c:v>8287</c:v>
                </c:pt>
                <c:pt idx="9">
                  <c:v>6444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81-471C-B8B6-0AA364B113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71172216"/>
        <c:axId val="371171560"/>
      </c:barChart>
      <c:catAx>
        <c:axId val="371172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1560"/>
        <c:crosses val="autoZero"/>
        <c:auto val="1"/>
        <c:lblAlgn val="ctr"/>
        <c:lblOffset val="100"/>
        <c:noMultiLvlLbl val="0"/>
      </c:catAx>
      <c:valAx>
        <c:axId val="371171560"/>
        <c:scaling>
          <c:orientation val="minMax"/>
          <c:max val="6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722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8575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EU27 FDI with Colombia – Stocks - 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- 2013-2022</a:t>
            </a:r>
          </a:p>
        </c:rich>
      </c:tx>
      <c:layout>
        <c:manualLayout>
          <c:xMode val="edge"/>
          <c:yMode val="edge"/>
          <c:x val="0.19880307575005576"/>
          <c:y val="1.35024927785801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012115316834679E-2"/>
          <c:y val="0.13924025802688592"/>
          <c:w val="0.91854109364305514"/>
          <c:h val="0.7447373733541801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288556016464348E-3"/>
                  <c:y val="1.33457393622922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9.1943834418101271E-3"/>
                  <c:y val="-3.5325936007110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9.2659819985513783E-3"/>
                  <c:y val="-1.6485494667259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-7.3130124013790748E-3"/>
                  <c:y val="1.5177133096322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7.1700366126468285E-3"/>
                  <c:y val="5.65214976113765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7.5500512090141145E-3"/>
                  <c:y val="5.7438062437506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-9.5944279280952546E-5"/>
                  <c:y val="1.01394983890678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-2.9538129480506871E-3"/>
                  <c:y val="-3.1505729329282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2.8108243295659357E-3"/>
                  <c:y val="-4.85015553827352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12298</c:v>
                </c:pt>
                <c:pt idx="1">
                  <c:v>15445</c:v>
                </c:pt>
                <c:pt idx="2">
                  <c:v>21325</c:v>
                </c:pt>
                <c:pt idx="3">
                  <c:v>11689</c:v>
                </c:pt>
                <c:pt idx="4">
                  <c:v>11193</c:v>
                </c:pt>
                <c:pt idx="5">
                  <c:v>10326</c:v>
                </c:pt>
                <c:pt idx="6">
                  <c:v>13122</c:v>
                </c:pt>
                <c:pt idx="7">
                  <c:v>14828</c:v>
                </c:pt>
                <c:pt idx="8">
                  <c:v>16082</c:v>
                </c:pt>
                <c:pt idx="9">
                  <c:v>16404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7.586968177374083E-2"/>
                  <c:y val="-3.1780496611487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4.0971416461802947E-2"/>
                  <c:y val="-8.71706963115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5.1166741087113977E-2"/>
                  <c:y val="-0.100489876124875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4.4640206186137489E-2"/>
                  <c:y val="-9.8010637706921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4.7379542621337194E-2"/>
                  <c:y val="-5.153038551272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3949672965015854E-2"/>
                  <c:y val="-3.0125472169758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7.7094935591731084E-2"/>
                  <c:y val="-4.17739174813909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96082939236949"/>
                      <c:h val="6.29982085323852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5.9170286709614738E-2"/>
                  <c:y val="-3.3272171147650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2.6702831130875411E-2"/>
                  <c:y val="-4.1887706921453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B2-4D11-A577-0E2E7A28CBD0}"/>
                </c:ext>
              </c:extLst>
            </c:dLbl>
            <c:dLbl>
              <c:idx val="9"/>
              <c:layout>
                <c:manualLayout>
                  <c:x val="-2.8108243295660389E-3"/>
                  <c:y val="-5.9524636151538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B2-4D11-A577-0E2E7A28CB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17017</c:v>
                </c:pt>
                <c:pt idx="1">
                  <c:v>15445</c:v>
                </c:pt>
                <c:pt idx="2">
                  <c:v>21325</c:v>
                </c:pt>
                <c:pt idx="3">
                  <c:v>15090</c:v>
                </c:pt>
                <c:pt idx="4">
                  <c:v>15834</c:v>
                </c:pt>
                <c:pt idx="5">
                  <c:v>15427</c:v>
                </c:pt>
                <c:pt idx="6">
                  <c:v>17606</c:v>
                </c:pt>
                <c:pt idx="7">
                  <c:v>17741</c:v>
                </c:pt>
                <c:pt idx="8">
                  <c:v>19932</c:v>
                </c:pt>
                <c:pt idx="9">
                  <c:v>20155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1176390846229666E-2"/>
                  <c:y val="-6.79698783468503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0.10007021527705152"/>
                  <c:y val="-3.9408294911676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9.9451280612671181E-2"/>
                  <c:y val="-5.0568686812576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9.8407291765225349E-2"/>
                  <c:y val="-4.4092323075213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9.9727272576369486E-2"/>
                  <c:y val="-2.6455393845128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9.4162615040455505E-2"/>
                  <c:y val="-4.7631513165204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7.8845503704699768E-2"/>
                  <c:y val="-3.85539627541384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402582527849576E-2"/>
                      <c:h val="7.11714323408510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1.2648709483046248E-2"/>
                  <c:y val="-4.59246906170317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6236505414986"/>
                      <c:h val="6.3214012806165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0"/>
                  <c:y val="-3.306924230641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 formatCode="#,##0">
                  <c:v>4719</c:v>
                </c:pt>
                <c:pt idx="3" formatCode="#,##0">
                  <c:v>3401</c:v>
                </c:pt>
                <c:pt idx="4" formatCode="#,##0">
                  <c:v>4641</c:v>
                </c:pt>
                <c:pt idx="5" formatCode="#,##0">
                  <c:v>5101</c:v>
                </c:pt>
                <c:pt idx="6" formatCode="#,##0">
                  <c:v>4484</c:v>
                </c:pt>
                <c:pt idx="7" formatCode="#,##0">
                  <c:v>2913</c:v>
                </c:pt>
                <c:pt idx="8" formatCode="#,##0">
                  <c:v>3850</c:v>
                </c:pt>
                <c:pt idx="9" formatCode="#,##0">
                  <c:v>3751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2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626218461914709"/>
          <c:y val="0.93881044467281416"/>
          <c:w val="0.50747563076170576"/>
          <c:h val="6.1189555327185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EU27 FDI with Peru – Stocks - 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- 2013-2022</a:t>
            </a:r>
          </a:p>
        </c:rich>
      </c:tx>
      <c:layout>
        <c:manualLayout>
          <c:xMode val="edge"/>
          <c:yMode val="edge"/>
          <c:x val="0.19880307575005576"/>
          <c:y val="1.35024927785801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012115316834679E-2"/>
          <c:y val="0.13924025802688592"/>
          <c:w val="0.91854109364305514"/>
          <c:h val="0.7447373733541801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288556016464348E-3"/>
                  <c:y val="1.33457393622922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9.1943834418101271E-3"/>
                  <c:y val="-3.5325936007110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9.2659819985513783E-3"/>
                  <c:y val="-1.6485494667259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-7.3130124013790748E-3"/>
                  <c:y val="1.5177133096322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7.1700366126468285E-3"/>
                  <c:y val="5.65214976113765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7.5500512090141145E-3"/>
                  <c:y val="5.7438062437506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-9.5944279280952546E-5"/>
                  <c:y val="1.01394983890678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-1.5483879535151627E-3"/>
                  <c:y val="1.56354155093870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2.8108243295658329E-3"/>
                  <c:y val="-8.8184646150428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97-48EA-874D-9C92A31DC1ED}"/>
                </c:ext>
              </c:extLst>
            </c:dLbl>
            <c:dLbl>
              <c:idx val="9"/>
              <c:layout>
                <c:manualLayout>
                  <c:x val="1.2648709483046042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8E-41B9-BB8E-47AA12D139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9009</c:v>
                </c:pt>
                <c:pt idx="1">
                  <c:v>9448</c:v>
                </c:pt>
                <c:pt idx="2">
                  <c:v>10206</c:v>
                </c:pt>
                <c:pt idx="3">
                  <c:v>13483</c:v>
                </c:pt>
                <c:pt idx="4">
                  <c:v>12407</c:v>
                </c:pt>
                <c:pt idx="5">
                  <c:v>12186</c:v>
                </c:pt>
                <c:pt idx="6">
                  <c:v>12926</c:v>
                </c:pt>
                <c:pt idx="7">
                  <c:v>13721</c:v>
                </c:pt>
                <c:pt idx="8">
                  <c:v>16808</c:v>
                </c:pt>
                <c:pt idx="9">
                  <c:v>21871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383087137214166E-2"/>
                  <c:y val="-8.469128430174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4.0971416461802947E-2"/>
                  <c:y val="-8.71706963115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5.1166741087113977E-2"/>
                  <c:y val="-0.100489876124875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4.4640206186137489E-2"/>
                  <c:y val="-9.8010637706921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4.7379542621337194E-2"/>
                  <c:y val="-5.153038551272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3949672965015854E-2"/>
                  <c:y val="-3.0125472169758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7.7094935591731084E-2"/>
                  <c:y val="-4.17739174813909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96082939236949"/>
                      <c:h val="6.29982085323852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5.9170286709614738E-2"/>
                  <c:y val="-3.3272171147650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5.4811074426533844E-2"/>
                  <c:y val="-2.6455393845128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B2-4D11-A577-0E2E7A28CBD0}"/>
                </c:ext>
              </c:extLst>
            </c:dLbl>
            <c:dLbl>
              <c:idx val="9"/>
              <c:layout>
                <c:manualLayout>
                  <c:x val="-2.8108243295660389E-3"/>
                  <c:y val="-5.9524636151538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B2-4D11-A577-0E2E7A28CB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9254</c:v>
                </c:pt>
                <c:pt idx="1">
                  <c:v>9448</c:v>
                </c:pt>
                <c:pt idx="2">
                  <c:v>12909</c:v>
                </c:pt>
                <c:pt idx="3">
                  <c:v>16610</c:v>
                </c:pt>
                <c:pt idx="4">
                  <c:v>16235</c:v>
                </c:pt>
                <c:pt idx="5">
                  <c:v>15426</c:v>
                </c:pt>
                <c:pt idx="6">
                  <c:v>16726</c:v>
                </c:pt>
                <c:pt idx="7">
                  <c:v>15623</c:v>
                </c:pt>
                <c:pt idx="8">
                  <c:v>20493</c:v>
                </c:pt>
                <c:pt idx="9">
                  <c:v>23631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1176390846229666E-2"/>
                  <c:y val="-6.79698783468503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0.10007021527705152"/>
                  <c:y val="-3.9408294911676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9.9451280612671181E-2"/>
                  <c:y val="-5.0568686812576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9.8407291765225349E-2"/>
                  <c:y val="-4.4092323075213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9.9727272576369486E-2"/>
                  <c:y val="-2.6455393845128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9.4162615040455505E-2"/>
                  <c:y val="-4.7631513165204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7.8845503704699768E-2"/>
                  <c:y val="-3.85539627541384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402582527849576E-2"/>
                      <c:h val="7.11714323408510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1.2648709483046248E-2"/>
                  <c:y val="-4.59246906170317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6236505414986"/>
                      <c:h val="6.3214012806165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0"/>
                  <c:y val="-3.306924230641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 formatCode="#,##0">
                  <c:v>245</c:v>
                </c:pt>
                <c:pt idx="2" formatCode="#,##0">
                  <c:v>2703</c:v>
                </c:pt>
                <c:pt idx="3" formatCode="#,##0">
                  <c:v>3127</c:v>
                </c:pt>
                <c:pt idx="4" formatCode="#,##0">
                  <c:v>3828</c:v>
                </c:pt>
                <c:pt idx="5" formatCode="#,##0">
                  <c:v>3240</c:v>
                </c:pt>
                <c:pt idx="6" formatCode="#,##0">
                  <c:v>3800</c:v>
                </c:pt>
                <c:pt idx="7" formatCode="#,##0">
                  <c:v>1902</c:v>
                </c:pt>
                <c:pt idx="8" formatCode="#,##0">
                  <c:v>3685</c:v>
                </c:pt>
                <c:pt idx="9" formatCode="#,##0">
                  <c:v>1760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25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626218461914709"/>
          <c:y val="0.93881044467281416"/>
          <c:w val="0.50747563076170576"/>
          <c:h val="6.1189555327185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Evolution of EU27 FDI with Ecuador – Stocks - </a:t>
            </a:r>
          </a:p>
          <a:p>
            <a:pPr>
              <a:defRPr/>
            </a:pPr>
            <a:r>
              <a:rPr lang="en-GB" sz="1800" b="1" i="0" baseline="0" dirty="0">
                <a:solidFill>
                  <a:schemeClr val="tx1"/>
                </a:solidFill>
                <a:effectLst/>
              </a:rPr>
              <a:t>Mio € - 2013-2022</a:t>
            </a:r>
          </a:p>
        </c:rich>
      </c:tx>
      <c:layout>
        <c:manualLayout>
          <c:xMode val="edge"/>
          <c:yMode val="edge"/>
          <c:x val="0.19880307575005576"/>
          <c:y val="1.35024927785801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9.6012115316834679E-2"/>
          <c:y val="0.13924025802688592"/>
          <c:w val="0.91854109364305514"/>
          <c:h val="0.74473737335418011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288556016464348E-3"/>
                  <c:y val="1.334573936229227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8C7-44A1-9265-1B8A74DEC1C3}"/>
                </c:ext>
              </c:extLst>
            </c:dLbl>
            <c:dLbl>
              <c:idx val="1"/>
              <c:layout>
                <c:manualLayout>
                  <c:x val="9.1943834418101271E-3"/>
                  <c:y val="-3.53259360071103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8C7-44A1-9265-1B8A74DEC1C3}"/>
                </c:ext>
              </c:extLst>
            </c:dLbl>
            <c:dLbl>
              <c:idx val="2"/>
              <c:layout>
                <c:manualLayout>
                  <c:x val="3.1752576635078043E-2"/>
                  <c:y val="-1.86901108210198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8C7-44A1-9265-1B8A74DEC1C3}"/>
                </c:ext>
              </c:extLst>
            </c:dLbl>
            <c:dLbl>
              <c:idx val="3"/>
              <c:layout>
                <c:manualLayout>
                  <c:x val="-7.3130124013790748E-3"/>
                  <c:y val="1.51771330963226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8C7-44A1-9265-1B8A74DEC1C3}"/>
                </c:ext>
              </c:extLst>
            </c:dLbl>
            <c:dLbl>
              <c:idx val="4"/>
              <c:layout>
                <c:manualLayout>
                  <c:x val="7.1700366126468285E-3"/>
                  <c:y val="5.65214976113765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8C7-44A1-9265-1B8A74DEC1C3}"/>
                </c:ext>
              </c:extLst>
            </c:dLbl>
            <c:dLbl>
              <c:idx val="5"/>
              <c:layout>
                <c:manualLayout>
                  <c:x val="7.5500512090141145E-3"/>
                  <c:y val="5.74380624375069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C7-44A1-9265-1B8A74DEC1C3}"/>
                </c:ext>
              </c:extLst>
            </c:dLbl>
            <c:dLbl>
              <c:idx val="6"/>
              <c:layout>
                <c:manualLayout>
                  <c:x val="-9.5944279280952546E-5"/>
                  <c:y val="1.01394983890678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BAE-4E0C-A61C-6E8E17DD531A}"/>
                </c:ext>
              </c:extLst>
            </c:dLbl>
            <c:dLbl>
              <c:idx val="7"/>
              <c:layout>
                <c:manualLayout>
                  <c:x val="-1.5483879535151627E-3"/>
                  <c:y val="1.563541550938703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E-4E0C-A61C-6E8E17DD531A}"/>
                </c:ext>
              </c:extLst>
            </c:dLbl>
            <c:dLbl>
              <c:idx val="8"/>
              <c:layout>
                <c:manualLayout>
                  <c:x val="-2.8108243295658329E-3"/>
                  <c:y val="-8.81846461504285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97-48EA-874D-9C92A31DC1ED}"/>
                </c:ext>
              </c:extLst>
            </c:dLbl>
            <c:dLbl>
              <c:idx val="9"/>
              <c:layout>
                <c:manualLayout>
                  <c:x val="1.2648709483046042E-2"/>
                  <c:y val="4.40923230752138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8E-41B9-BB8E-47AA12D1396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3589</c:v>
                </c:pt>
                <c:pt idx="1">
                  <c:v>4623</c:v>
                </c:pt>
                <c:pt idx="2">
                  <c:v>8320</c:v>
                </c:pt>
                <c:pt idx="3">
                  <c:v>5700</c:v>
                </c:pt>
                <c:pt idx="4">
                  <c:v>4812</c:v>
                </c:pt>
                <c:pt idx="5">
                  <c:v>5083</c:v>
                </c:pt>
                <c:pt idx="6">
                  <c:v>6422</c:v>
                </c:pt>
                <c:pt idx="7">
                  <c:v>6266</c:v>
                </c:pt>
                <c:pt idx="8">
                  <c:v>5490</c:v>
                </c:pt>
                <c:pt idx="9">
                  <c:v>5900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383087137214166E-2"/>
                  <c:y val="-8.469128430174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4.0971416461802947E-2"/>
                  <c:y val="-8.717069631152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7.2247923558857716E-2"/>
                  <c:y val="-3.21467753582935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4.4640206186137489E-2"/>
                  <c:y val="-9.80106377069214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4.7379542621337194E-2"/>
                  <c:y val="-5.1530385512720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4.3949672965015854E-2"/>
                  <c:y val="-3.01254721697589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7.7094935591731084E-2"/>
                  <c:y val="-4.17739174813909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696082939236949"/>
                      <c:h val="6.299820853238527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5.9170286709614738E-2"/>
                  <c:y val="-3.32721711476503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5.4811074426533844E-2"/>
                  <c:y val="-2.64553938451283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5B2-4D11-A577-0E2E7A28CBD0}"/>
                </c:ext>
              </c:extLst>
            </c:dLbl>
            <c:dLbl>
              <c:idx val="9"/>
              <c:layout>
                <c:manualLayout>
                  <c:x val="-2.8108243295660389E-3"/>
                  <c:y val="-5.95246361515387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5B2-4D11-A577-0E2E7A28CB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3959</c:v>
                </c:pt>
                <c:pt idx="1">
                  <c:v>5133</c:v>
                </c:pt>
                <c:pt idx="2">
                  <c:v>8530</c:v>
                </c:pt>
                <c:pt idx="3">
                  <c:v>5945</c:v>
                </c:pt>
                <c:pt idx="4">
                  <c:v>4962</c:v>
                </c:pt>
                <c:pt idx="5">
                  <c:v>6549</c:v>
                </c:pt>
                <c:pt idx="6">
                  <c:v>7259</c:v>
                </c:pt>
                <c:pt idx="7">
                  <c:v>7103</c:v>
                </c:pt>
                <c:pt idx="8">
                  <c:v>6242</c:v>
                </c:pt>
                <c:pt idx="9">
                  <c:v>6833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1176390846229666E-2"/>
                  <c:y val="-6.79698783468503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0.10007021527705152"/>
                  <c:y val="-3.9408294911676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9.9451280612671181E-2"/>
                  <c:y val="-5.05686868125763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9.8407291765225349E-2"/>
                  <c:y val="-4.4092323075213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9.9727272576369486E-2"/>
                  <c:y val="-2.6455393845128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9.4162615040455505E-2"/>
                  <c:y val="-4.7631513165204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7.8845503704699768E-2"/>
                  <c:y val="-3.85539627541384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7402582527849576E-2"/>
                      <c:h val="7.117143234085100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1.2648709483046248E-2"/>
                  <c:y val="-4.59246906170317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236236505414986"/>
                      <c:h val="6.32140128061651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0"/>
                  <c:y val="-3.30692423064104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97-48EA-874D-9C92A31DC1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370</c:v>
                </c:pt>
                <c:pt idx="1">
                  <c:v>510</c:v>
                </c:pt>
                <c:pt idx="2">
                  <c:v>210</c:v>
                </c:pt>
                <c:pt idx="3">
                  <c:v>245</c:v>
                </c:pt>
                <c:pt idx="4">
                  <c:v>150</c:v>
                </c:pt>
                <c:pt idx="5">
                  <c:v>1466</c:v>
                </c:pt>
                <c:pt idx="6">
                  <c:v>837</c:v>
                </c:pt>
                <c:pt idx="7">
                  <c:v>837</c:v>
                </c:pt>
                <c:pt idx="8">
                  <c:v>752</c:v>
                </c:pt>
                <c:pt idx="9">
                  <c:v>933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9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24626218461914709"/>
          <c:y val="0.93881044467281416"/>
          <c:w val="0.50747563076170576"/>
          <c:h val="6.11895553271858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</a:t>
            </a:r>
            <a:r>
              <a:rPr lang="en-US" sz="1800" b="0">
                <a:solidFill>
                  <a:schemeClr val="tx1"/>
                </a:solidFill>
              </a:rPr>
              <a:t>&amp; Andean 3 Total </a:t>
            </a:r>
            <a:r>
              <a:rPr lang="en-US" sz="1800" b="0" dirty="0">
                <a:solidFill>
                  <a:schemeClr val="tx1"/>
                </a:solidFill>
              </a:rPr>
              <a:t>volume of trade – 2022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Andean 3 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14637952696372963"/>
                  <c:y val="-0.161233593027807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19087494244222006"/>
                  <c:y val="0.151167266017049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6788365406346946"/>
                      <c:h val="0.1424367871195164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36512</c:v>
                </c:pt>
                <c:pt idx="1">
                  <c:v>13488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Andean</a:t>
            </a:r>
            <a:r>
              <a:rPr lang="pt-BR" baseline="0" dirty="0"/>
              <a:t> 3</a:t>
            </a:r>
            <a:r>
              <a:rPr lang="pt-BR" dirty="0"/>
              <a:t> Exports to EU - 2022 -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261076894233974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Andean3 Exports to EU27 - 2021 -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23473921742356607"/>
                  <c:y val="-0.157610126884676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0113505262747741"/>
                  <c:y val="0.1545842351716317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20734</c:v>
                </c:pt>
                <c:pt idx="1">
                  <c:v>3572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="0" i="0" baseline="0" dirty="0">
                <a:solidFill>
                  <a:schemeClr val="tx1"/>
                </a:solidFill>
                <a:effectLst/>
              </a:rPr>
              <a:t>(Mio € - 2012-2022)</a:t>
            </a:r>
            <a:endParaRPr lang="en-GB" b="0" dirty="0">
              <a:solidFill>
                <a:schemeClr val="tx1"/>
              </a:solidFill>
              <a:effectLst/>
            </a:endParaRPr>
          </a:p>
        </c:rich>
      </c:tx>
      <c:layout>
        <c:manualLayout>
          <c:xMode val="edge"/>
          <c:yMode val="edge"/>
          <c:x val="0.11166752153351496"/>
          <c:y val="7.3349742982487046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967577030696083E-2"/>
                  <c:y val="-2.15084502805929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B52-4284-A0EE-E992BD761290}"/>
                </c:ext>
              </c:extLst>
            </c:dLbl>
            <c:dLbl>
              <c:idx val="2"/>
              <c:layout>
                <c:manualLayout>
                  <c:x val="1.4054121647829165E-3"/>
                  <c:y val="-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B52-4284-A0EE-E992BD761290}"/>
                </c:ext>
              </c:extLst>
            </c:dLbl>
            <c:dLbl>
              <c:idx val="3"/>
              <c:layout>
                <c:manualLayout>
                  <c:x val="0"/>
                  <c:y val="-2.36592953086513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1B-42E8-B889-4BDEE473DAD8}"/>
                </c:ext>
              </c:extLst>
            </c:dLbl>
            <c:dLbl>
              <c:idx val="4"/>
              <c:layout>
                <c:manualLayout>
                  <c:x val="4.2162364943487494E-3"/>
                  <c:y val="-8.603380112236852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1B-42E8-B889-4BDEE473DAD8}"/>
                </c:ext>
              </c:extLst>
            </c:dLbl>
            <c:dLbl>
              <c:idx val="5"/>
              <c:layout>
                <c:manualLayout>
                  <c:x val="5.6216486591316658E-3"/>
                  <c:y val="-2.79609853647697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B52-4284-A0EE-E992BD761290}"/>
                </c:ext>
              </c:extLst>
            </c:dLbl>
            <c:dLbl>
              <c:idx val="6"/>
              <c:layout>
                <c:manualLayout>
                  <c:x val="5.6216486591316658E-3"/>
                  <c:y val="-4.7318590617302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B52-4284-A0EE-E992BD761290}"/>
                </c:ext>
              </c:extLst>
            </c:dLbl>
            <c:dLbl>
              <c:idx val="10"/>
              <c:layout>
                <c:manualLayout>
                  <c:x val="7.0270608239143759E-3"/>
                  <c:y val="-3.656436547700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B52-4284-A0EE-E992BD76129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B0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Sheet1!$D$2:$D$12</c:f>
              <c:numCache>
                <c:formatCode>#,##0</c:formatCode>
                <c:ptCount val="11"/>
                <c:pt idx="0">
                  <c:v>1046</c:v>
                </c:pt>
                <c:pt idx="1">
                  <c:v>916</c:v>
                </c:pt>
                <c:pt idx="2">
                  <c:v>729</c:v>
                </c:pt>
                <c:pt idx="3">
                  <c:v>1177</c:v>
                </c:pt>
                <c:pt idx="4">
                  <c:v>1313</c:v>
                </c:pt>
                <c:pt idx="5">
                  <c:v>1902</c:v>
                </c:pt>
                <c:pt idx="6">
                  <c:v>1708</c:v>
                </c:pt>
                <c:pt idx="7">
                  <c:v>2180</c:v>
                </c:pt>
                <c:pt idx="8">
                  <c:v>1238</c:v>
                </c:pt>
                <c:pt idx="9">
                  <c:v>1803</c:v>
                </c:pt>
                <c:pt idx="10">
                  <c:v>3400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2-4284-A0EE-E992BD7612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788499301997057E-2"/>
                  <c:y val="1.7366295343877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13A-4F03-8CB1-C694181CFEFF}"/>
                </c:ext>
              </c:extLst>
            </c:dLbl>
            <c:dLbl>
              <c:idx val="1"/>
              <c:layout>
                <c:manualLayout>
                  <c:x val="-2.8322706978756697E-2"/>
                  <c:y val="-4.560553569928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2A-4DB6-B48A-9E64466B3767}"/>
                </c:ext>
              </c:extLst>
            </c:dLbl>
            <c:dLbl>
              <c:idx val="2"/>
              <c:layout>
                <c:manualLayout>
                  <c:x val="-3.7112619439284865E-2"/>
                  <c:y val="-4.3653855533666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02A-4DB6-B48A-9E64466B3767}"/>
                </c:ext>
              </c:extLst>
            </c:dLbl>
            <c:dLbl>
              <c:idx val="3"/>
              <c:layout>
                <c:manualLayout>
                  <c:x val="-5.5883503504400821E-2"/>
                  <c:y val="-4.3056530304220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2A-4DB6-B48A-9E64466B3767}"/>
                </c:ext>
              </c:extLst>
            </c:dLbl>
            <c:dLbl>
              <c:idx val="4"/>
              <c:layout>
                <c:manualLayout>
                  <c:x val="-5.581201561003464E-2"/>
                  <c:y val="-4.48090456073986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C2-45EE-AC2B-EB69446A1D6C}"/>
                </c:ext>
              </c:extLst>
            </c:dLbl>
            <c:dLbl>
              <c:idx val="5"/>
              <c:layout>
                <c:manualLayout>
                  <c:x val="-3.692261214110127E-2"/>
                  <c:y val="-2.68454250340748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13A-4F03-8CB1-C694181CFEFF}"/>
                </c:ext>
              </c:extLst>
            </c:dLbl>
            <c:dLbl>
              <c:idx val="6"/>
              <c:layout>
                <c:manualLayout>
                  <c:x val="-3.7684633256588974E-2"/>
                  <c:y val="-3.435356776076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BAE-4E0C-A61C-6E8E17DD531A}"/>
                </c:ext>
              </c:extLst>
            </c:dLbl>
            <c:dLbl>
              <c:idx val="7"/>
              <c:layout>
                <c:manualLayout>
                  <c:x val="-2.4034982590041824E-2"/>
                  <c:y val="-2.30018480331453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AE-4E0C-A61C-6E8E17DD531A}"/>
                </c:ext>
              </c:extLst>
            </c:dLbl>
            <c:dLbl>
              <c:idx val="8"/>
              <c:layout>
                <c:manualLayout>
                  <c:x val="-2.6702831130875515E-2"/>
                  <c:y val="-8.1732111066250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21B-42E8-B889-4BDEE473DAD8}"/>
                </c:ext>
              </c:extLst>
            </c:dLbl>
            <c:dLbl>
              <c:idx val="10"/>
              <c:layout>
                <c:manualLayout>
                  <c:x val="0"/>
                  <c:y val="6.0223660785657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Sheet1!$B$2:$B$12</c:f>
              <c:numCache>
                <c:formatCode>#,##0</c:formatCode>
                <c:ptCount val="11"/>
                <c:pt idx="0">
                  <c:v>2361</c:v>
                </c:pt>
                <c:pt idx="1">
                  <c:v>2295</c:v>
                </c:pt>
                <c:pt idx="2">
                  <c:v>2209</c:v>
                </c:pt>
                <c:pt idx="3">
                  <c:v>2517</c:v>
                </c:pt>
                <c:pt idx="4">
                  <c:v>2646</c:v>
                </c:pt>
                <c:pt idx="5">
                  <c:v>3319</c:v>
                </c:pt>
                <c:pt idx="6">
                  <c:v>3372</c:v>
                </c:pt>
                <c:pt idx="7">
                  <c:v>3866</c:v>
                </c:pt>
                <c:pt idx="8">
                  <c:v>2566</c:v>
                </c:pt>
                <c:pt idx="9">
                  <c:v>3154</c:v>
                </c:pt>
                <c:pt idx="10">
                  <c:v>5132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C28-427B-8189-1F796738D4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716606936649662E-2"/>
                  <c:y val="-4.9061113805783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28-427B-8189-1F796738D40D}"/>
                </c:ext>
              </c:extLst>
            </c:dLbl>
            <c:dLbl>
              <c:idx val="1"/>
              <c:layout>
                <c:manualLayout>
                  <c:x val="-3.5421200365849816E-2"/>
                  <c:y val="-2.908408212095682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91608140102978E-2"/>
                      <c:h val="3.460709650147272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DC28-427B-8189-1F796738D40D}"/>
                </c:ext>
              </c:extLst>
            </c:dLbl>
            <c:dLbl>
              <c:idx val="2"/>
              <c:layout>
                <c:manualLayout>
                  <c:x val="-2.0748199384827856E-2"/>
                  <c:y val="-4.19115017030628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C28-427B-8189-1F796738D40D}"/>
                </c:ext>
              </c:extLst>
            </c:dLbl>
            <c:dLbl>
              <c:idx val="3"/>
              <c:layout>
                <c:manualLayout>
                  <c:x val="-2.8136683526079526E-2"/>
                  <c:y val="-7.85058435241613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28-427B-8189-1F796738D40D}"/>
                </c:ext>
              </c:extLst>
            </c:dLbl>
            <c:dLbl>
              <c:idx val="4"/>
              <c:layout>
                <c:manualLayout>
                  <c:x val="-3.2267488666789503E-2"/>
                  <c:y val="-7.0278776612896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28-427B-8189-1F796738D40D}"/>
                </c:ext>
              </c:extLst>
            </c:dLbl>
            <c:dLbl>
              <c:idx val="5"/>
              <c:layout>
                <c:manualLayout>
                  <c:x val="-3.1105091077901437E-2"/>
                  <c:y val="-5.37613029446592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C28-427B-8189-1F796738D40D}"/>
                </c:ext>
              </c:extLst>
            </c:dLbl>
            <c:dLbl>
              <c:idx val="6"/>
              <c:layout>
                <c:manualLayout>
                  <c:x val="-2.684525360773176E-2"/>
                  <c:y val="-3.376826694052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C28-427B-8189-1F796738D40D}"/>
                </c:ext>
              </c:extLst>
            </c:dLbl>
            <c:dLbl>
              <c:idx val="7"/>
              <c:layout>
                <c:manualLayout>
                  <c:x val="-2.2486594636526663E-2"/>
                  <c:y val="-6.313145084150541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2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BAE-4E0C-A61C-6E8E17DD531A}"/>
                </c:ext>
              </c:extLst>
            </c:dLbl>
            <c:dLbl>
              <c:idx val="8"/>
              <c:layout>
                <c:manualLayout>
                  <c:x val="-2.6702831130875515E-2"/>
                  <c:y val="-4.7318590617302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81C-4F1F-AF84-904BFB19A44B}"/>
                </c:ext>
              </c:extLst>
            </c:dLbl>
            <c:dLbl>
              <c:idx val="10"/>
              <c:layout>
                <c:manualLayout>
                  <c:x val="-1.4054121647829165E-3"/>
                  <c:y val="-2.58101403367105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49C-4DB6-973A-7E69CF3E7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Sheet1!$C$2:$C$12</c:f>
              <c:numCache>
                <c:formatCode>#,##0</c:formatCode>
                <c:ptCount val="11"/>
                <c:pt idx="0">
                  <c:v>1315</c:v>
                </c:pt>
                <c:pt idx="1">
                  <c:v>1379</c:v>
                </c:pt>
                <c:pt idx="2">
                  <c:v>1480</c:v>
                </c:pt>
                <c:pt idx="3">
                  <c:v>1340</c:v>
                </c:pt>
                <c:pt idx="4">
                  <c:v>1333</c:v>
                </c:pt>
                <c:pt idx="5">
                  <c:v>1417</c:v>
                </c:pt>
                <c:pt idx="6">
                  <c:v>1664</c:v>
                </c:pt>
                <c:pt idx="7">
                  <c:v>1686</c:v>
                </c:pt>
                <c:pt idx="8">
                  <c:v>1328</c:v>
                </c:pt>
                <c:pt idx="9">
                  <c:v>1351</c:v>
                </c:pt>
                <c:pt idx="10">
                  <c:v>1732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C28-427B-8189-1F796738D4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EU27 Exports to Colombia  - 2022 - €Mio</a:t>
            </a:r>
          </a:p>
        </c:rich>
      </c:tx>
      <c:layout>
        <c:manualLayout>
          <c:xMode val="edge"/>
          <c:yMode val="edge"/>
          <c:x val="0.11538613289590331"/>
          <c:y val="5.230547716598216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6401858798233663E-2"/>
          <c:y val="0.30327683518091103"/>
          <c:w val="0.79283875948367333"/>
          <c:h val="0.467596756895674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Colombia - 2022 -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4-444A-839C-6CAAB5B58BC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4-444A-839C-6CAAB5B58BCF}"/>
              </c:ext>
            </c:extLst>
          </c:dPt>
          <c:dLbls>
            <c:dLbl>
              <c:idx val="0"/>
              <c:layout>
                <c:manualLayout>
                  <c:x val="-0.28925775514743185"/>
                  <c:y val="-5.139229354986977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97091621127225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EC34-444A-839C-6CAAB5B58BCF}"/>
                </c:ext>
              </c:extLst>
            </c:dLbl>
            <c:dLbl>
              <c:idx val="1"/>
              <c:layout>
                <c:manualLayout>
                  <c:x val="0.15352665728817833"/>
                  <c:y val="6.553083469657047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357847291254432"/>
                      <c:h val="0.1152850842504126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C34-444A-839C-6CAAB5B58BC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EU Exports of Goods</c:v>
                </c:pt>
                <c:pt idx="1">
                  <c:v>EU 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8490</c:v>
                </c:pt>
                <c:pt idx="1">
                  <c:v>5132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4-444A-839C-6CAAB5B58B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dirty="0">
                <a:solidFill>
                  <a:schemeClr val="tx1"/>
                </a:solidFill>
              </a:rPr>
              <a:t>EU &amp; Colombia</a:t>
            </a:r>
            <a:r>
              <a:rPr lang="en-US" sz="1800" b="0" baseline="0" dirty="0">
                <a:solidFill>
                  <a:schemeClr val="tx1"/>
                </a:solidFill>
              </a:rPr>
              <a:t> </a:t>
            </a:r>
            <a:r>
              <a:rPr lang="en-US" sz="1800" b="0" dirty="0">
                <a:solidFill>
                  <a:schemeClr val="tx1"/>
                </a:solidFill>
              </a:rPr>
              <a:t>Total volume of trade – 2022 – €Mio - %</a:t>
            </a:r>
          </a:p>
        </c:rich>
      </c:tx>
      <c:layout>
        <c:manualLayout>
          <c:xMode val="edge"/>
          <c:yMode val="edge"/>
          <c:x val="0.13516238979564327"/>
          <c:y val="5.496307952508437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Colombia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86B-4E6E-9906-DF91719EA4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86B-4E6E-9906-DF91719EA430}"/>
              </c:ext>
            </c:extLst>
          </c:dPt>
          <c:dLbls>
            <c:dLbl>
              <c:idx val="0"/>
              <c:layout>
                <c:manualLayout>
                  <c:x val="-0.26651186171673702"/>
                  <c:y val="-0.166464125554715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92488181863324"/>
                      <c:h val="0.169258803397497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6B-4E6E-9906-DF91719EA430}"/>
                </c:ext>
              </c:extLst>
            </c:dLbl>
            <c:dLbl>
              <c:idx val="1"/>
              <c:layout>
                <c:manualLayout>
                  <c:x val="0.23377934771115133"/>
                  <c:y val="0.1511672946306697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775131931046201"/>
                      <c:h val="0.1424368205892561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86B-4E6E-9906-DF91719EA4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18061</c:v>
                </c:pt>
                <c:pt idx="1">
                  <c:v>6864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86B-4E6E-9906-DF91719EA43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173125050580806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t-BR" dirty="0"/>
              <a:t>Colombia Exports to EU - 2022 - €Bio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25056275147954"/>
          <c:y val="0.26107689423397401"/>
          <c:w val="0.72632351194694844"/>
          <c:h val="0.5770789546975754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Colombia Exports to EU27 - 2022 - €Bio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2E9-4A00-859C-9C7F16D4DDE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2E9-4A00-859C-9C7F16D4DDE7}"/>
              </c:ext>
            </c:extLst>
          </c:dPt>
          <c:dLbls>
            <c:dLbl>
              <c:idx val="0"/>
              <c:layout>
                <c:manualLayout>
                  <c:x val="-0.23473921742356607"/>
                  <c:y val="-0.1576101268846768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29028886242314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2E9-4A00-859C-9C7F16D4DDE7}"/>
                </c:ext>
              </c:extLst>
            </c:dLbl>
            <c:dLbl>
              <c:idx val="1"/>
              <c:layout>
                <c:manualLayout>
                  <c:x val="0.2183471939635529"/>
                  <c:y val="0.1414772204211830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429681795619376"/>
                      <c:h val="0.1424368514111773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E2E9-4A00-859C-9C7F16D4DD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Exports of Goods</c:v>
                </c:pt>
                <c:pt idx="1">
                  <c:v>Exports of Services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9571</c:v>
                </c:pt>
                <c:pt idx="1">
                  <c:v>1732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2E9-4A00-859C-9C7F16D4DD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688598624852231E-2"/>
          <c:y val="2.4551937249137561E-2"/>
          <c:w val="0.90622640519121578"/>
          <c:h val="0.81129775834951234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EB0-41E6-A2CF-F87E3FD142E5}"/>
              </c:ext>
            </c:extLst>
          </c:dPt>
          <c:dLbls>
            <c:dLbl>
              <c:idx val="0"/>
              <c:layout>
                <c:manualLayout>
                  <c:x val="5.7712490459829813E-3"/>
                  <c:y val="-0.4058206760336738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B0-41E6-A2CF-F87E3FD142E5}"/>
                </c:ext>
              </c:extLst>
            </c:dLbl>
            <c:dLbl>
              <c:idx val="1"/>
              <c:layout>
                <c:manualLayout>
                  <c:x val="2.1642183922436217E-2"/>
                  <c:y val="-0.380927938206296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B0-41E6-A2CF-F87E3FD142E5}"/>
                </c:ext>
              </c:extLst>
            </c:dLbl>
            <c:dLbl>
              <c:idx val="2"/>
              <c:layout>
                <c:manualLayout>
                  <c:x val="-2.8856245229914976E-3"/>
                  <c:y val="-0.28230766382082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B0-41E6-A2CF-F87E3FD142E5}"/>
                </c:ext>
              </c:extLst>
            </c:dLbl>
            <c:dLbl>
              <c:idx val="3"/>
              <c:layout>
                <c:manualLayout>
                  <c:x val="1.154249809196599E-2"/>
                  <c:y val="-0.264963259068080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B0-41E6-A2CF-F87E3FD142E5}"/>
                </c:ext>
              </c:extLst>
            </c:dLbl>
            <c:dLbl>
              <c:idx val="4"/>
              <c:layout>
                <c:manualLayout>
                  <c:x val="2.0199371660940456E-2"/>
                  <c:y val="-0.2526487441566321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B0-41E6-A2CF-F87E3FD142E5}"/>
                </c:ext>
              </c:extLst>
            </c:dLbl>
            <c:dLbl>
              <c:idx val="5"/>
              <c:layout>
                <c:manualLayout>
                  <c:x val="2.7413432968419225E-2"/>
                  <c:y val="-0.245608215896239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B0-41E6-A2CF-F87E3FD142E5}"/>
                </c:ext>
              </c:extLst>
            </c:dLbl>
            <c:dLbl>
              <c:idx val="6"/>
              <c:layout>
                <c:manualLayout>
                  <c:x val="5.7712490459829952E-3"/>
                  <c:y val="-0.177015588011588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EB0-41E6-A2CF-F87E3FD142E5}"/>
                </c:ext>
              </c:extLst>
            </c:dLbl>
            <c:dLbl>
              <c:idx val="7"/>
              <c:layout>
                <c:manualLayout>
                  <c:x val="4.3284367844872457E-3"/>
                  <c:y val="-0.1555315078951341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B0-41E6-A2CF-F87E3FD142E5}"/>
                </c:ext>
              </c:extLst>
            </c:dLbl>
            <c:dLbl>
              <c:idx val="8"/>
              <c:layout>
                <c:manualLayout>
                  <c:x val="2.8856245229914976E-3"/>
                  <c:y val="-0.1135783702095779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EB0-41E6-A2CF-F87E3FD142E5}"/>
                </c:ext>
              </c:extLst>
            </c:dLbl>
            <c:dLbl>
              <c:idx val="9"/>
              <c:layout>
                <c:manualLayout>
                  <c:x val="2.8856245229914976E-3"/>
                  <c:y val="-0.110558940744475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B0-41E6-A2CF-F87E3FD142E5}"/>
                </c:ext>
              </c:extLst>
            </c:dLbl>
            <c:dLbl>
              <c:idx val="10"/>
              <c:layout>
                <c:manualLayout>
                  <c:x val="1.4428122614956959E-3"/>
                  <c:y val="-9.7249344089972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B0-41E6-A2CF-F87E3FD142E5}"/>
                </c:ext>
              </c:extLst>
            </c:dLbl>
            <c:dLbl>
              <c:idx val="11"/>
              <c:layout>
                <c:manualLayout>
                  <c:x val="4.3284367844872457E-3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B0-41E6-A2CF-F87E3FD142E5}"/>
                </c:ext>
              </c:extLst>
            </c:dLbl>
            <c:dLbl>
              <c:idx val="12"/>
              <c:layout>
                <c:manualLayout>
                  <c:x val="2.8856245229914447E-3"/>
                  <c:y val="-4.6989762488109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EB0-41E6-A2CF-F87E3FD142E5}"/>
                </c:ext>
              </c:extLst>
            </c:dLbl>
            <c:dLbl>
              <c:idx val="13"/>
              <c:layout>
                <c:manualLayout>
                  <c:x val="-1.0580501024118124E-16"/>
                  <c:y val="-9.1711675910653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EB0-41E6-A2CF-F87E3FD142E5}"/>
                </c:ext>
              </c:extLst>
            </c:dLbl>
            <c:dLbl>
              <c:idx val="14"/>
              <c:layout>
                <c:manualLayout>
                  <c:x val="1.009968583047024E-2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EB0-41E6-A2CF-F87E3FD142E5}"/>
                </c:ext>
              </c:extLst>
            </c:dLbl>
            <c:dLbl>
              <c:idx val="15"/>
              <c:layout>
                <c:manualLayout>
                  <c:x val="1.154249809196599E-2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EB0-41E6-A2CF-F87E3FD142E5}"/>
                </c:ext>
              </c:extLst>
            </c:dLbl>
            <c:dLbl>
              <c:idx val="16"/>
              <c:layout>
                <c:manualLayout>
                  <c:x val="1.442812261495643E-3"/>
                  <c:y val="-7.6892338616906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EB0-41E6-A2CF-F87E3FD142E5}"/>
                </c:ext>
              </c:extLst>
            </c:dLbl>
            <c:dLbl>
              <c:idx val="17"/>
              <c:layout>
                <c:manualLayout>
                  <c:x val="7.2140613074786379E-3"/>
                  <c:y val="-4.271796589828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EB0-41E6-A2CF-F87E3FD142E5}"/>
                </c:ext>
              </c:extLst>
            </c:dLbl>
            <c:dLbl>
              <c:idx val="18"/>
              <c:layout>
                <c:manualLayout>
                  <c:x val="1.4428122614957488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EB0-41E6-A2CF-F87E3FD142E5}"/>
                </c:ext>
              </c:extLst>
            </c:dLbl>
            <c:dLbl>
              <c:idx val="19"/>
              <c:layout>
                <c:manualLayout>
                  <c:x val="2.8856245229913918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EB0-41E6-A2CF-F87E3FD142E5}"/>
                </c:ext>
              </c:extLst>
            </c:dLbl>
            <c:dLbl>
              <c:idx val="20"/>
              <c:layout>
                <c:manualLayout>
                  <c:x val="-1.0580501024118124E-16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EB0-41E6-A2CF-F87E3FD142E5}"/>
                </c:ext>
              </c:extLst>
            </c:dLbl>
            <c:dLbl>
              <c:idx val="21"/>
              <c:layout>
                <c:manualLayout>
                  <c:x val="4.3284367844872457E-3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EB0-41E6-A2CF-F87E3FD142E5}"/>
                </c:ext>
              </c:extLst>
            </c:dLbl>
            <c:dLbl>
              <c:idx val="22"/>
              <c:layout>
                <c:manualLayout>
                  <c:x val="5.7712490459829952E-3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EB0-41E6-A2CF-F87E3FD142E5}"/>
                </c:ext>
              </c:extLst>
            </c:dLbl>
            <c:dLbl>
              <c:idx val="23"/>
              <c:layout>
                <c:manualLayout>
                  <c:x val="5.7712490459828894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EB0-41E6-A2CF-F87E3FD142E5}"/>
                </c:ext>
              </c:extLst>
            </c:dLbl>
            <c:dLbl>
              <c:idx val="24"/>
              <c:layout>
                <c:manualLayout>
                  <c:x val="-1.0580501024118124E-16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EB0-41E6-A2CF-F87E3FD142E5}"/>
                </c:ext>
              </c:extLst>
            </c:dLbl>
            <c:dLbl>
              <c:idx val="25"/>
              <c:layout>
                <c:manualLayout>
                  <c:x val="4.3284367844872457E-3"/>
                  <c:y val="-5.12615590779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EB0-41E6-A2CF-F87E3FD142E5}"/>
                </c:ext>
              </c:extLst>
            </c:dLbl>
            <c:dLbl>
              <c:idx val="26"/>
              <c:layout>
                <c:manualLayout>
                  <c:x val="2.8856245229914976E-3"/>
                  <c:y val="-2.3494881244054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EB0-41E6-A2CF-F87E3FD142E5}"/>
                </c:ext>
              </c:extLst>
            </c:dLbl>
            <c:dLbl>
              <c:idx val="27"/>
              <c:layout>
                <c:manualLayout>
                  <c:x val="-4.3284367844873516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6EB0-41E6-A2CF-F87E3FD142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Sheet1!$A$2:$A$28</c:f>
              <c:strCache>
                <c:ptCount val="27"/>
                <c:pt idx="0">
                  <c:v>Spain</c:v>
                </c:pt>
                <c:pt idx="1">
                  <c:v>Germany</c:v>
                </c:pt>
                <c:pt idx="2">
                  <c:v>France</c:v>
                </c:pt>
                <c:pt idx="3">
                  <c:v>Ireland</c:v>
                </c:pt>
                <c:pt idx="4">
                  <c:v>Netherlands</c:v>
                </c:pt>
                <c:pt idx="5">
                  <c:v>Denmark</c:v>
                </c:pt>
                <c:pt idx="6">
                  <c:v>Greece</c:v>
                </c:pt>
                <c:pt idx="7">
                  <c:v>Italy</c:v>
                </c:pt>
                <c:pt idx="8">
                  <c:v>Sweden</c:v>
                </c:pt>
                <c:pt idx="9">
                  <c:v>Belgium</c:v>
                </c:pt>
                <c:pt idx="10">
                  <c:v>Portugal</c:v>
                </c:pt>
                <c:pt idx="11">
                  <c:v>Luxembourg</c:v>
                </c:pt>
                <c:pt idx="12">
                  <c:v>Poland</c:v>
                </c:pt>
                <c:pt idx="13">
                  <c:v>Malta</c:v>
                </c:pt>
                <c:pt idx="14">
                  <c:v>Finland</c:v>
                </c:pt>
                <c:pt idx="15">
                  <c:v>Czechia</c:v>
                </c:pt>
                <c:pt idx="16">
                  <c:v>Austria</c:v>
                </c:pt>
                <c:pt idx="17">
                  <c:v>Romania</c:v>
                </c:pt>
                <c:pt idx="18">
                  <c:v>Hungary</c:v>
                </c:pt>
                <c:pt idx="19">
                  <c:v>Estonia</c:v>
                </c:pt>
                <c:pt idx="20">
                  <c:v>Bulgaria</c:v>
                </c:pt>
                <c:pt idx="21">
                  <c:v>Croatia</c:v>
                </c:pt>
                <c:pt idx="22">
                  <c:v>Slovenia</c:v>
                </c:pt>
                <c:pt idx="23">
                  <c:v>Latvia</c:v>
                </c:pt>
                <c:pt idx="24">
                  <c:v>Slovakia</c:v>
                </c:pt>
                <c:pt idx="25">
                  <c:v>Lithuania</c:v>
                </c:pt>
                <c:pt idx="26">
                  <c:v>Cyprus</c:v>
                </c:pt>
              </c:strCache>
            </c:strRef>
          </c:cat>
          <c:val>
            <c:numRef>
              <c:f>Sheet1!$B$2:$B$28</c:f>
              <c:numCache>
                <c:formatCode>#,##0.0</c:formatCode>
                <c:ptCount val="27"/>
                <c:pt idx="0" formatCode="General">
                  <c:v>1872</c:v>
                </c:pt>
                <c:pt idx="1">
                  <c:v>756</c:v>
                </c:pt>
                <c:pt idx="2">
                  <c:v>736</c:v>
                </c:pt>
                <c:pt idx="3">
                  <c:v>491</c:v>
                </c:pt>
                <c:pt idx="4" formatCode="#,##0.##########">
                  <c:v>376.1</c:v>
                </c:pt>
                <c:pt idx="5" formatCode="#,##0.##########">
                  <c:v>280.89999999999998</c:v>
                </c:pt>
                <c:pt idx="6" formatCode="#,##0.##########">
                  <c:v>136.30000000000001</c:v>
                </c:pt>
                <c:pt idx="7" formatCode="#,##0.##########">
                  <c:v>116.3</c:v>
                </c:pt>
                <c:pt idx="8" formatCode="#,##0.##########">
                  <c:v>99.5</c:v>
                </c:pt>
                <c:pt idx="9">
                  <c:v>62</c:v>
                </c:pt>
                <c:pt idx="10">
                  <c:v>52</c:v>
                </c:pt>
                <c:pt idx="11">
                  <c:v>44</c:v>
                </c:pt>
                <c:pt idx="12" formatCode="#,##0.##########">
                  <c:v>27.1</c:v>
                </c:pt>
                <c:pt idx="13" formatCode="#,##0.##########">
                  <c:v>17.600000000000001</c:v>
                </c:pt>
                <c:pt idx="14">
                  <c:v>16</c:v>
                </c:pt>
                <c:pt idx="15" formatCode="#,##0.##########">
                  <c:v>14.2</c:v>
                </c:pt>
                <c:pt idx="16">
                  <c:v>13</c:v>
                </c:pt>
                <c:pt idx="17" formatCode="#,##0.##########">
                  <c:v>5.5</c:v>
                </c:pt>
                <c:pt idx="18" formatCode="#,##0.##########">
                  <c:v>4.4000000000000004</c:v>
                </c:pt>
                <c:pt idx="19" formatCode="#,##0.##########">
                  <c:v>3.9</c:v>
                </c:pt>
                <c:pt idx="20" formatCode="#,##0.##########">
                  <c:v>2.6</c:v>
                </c:pt>
                <c:pt idx="21">
                  <c:v>2</c:v>
                </c:pt>
                <c:pt idx="22" formatCode="#,##0.##########">
                  <c:v>1.1000000000000001</c:v>
                </c:pt>
                <c:pt idx="23">
                  <c:v>1</c:v>
                </c:pt>
                <c:pt idx="24" formatCode="#,##0.##########">
                  <c:v>0.8</c:v>
                </c:pt>
                <c:pt idx="25" formatCode="#,##0.##########">
                  <c:v>0.7</c:v>
                </c:pt>
                <c:pt idx="26" formatCode="#,##0.##########">
                  <c:v>0.4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Sheet1!#REF!</c15:sqref>
                        </c15:formulaRef>
                      </c:ext>
                    </c:extLst>
                    <c:strCache>
                      <c:ptCount val="1"/>
                      <c:pt idx="0">
                        <c:v>#REF!</c:v>
                      </c:pt>
                    </c:strCache>
                  </c:strRef>
                </c15:tx>
              </c15:filteredSeriesTitle>
            </c:ext>
            <c:ext xmlns:c16="http://schemas.microsoft.com/office/drawing/2014/chart" uri="{C3380CC4-5D6E-409C-BE32-E72D297353CC}">
              <c16:uniqueId val="{00000000-E615-44E3-9EA7-79C612AF83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7749944"/>
        <c:axId val="367748304"/>
      </c:barChart>
      <c:catAx>
        <c:axId val="367749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8304"/>
        <c:crossesAt val="0"/>
        <c:auto val="1"/>
        <c:lblAlgn val="ctr"/>
        <c:lblOffset val="100"/>
        <c:noMultiLvlLbl val="0"/>
      </c:catAx>
      <c:valAx>
        <c:axId val="367748304"/>
        <c:scaling>
          <c:orientation val="minMax"/>
          <c:max val="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994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Colombia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Peru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EU27 Trade in Services with Ecuador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14/10/2024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41444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81301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405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597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722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32008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3322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735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92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030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919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10/14/2024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14/10/2024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14/10/2024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560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0F2-DBB2-4090-9C77-DF84859A8C6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219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10/14/2024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8" r:id="rId3"/>
    <p:sldLayoutId id="2147483679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944BF-1DFC-EC4B-7BE4-5EA836CF5B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56729"/>
            <a:ext cx="7772400" cy="844079"/>
          </a:xfrm>
        </p:spPr>
        <p:txBody>
          <a:bodyPr/>
          <a:lstStyle/>
          <a:p>
            <a:r>
              <a:rPr lang="en-GB" sz="2000" b="1" u="sng" dirty="0"/>
              <a:t>EU27-Colombia+Peru+Ecuador Trade in Services</a:t>
            </a:r>
            <a:br>
              <a:rPr lang="en-GB" sz="2000" dirty="0"/>
            </a:br>
            <a:r>
              <a:rPr lang="en-GB" sz="2000" dirty="0"/>
              <a:t>(Imports &amp; Exports of Services) (€ Mio)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B72E762C-DE08-7914-919B-70DB9DE73F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7382640"/>
              </p:ext>
            </p:extLst>
          </p:nvPr>
        </p:nvGraphicFramePr>
        <p:xfrm>
          <a:off x="179512" y="1484784"/>
          <a:ext cx="8712968" cy="5279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4655EB2-1A2B-EA47-CD36-EB1BF9BB146F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32350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0752060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37.4%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62.6%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4,413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276571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EU-Ecuador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25.9%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74.1%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9,082 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37.4% of the total exports to Ecuador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Ecuador Services exports represent only 15.6%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99467647"/>
              </p:ext>
            </p:extLst>
          </p:nvPr>
        </p:nvGraphicFramePr>
        <p:xfrm>
          <a:off x="3012197" y="1988839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4,669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85%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15%</a:t>
            </a:r>
          </a:p>
        </p:txBody>
      </p:sp>
    </p:spTree>
    <p:extLst>
      <p:ext uri="{BB962C8B-B14F-4D97-AF65-F5344CB8AC3E}">
        <p14:creationId xmlns:p14="http://schemas.microsoft.com/office/powerpoint/2010/main" val="14234993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C64C-4097-4949-9095-D079520D3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3785"/>
            <a:ext cx="8247494" cy="432967"/>
          </a:xfrm>
        </p:spPr>
        <p:txBody>
          <a:bodyPr>
            <a:normAutofit/>
          </a:bodyPr>
          <a:lstStyle/>
          <a:p>
            <a:pPr algn="ctr"/>
            <a:r>
              <a:rPr lang="en-GB" altLang="en-US" sz="2000" b="1" u="sng" dirty="0"/>
              <a:t>EU27 Services Exports to Ecuador </a:t>
            </a:r>
            <a:r>
              <a:rPr lang="en-US" sz="2000" b="1" u="sng" dirty="0"/>
              <a:t>per EU countries (Extra EU) - €Mio – 2022</a:t>
            </a:r>
            <a:endParaRPr lang="en-GB" sz="20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56662F5-BE86-4512-93EA-EB62C73F0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62983"/>
              </p:ext>
            </p:extLst>
          </p:nvPr>
        </p:nvGraphicFramePr>
        <p:xfrm>
          <a:off x="147783" y="1196752"/>
          <a:ext cx="880225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7CB972D-2386-4E21-A5B7-0AE53B8400E3}"/>
              </a:ext>
            </a:extLst>
          </p:cNvPr>
          <p:cNvSpPr txBox="1"/>
          <p:nvPr/>
        </p:nvSpPr>
        <p:spPr>
          <a:xfrm>
            <a:off x="7228701" y="6532918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3974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7A9A790-80B3-47F4-A8E3-2F075368B4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69924626"/>
              </p:ext>
            </p:extLst>
          </p:nvPr>
        </p:nvGraphicFramePr>
        <p:xfrm>
          <a:off x="179512" y="908720"/>
          <a:ext cx="432048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9CCC6EA3-FE0C-4B2B-B09C-1BF89EAD16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3981420"/>
              </p:ext>
            </p:extLst>
          </p:nvPr>
        </p:nvGraphicFramePr>
        <p:xfrm>
          <a:off x="4572000" y="908720"/>
          <a:ext cx="4500500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TextBox 1">
            <a:extLst>
              <a:ext uri="{FF2B5EF4-FFF2-40B4-BE49-F238E27FC236}">
                <a16:creationId xmlns:a16="http://schemas.microsoft.com/office/drawing/2014/main" id="{496FFA5B-8FF8-4125-BC5A-7360CAE837F1}"/>
              </a:ext>
            </a:extLst>
          </p:cNvPr>
          <p:cNvSpPr txBox="1"/>
          <p:nvPr/>
        </p:nvSpPr>
        <p:spPr>
          <a:xfrm>
            <a:off x="6840252" y="6634983"/>
            <a:ext cx="2232248" cy="22301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100" dirty="0"/>
              <a:t>Source: Eurostat </a:t>
            </a:r>
            <a:r>
              <a:rPr lang="en-GB" dirty="0">
                <a:effectLst/>
              </a:rPr>
              <a:t>[bop_fdi6_pos]</a:t>
            </a:r>
            <a:endParaRPr lang="en-GB" sz="1100" dirty="0"/>
          </a:p>
        </p:txBody>
      </p:sp>
    </p:spTree>
    <p:extLst>
      <p:ext uri="{BB962C8B-B14F-4D97-AF65-F5344CB8AC3E}">
        <p14:creationId xmlns:p14="http://schemas.microsoft.com/office/powerpoint/2010/main" val="34336066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9598734"/>
              </p:ext>
            </p:extLst>
          </p:nvPr>
        </p:nvGraphicFramePr>
        <p:xfrm>
          <a:off x="107504" y="836712"/>
          <a:ext cx="9036495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6911750" y="6597352"/>
            <a:ext cx="2232249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[bop_fdi6_pos].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41342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1355072"/>
              </p:ext>
            </p:extLst>
          </p:nvPr>
        </p:nvGraphicFramePr>
        <p:xfrm>
          <a:off x="107504" y="836712"/>
          <a:ext cx="9036495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6911750" y="6597352"/>
            <a:ext cx="2232249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[bop_fdi6_pos].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76332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7318373"/>
              </p:ext>
            </p:extLst>
          </p:nvPr>
        </p:nvGraphicFramePr>
        <p:xfrm>
          <a:off x="107504" y="836712"/>
          <a:ext cx="9036495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6911750" y="6597352"/>
            <a:ext cx="2232249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– [bop_fdi6_pos].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2243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8682798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38.6%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61.4%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25,694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58138043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EU-Andean 3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27%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73%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50,000 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38.6% of the total exports to Andean 3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Andean 3 Services exports represent only 14.7%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23636056"/>
              </p:ext>
            </p:extLst>
          </p:nvPr>
        </p:nvGraphicFramePr>
        <p:xfrm>
          <a:off x="3012197" y="1988839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24,306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85.3%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14.7%</a:t>
            </a:r>
          </a:p>
        </p:txBody>
      </p:sp>
    </p:spTree>
    <p:extLst>
      <p:ext uri="{BB962C8B-B14F-4D97-AF65-F5344CB8AC3E}">
        <p14:creationId xmlns:p14="http://schemas.microsoft.com/office/powerpoint/2010/main" val="1997804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1599229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57540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57738822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37.6%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62.4%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13,622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4884228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EU-Colombia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27.5%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72.5%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24,925 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37.6% of the total exports to Colombia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Colombia Services exports represent only 15.3%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4267430"/>
              </p:ext>
            </p:extLst>
          </p:nvPr>
        </p:nvGraphicFramePr>
        <p:xfrm>
          <a:off x="3012197" y="1988839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11,303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84.7%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15.3%</a:t>
            </a:r>
          </a:p>
        </p:txBody>
      </p:sp>
    </p:spTree>
    <p:extLst>
      <p:ext uri="{BB962C8B-B14F-4D97-AF65-F5344CB8AC3E}">
        <p14:creationId xmlns:p14="http://schemas.microsoft.com/office/powerpoint/2010/main" val="2051933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C64C-4097-4949-9095-D079520D3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3785"/>
            <a:ext cx="8247494" cy="432967"/>
          </a:xfrm>
        </p:spPr>
        <p:txBody>
          <a:bodyPr>
            <a:normAutofit/>
          </a:bodyPr>
          <a:lstStyle/>
          <a:p>
            <a:pPr algn="ctr"/>
            <a:r>
              <a:rPr lang="en-GB" altLang="en-US" sz="2000" b="1" u="sng" dirty="0"/>
              <a:t>EU27 Services Exports to Colombia </a:t>
            </a:r>
            <a:r>
              <a:rPr lang="en-US" sz="2000" b="1" u="sng" dirty="0"/>
              <a:t>per EU countries (Extra EU) - €Mio – 2022</a:t>
            </a:r>
            <a:endParaRPr lang="en-GB" sz="20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56662F5-BE86-4512-93EA-EB62C73F0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8996412"/>
              </p:ext>
            </p:extLst>
          </p:nvPr>
        </p:nvGraphicFramePr>
        <p:xfrm>
          <a:off x="147783" y="1196752"/>
          <a:ext cx="880225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7CB972D-2386-4E21-A5B7-0AE53B8400E3}"/>
              </a:ext>
            </a:extLst>
          </p:cNvPr>
          <p:cNvSpPr txBox="1"/>
          <p:nvPr/>
        </p:nvSpPr>
        <p:spPr>
          <a:xfrm>
            <a:off x="7228701" y="6532918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0915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1683946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4850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74A71090-71EE-47CA-BC5B-5F7283E5B61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7905902"/>
              </p:ext>
            </p:extLst>
          </p:nvPr>
        </p:nvGraphicFramePr>
        <p:xfrm>
          <a:off x="108427" y="1988839"/>
          <a:ext cx="2864001" cy="4856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1">
            <a:extLst>
              <a:ext uri="{FF2B5EF4-FFF2-40B4-BE49-F238E27FC236}">
                <a16:creationId xmlns:a16="http://schemas.microsoft.com/office/drawing/2014/main" id="{5F96A3A9-23CA-4443-B246-88802A418CB1}"/>
              </a:ext>
            </a:extLst>
          </p:cNvPr>
          <p:cNvSpPr txBox="1"/>
          <p:nvPr/>
        </p:nvSpPr>
        <p:spPr>
          <a:xfrm>
            <a:off x="179512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40.8%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07644815-A35E-4555-8A9F-B486A72664C0}"/>
              </a:ext>
            </a:extLst>
          </p:cNvPr>
          <p:cNvSpPr txBox="1"/>
          <p:nvPr/>
        </p:nvSpPr>
        <p:spPr>
          <a:xfrm>
            <a:off x="214558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59.1%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2DA738-E01F-4B1D-8333-DDAB6623DEA7}"/>
              </a:ext>
            </a:extLst>
          </p:cNvPr>
          <p:cNvSpPr txBox="1"/>
          <p:nvPr/>
        </p:nvSpPr>
        <p:spPr>
          <a:xfrm>
            <a:off x="755576" y="6247455"/>
            <a:ext cx="2160240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7,659 Mio€ </a:t>
            </a:r>
          </a:p>
        </p:txBody>
      </p:sp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509DCA16-A578-4946-BC99-EF3193A4E6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5149360"/>
              </p:ext>
            </p:extLst>
          </p:nvPr>
        </p:nvGraphicFramePr>
        <p:xfrm>
          <a:off x="6039918" y="2001909"/>
          <a:ext cx="2960069" cy="48560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:a16="http://schemas.microsoft.com/office/drawing/2014/main" id="{32ACE672-36B9-4724-A2F8-AB9E08271105}"/>
              </a:ext>
            </a:extLst>
          </p:cNvPr>
          <p:cNvSpPr txBox="1"/>
          <p:nvPr/>
        </p:nvSpPr>
        <p:spPr>
          <a:xfrm>
            <a:off x="251520" y="836712"/>
            <a:ext cx="85689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EU-Peru trade relationship</a:t>
            </a:r>
          </a:p>
        </p:txBody>
      </p:sp>
      <p:sp>
        <p:nvSpPr>
          <p:cNvPr id="25" name="TextBox 1">
            <a:extLst>
              <a:ext uri="{FF2B5EF4-FFF2-40B4-BE49-F238E27FC236}">
                <a16:creationId xmlns:a16="http://schemas.microsoft.com/office/drawing/2014/main" id="{5AA64602-BF6F-4A82-84BC-3F4317F4DB41}"/>
              </a:ext>
            </a:extLst>
          </p:cNvPr>
          <p:cNvSpPr txBox="1"/>
          <p:nvPr/>
        </p:nvSpPr>
        <p:spPr>
          <a:xfrm>
            <a:off x="6136299" y="3028890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26.7%</a:t>
            </a:r>
          </a:p>
        </p:txBody>
      </p:sp>
      <p:sp>
        <p:nvSpPr>
          <p:cNvPr id="26" name="TextBox 1">
            <a:extLst>
              <a:ext uri="{FF2B5EF4-FFF2-40B4-BE49-F238E27FC236}">
                <a16:creationId xmlns:a16="http://schemas.microsoft.com/office/drawing/2014/main" id="{7CC0EE5B-04E4-4C6C-BC53-831E5FB5018F}"/>
              </a:ext>
            </a:extLst>
          </p:cNvPr>
          <p:cNvSpPr txBox="1"/>
          <p:nvPr/>
        </p:nvSpPr>
        <p:spPr>
          <a:xfrm>
            <a:off x="8191444" y="3026146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73.3%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6B89D1-61A7-432E-A7A1-75541C5A7C46}"/>
              </a:ext>
            </a:extLst>
          </p:cNvPr>
          <p:cNvSpPr txBox="1"/>
          <p:nvPr/>
        </p:nvSpPr>
        <p:spPr>
          <a:xfrm>
            <a:off x="6732240" y="6271880"/>
            <a:ext cx="2212372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15,993  Mio€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8C09668-C05B-4070-9CDE-E7034BB141F1}"/>
              </a:ext>
            </a:extLst>
          </p:cNvPr>
          <p:cNvSpPr txBox="1"/>
          <p:nvPr/>
        </p:nvSpPr>
        <p:spPr>
          <a:xfrm>
            <a:off x="1043608" y="1196752"/>
            <a:ext cx="7304947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EU Services represent 40.8% of the total exports to Peru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And Peru Services exports represent only 13.6% of total exports to EU27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BD3B65-A806-4D33-AAED-96573364038C}"/>
              </a:ext>
            </a:extLst>
          </p:cNvPr>
          <p:cNvSpPr txBox="1"/>
          <p:nvPr/>
        </p:nvSpPr>
        <p:spPr>
          <a:xfrm>
            <a:off x="6048198" y="6579657"/>
            <a:ext cx="2082456" cy="25391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75059201-66D1-F4A5-AF85-3026DAAE52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41608484"/>
              </p:ext>
            </p:extLst>
          </p:nvPr>
        </p:nvGraphicFramePr>
        <p:xfrm>
          <a:off x="3012197" y="1988839"/>
          <a:ext cx="2951405" cy="4844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56F940E-20F5-43ED-A578-C54D760CFA16}"/>
              </a:ext>
            </a:extLst>
          </p:cNvPr>
          <p:cNvSpPr txBox="1"/>
          <p:nvPr/>
        </p:nvSpPr>
        <p:spPr>
          <a:xfrm>
            <a:off x="3425903" y="6271880"/>
            <a:ext cx="2312681" cy="307777"/>
          </a:xfrm>
          <a:prstGeom prst="rect">
            <a:avLst/>
          </a:prstGeom>
          <a:noFill/>
          <a:ln w="158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Total exports: 8,334 Mio€ 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9D361BBD-C39A-4EBD-AF96-C6140BF9CA2F}"/>
              </a:ext>
            </a:extLst>
          </p:cNvPr>
          <p:cNvSpPr txBox="1"/>
          <p:nvPr/>
        </p:nvSpPr>
        <p:spPr>
          <a:xfrm>
            <a:off x="4920877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86.4%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79409298-CA76-4F62-9BF1-18A5D18DC064}"/>
              </a:ext>
            </a:extLst>
          </p:cNvPr>
          <p:cNvSpPr txBox="1"/>
          <p:nvPr/>
        </p:nvSpPr>
        <p:spPr>
          <a:xfrm>
            <a:off x="3457724" y="2996952"/>
            <a:ext cx="936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rgbClr val="FF0000"/>
                </a:solidFill>
                <a:latin typeface="+mj-lt"/>
              </a:rPr>
              <a:t>13.6%</a:t>
            </a:r>
          </a:p>
        </p:txBody>
      </p:sp>
    </p:spTree>
    <p:extLst>
      <p:ext uri="{BB962C8B-B14F-4D97-AF65-F5344CB8AC3E}">
        <p14:creationId xmlns:p14="http://schemas.microsoft.com/office/powerpoint/2010/main" val="1395219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C64C-4097-4949-9095-D079520D3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3785"/>
            <a:ext cx="8247494" cy="432967"/>
          </a:xfrm>
        </p:spPr>
        <p:txBody>
          <a:bodyPr>
            <a:normAutofit/>
          </a:bodyPr>
          <a:lstStyle/>
          <a:p>
            <a:pPr algn="ctr"/>
            <a:r>
              <a:rPr lang="en-GB" altLang="en-US" sz="2000" b="1" u="sng" dirty="0"/>
              <a:t>EU27 Services Exports to Peru </a:t>
            </a:r>
            <a:r>
              <a:rPr lang="en-US" sz="2000" b="1" u="sng" dirty="0"/>
              <a:t>per EU countries (Extra EU) - €Mio – 2022</a:t>
            </a:r>
            <a:endParaRPr lang="en-GB" sz="2000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56662F5-BE86-4512-93EA-EB62C73F0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722356"/>
              </p:ext>
            </p:extLst>
          </p:nvPr>
        </p:nvGraphicFramePr>
        <p:xfrm>
          <a:off x="147783" y="1196752"/>
          <a:ext cx="880225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7CB972D-2386-4E21-A5B7-0AE53B8400E3}"/>
              </a:ext>
            </a:extLst>
          </p:cNvPr>
          <p:cNvSpPr txBox="1"/>
          <p:nvPr/>
        </p:nvSpPr>
        <p:spPr>
          <a:xfrm>
            <a:off x="7228701" y="6532918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1907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277B117D-4EB8-4AC6-A953-A109D5D8BE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0617041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CCACE23-3826-4C6D-BD2A-F950061E90C9}"/>
              </a:ext>
            </a:extLst>
          </p:cNvPr>
          <p:cNvSpPr txBox="1"/>
          <p:nvPr/>
        </p:nvSpPr>
        <p:spPr>
          <a:xfrm>
            <a:off x="7061544" y="6510206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689ACE-7A57-40B1-9A8A-217A0E7262F6}"/>
              </a:ext>
            </a:extLst>
          </p:cNvPr>
          <p:cNvSpPr txBox="1"/>
          <p:nvPr/>
        </p:nvSpPr>
        <p:spPr>
          <a:xfrm>
            <a:off x="8316416" y="6140874"/>
            <a:ext cx="4667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i="1" dirty="0">
                <a:latin typeface="+mn-lt"/>
              </a:rPr>
              <a:t>*: Est</a:t>
            </a:r>
          </a:p>
        </p:txBody>
      </p:sp>
    </p:spTree>
    <p:extLst>
      <p:ext uri="{BB962C8B-B14F-4D97-AF65-F5344CB8AC3E}">
        <p14:creationId xmlns:p14="http://schemas.microsoft.com/office/powerpoint/2010/main" val="938831074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5039</TotalTime>
  <Words>733</Words>
  <Application>Microsoft Office PowerPoint</Application>
  <PresentationFormat>On-screen Show (4:3)</PresentationFormat>
  <Paragraphs>117</Paragraphs>
  <Slides>15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ESF Strategy for 2020 - Oct 2013 - 60th PC Meeting</vt:lpstr>
      <vt:lpstr>EU27-Colombia+Peru+Ecuador Trade in Services (Imports &amp; Exports of Services) (€ Mio)</vt:lpstr>
      <vt:lpstr>PowerPoint Presentation</vt:lpstr>
      <vt:lpstr>PowerPoint Presentation</vt:lpstr>
      <vt:lpstr>PowerPoint Presentation</vt:lpstr>
      <vt:lpstr>EU27 Services Exports to Colombia per EU countries (Extra EU) - €Mio – 2022</vt:lpstr>
      <vt:lpstr>PowerPoint Presentation</vt:lpstr>
      <vt:lpstr>PowerPoint Presentation</vt:lpstr>
      <vt:lpstr>EU27 Services Exports to Peru per EU countries (Extra EU) - €Mio – 2022</vt:lpstr>
      <vt:lpstr>PowerPoint Presentation</vt:lpstr>
      <vt:lpstr>PowerPoint Presentation</vt:lpstr>
      <vt:lpstr>EU27 Services Exports to Ecuador per EU countries (Extra EU) - €Mio – 2022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Pascal Kerneis - ESF </cp:lastModifiedBy>
  <cp:revision>316</cp:revision>
  <cp:lastPrinted>2019-01-09T16:41:59Z</cp:lastPrinted>
  <dcterms:created xsi:type="dcterms:W3CDTF">2014-06-16T08:31:04Z</dcterms:created>
  <dcterms:modified xsi:type="dcterms:W3CDTF">2024-10-14T15:17:40Z</dcterms:modified>
</cp:coreProperties>
</file>