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6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2" r:id="rId2"/>
    <p:sldId id="338" r:id="rId3"/>
    <p:sldId id="372" r:id="rId4"/>
    <p:sldId id="445" r:id="rId5"/>
    <p:sldId id="446" r:id="rId6"/>
    <p:sldId id="447" r:id="rId7"/>
    <p:sldId id="448" r:id="rId8"/>
    <p:sldId id="449" r:id="rId9"/>
    <p:sldId id="450" r:id="rId10"/>
    <p:sldId id="360" r:id="rId11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5A23"/>
    <a:srgbClr val="29732D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78" d="100"/>
          <a:sy n="78" d="100"/>
        </p:scale>
        <p:origin x="15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Western Balkans 5</a:t>
            </a:r>
            <a:r>
              <a:rPr lang="en-US" baseline="0" dirty="0"/>
              <a:t>  </a:t>
            </a:r>
            <a:r>
              <a:rPr lang="en-US" dirty="0"/>
              <a:t>- 2024 - €Bio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Central America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8925775514743185"/>
                  <c:y val="-0.18738653418142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9343586123049533"/>
                  <c:y val="0.125682133437450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#,##0.00</c:formatCode>
                <c:ptCount val="2"/>
                <c:pt idx="0">
                  <c:v>46.57</c:v>
                </c:pt>
                <c:pt idx="1">
                  <c:v>9.2100000000000009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16-46A8-955D-C52328F4E8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416-46A8-955D-C52328F4E8CA}"/>
              </c:ext>
            </c:extLst>
          </c:dPt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Sheet1!$C$2:$C$3</c:f>
              <c:numCache>
                <c:formatCode>0.00</c:formatCode>
                <c:ptCount val="2"/>
                <c:pt idx="0">
                  <c:v>83.488705629257794</c:v>
                </c:pt>
                <c:pt idx="1">
                  <c:v>16.511294370742203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58-4046-894D-05A011C8BF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8.888667564138529E-2"/>
          <c:y val="0.10961248208193669"/>
          <c:w val="0.89424837838121973"/>
          <c:h val="0.7565365365907853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165E-3"/>
                  <c:y val="-1.075405578241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0"/>
                  <c:y val="-5.1619941957668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346</c:v>
                </c:pt>
                <c:pt idx="1">
                  <c:v>539</c:v>
                </c:pt>
                <c:pt idx="2">
                  <c:v>496</c:v>
                </c:pt>
                <c:pt idx="3">
                  <c:v>745</c:v>
                </c:pt>
                <c:pt idx="4">
                  <c:v>72</c:v>
                </c:pt>
                <c:pt idx="5">
                  <c:v>248</c:v>
                </c:pt>
                <c:pt idx="6">
                  <c:v>37</c:v>
                </c:pt>
                <c:pt idx="7">
                  <c:v>514</c:v>
                </c:pt>
                <c:pt idx="8">
                  <c:v>551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1977674972431234E-2"/>
                  <c:y val="-6.2929999647735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3.816059213223711E-2"/>
                  <c:y val="-3.4851310558989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4.1328855933633613E-2"/>
                  <c:y val="-3.28996303933709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3.7613145362222905E-2"/>
                  <c:y val="-4.3056530304220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1.7865887160895901E-2"/>
                  <c:y val="-7.2770030972168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5355085129798772E-2"/>
                  <c:y val="-4.1901340230489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5.5954991398766994E-2"/>
                  <c:y val="-2.5750187648526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7.6035232687009735E-2"/>
                  <c:y val="-1.6549312948967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4.7784013602619364E-2"/>
                  <c:y val="-3.656436547700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2229</c:v>
                </c:pt>
                <c:pt idx="1">
                  <c:v>2431</c:v>
                </c:pt>
                <c:pt idx="2">
                  <c:v>2567</c:v>
                </c:pt>
                <c:pt idx="3">
                  <c:v>3019</c:v>
                </c:pt>
                <c:pt idx="4">
                  <c:v>2103</c:v>
                </c:pt>
                <c:pt idx="5">
                  <c:v>2589</c:v>
                </c:pt>
                <c:pt idx="6">
                  <c:v>3336</c:v>
                </c:pt>
                <c:pt idx="7">
                  <c:v>4121</c:v>
                </c:pt>
                <c:pt idx="8">
                  <c:v>4441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932843430998413E-2"/>
                  <c:y val="4.1274377372703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2.4177903047586456E-2"/>
                  <c:y val="3.75921137488788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3.6207733197439938E-2"/>
                  <c:y val="4.8423989475424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3.937998084434291E-2"/>
                  <c:y val="4.6243168103273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2.8051252172440751E-2"/>
                  <c:y val="7.812953032318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1.4240145100506335E-2"/>
                  <c:y val="3.657418823382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5439841442948946E-2"/>
                  <c:y val="9.9584124799141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5.2000250096968008E-2"/>
                  <c:y val="8.74277011226394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3.3729891954790099E-2"/>
                  <c:y val="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1883</c:v>
                </c:pt>
                <c:pt idx="1">
                  <c:v>1892</c:v>
                </c:pt>
                <c:pt idx="2">
                  <c:v>2071</c:v>
                </c:pt>
                <c:pt idx="3">
                  <c:v>2274</c:v>
                </c:pt>
                <c:pt idx="4">
                  <c:v>2031</c:v>
                </c:pt>
                <c:pt idx="5">
                  <c:v>2341</c:v>
                </c:pt>
                <c:pt idx="6">
                  <c:v>3299</c:v>
                </c:pt>
                <c:pt idx="7">
                  <c:v>3607</c:v>
                </c:pt>
                <c:pt idx="8">
                  <c:v>3890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4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Western Balkans 5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- 2015-2024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072319522115599E-3"/>
                  <c:y val="5.5105665766134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7.7889712770272106E-3"/>
                  <c:y val="6.9596095013833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2.8941752305512259E-2"/>
                  <c:y val="6.5622959237591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1.6578994399930505E-2"/>
                  <c:y val="5.95906010443284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6.15741204906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4.7392268794481784E-3"/>
                  <c:y val="5.2040745472725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2.8715005098768832E-2"/>
                  <c:y val="6.23399568069672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205A2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200947933905788E-2"/>
                      <c:h val="4.64953419809723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8.2894971999652525E-3"/>
                  <c:y val="4.2268338748269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1.2648709483046248E-2"/>
                  <c:y val="4.6135625851870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dLbl>
              <c:idx val="9"/>
              <c:layout>
                <c:manualLayout>
                  <c:x val="0"/>
                  <c:y val="5.7535104500583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2F-4775-A10C-3E2988EE78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05A2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27104</c:v>
                </c:pt>
                <c:pt idx="1">
                  <c:v>27184</c:v>
                </c:pt>
                <c:pt idx="2">
                  <c:v>27721</c:v>
                </c:pt>
                <c:pt idx="3">
                  <c:v>28180</c:v>
                </c:pt>
                <c:pt idx="4">
                  <c:v>30050</c:v>
                </c:pt>
                <c:pt idx="5">
                  <c:v>31563</c:v>
                </c:pt>
                <c:pt idx="6">
                  <c:v>32974</c:v>
                </c:pt>
                <c:pt idx="7">
                  <c:v>33850</c:v>
                </c:pt>
                <c:pt idx="8">
                  <c:v>35765</c:v>
                </c:pt>
                <c:pt idx="9">
                  <c:v>37341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383087137214166E-2"/>
                  <c:y val="-4.2803577380291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5.6430950274415026E-2"/>
                  <c:y val="-8.055684785023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6.6626274899726057E-2"/>
                  <c:y val="-4.3169856127096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3.9018557527005768E-2"/>
                  <c:y val="-6.7146011554271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8144233974002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6.3194714476169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4.3365043636941096E-2"/>
                  <c:y val="-7.48431597878013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4.7926989391351406E-2"/>
                  <c:y val="-8.8387574991667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3.513530411957301E-2"/>
                  <c:y val="-9.2593878457949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2F-4775-A10C-3E2988EE7868}"/>
                </c:ext>
              </c:extLst>
            </c:dLbl>
            <c:dLbl>
              <c:idx val="9"/>
              <c:layout>
                <c:manualLayout>
                  <c:x val="0"/>
                  <c:y val="-7.2752333074102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2F-4775-A10C-3E2988EE78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27375</c:v>
                </c:pt>
                <c:pt idx="1">
                  <c:v>27541</c:v>
                </c:pt>
                <c:pt idx="2">
                  <c:v>28759</c:v>
                </c:pt>
                <c:pt idx="3">
                  <c:v>29134</c:v>
                </c:pt>
                <c:pt idx="4">
                  <c:v>31462</c:v>
                </c:pt>
                <c:pt idx="5">
                  <c:v>33843</c:v>
                </c:pt>
                <c:pt idx="6">
                  <c:v>34708</c:v>
                </c:pt>
                <c:pt idx="7">
                  <c:v>35752</c:v>
                </c:pt>
                <c:pt idx="8">
                  <c:v>37975</c:v>
                </c:pt>
                <c:pt idx="9">
                  <c:v>40164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271</c:v>
                </c:pt>
                <c:pt idx="1">
                  <c:v>357</c:v>
                </c:pt>
                <c:pt idx="2">
                  <c:v>1038</c:v>
                </c:pt>
                <c:pt idx="3">
                  <c:v>954</c:v>
                </c:pt>
                <c:pt idx="4">
                  <c:v>1412</c:v>
                </c:pt>
                <c:pt idx="5">
                  <c:v>2280</c:v>
                </c:pt>
                <c:pt idx="6">
                  <c:v>1734</c:v>
                </c:pt>
                <c:pt idx="7">
                  <c:v>1902</c:v>
                </c:pt>
                <c:pt idx="8">
                  <c:v>2210</c:v>
                </c:pt>
                <c:pt idx="9">
                  <c:v>2823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50000"/>
          <c:min val="-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</a:t>
            </a:r>
            <a:r>
              <a:rPr lang="en-US" sz="18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Western Balkans 5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2024 – €Bio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Western Balkans -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9786481328644703"/>
                  <c:y val="-0.200462676667303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806978823804445"/>
                  <c:y val="0.16424362723021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#,##0.00</c:formatCode>
                <c:ptCount val="2"/>
                <c:pt idx="0">
                  <c:v>80.819999999999993</c:v>
                </c:pt>
                <c:pt idx="1">
                  <c:v>20.07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B74-4992-B5CB-2A19139DA0A8}"/>
              </c:ext>
            </c:extLst>
          </c:dPt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Sheet1!$C$2:$C$2</c:f>
              <c:numCache>
                <c:formatCode>0.00%</c:formatCode>
                <c:ptCount val="1"/>
                <c:pt idx="0">
                  <c:v>0.80107047279214993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7F-4572-8872-5FB0051659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58370024482537408"/>
          <c:h val="5.993936275082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kern="1200" spc="0" baseline="0" dirty="0">
                <a:solidFill>
                  <a:prstClr val="black"/>
                </a:solidFill>
              </a:rPr>
              <a:t>Western Balkans 5 </a:t>
            </a:r>
            <a:r>
              <a:rPr lang="pt-BR" dirty="0"/>
              <a:t>Exports to EU - 2024 - €Bio</a:t>
            </a:r>
          </a:p>
        </c:rich>
      </c:tx>
      <c:layout>
        <c:manualLayout>
          <c:xMode val="edge"/>
          <c:yMode val="edge"/>
          <c:x val="0.14622595001363758"/>
          <c:y val="1.04856118003589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WB5 Exports to EU27 - 2024 -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21752707608749061"/>
                  <c:y val="-0.154988798146606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4846844130168508"/>
                  <c:y val="0.141477220421183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#,##0.00</c:formatCode>
                <c:ptCount val="2"/>
                <c:pt idx="0">
                  <c:v>34.25</c:v>
                </c:pt>
                <c:pt idx="1">
                  <c:v>10.86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08F-46B4-87AF-412D897D727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08F-46B4-87AF-412D897D727A}"/>
              </c:ext>
            </c:extLst>
          </c:dPt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0.75925515406783417</c:v>
                </c:pt>
                <c:pt idx="1">
                  <c:v>0.2407448459321658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C7-4033-9547-D5C660C5F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88137892086065E-2"/>
          <c:y val="3.8018858624472088E-2"/>
          <c:w val="0.90895143595156092"/>
          <c:h val="0.873128337852914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4179</c:v>
                </c:pt>
                <c:pt idx="1">
                  <c:v>5436</c:v>
                </c:pt>
                <c:pt idx="2">
                  <c:v>7304</c:v>
                </c:pt>
                <c:pt idx="3">
                  <c:v>8335</c:v>
                </c:pt>
                <c:pt idx="4">
                  <c:v>9212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65-48A4-91E2-4434F8E8AC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4541</c:v>
                </c:pt>
                <c:pt idx="1">
                  <c:v>5863</c:v>
                </c:pt>
                <c:pt idx="2">
                  <c:v>8758</c:v>
                </c:pt>
                <c:pt idx="3">
                  <c:v>9886</c:v>
                </c:pt>
                <c:pt idx="4">
                  <c:v>10862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65-48A4-91E2-4434F8E8AC2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92D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-362</c:v>
                </c:pt>
                <c:pt idx="1">
                  <c:v>-427</c:v>
                </c:pt>
                <c:pt idx="2">
                  <c:v>-1454</c:v>
                </c:pt>
                <c:pt idx="3">
                  <c:v>-1551</c:v>
                </c:pt>
                <c:pt idx="4">
                  <c:v>-1650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65-48A4-91E2-4434F8E8AC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00065199"/>
        <c:axId val="1000063535"/>
      </c:barChart>
      <c:catAx>
        <c:axId val="1000065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063535"/>
        <c:crosses val="autoZero"/>
        <c:auto val="1"/>
        <c:lblAlgn val="ctr"/>
        <c:lblOffset val="100"/>
        <c:noMultiLvlLbl val="0"/>
      </c:catAx>
      <c:valAx>
        <c:axId val="1000063535"/>
        <c:scaling>
          <c:orientation val="minMax"/>
          <c:min val="-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065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165E-3"/>
                  <c:y val="-1.075405578241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0"/>
                  <c:y val="-5.1619941957668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-30</c:v>
                </c:pt>
                <c:pt idx="1">
                  <c:v>42</c:v>
                </c:pt>
                <c:pt idx="2">
                  <c:v>4</c:v>
                </c:pt>
                <c:pt idx="3">
                  <c:v>-252</c:v>
                </c:pt>
                <c:pt idx="4">
                  <c:v>-210</c:v>
                </c:pt>
                <c:pt idx="5">
                  <c:v>-177</c:v>
                </c:pt>
                <c:pt idx="6">
                  <c:v>-260</c:v>
                </c:pt>
                <c:pt idx="7">
                  <c:v>-631</c:v>
                </c:pt>
                <c:pt idx="8">
                  <c:v>-703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3.1991496703091239E-2"/>
                  <c:y val="5.8033186014562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1.9271299325678816E-2"/>
                  <c:y val="4.5526445571088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7.4089566806599238E-3"/>
                  <c:y val="5.4886686032175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1.1439169722331501E-3"/>
                  <c:y val="4.7378543305486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1.2791685271778494E-2"/>
                  <c:y val="6.3031953089223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6864945977395202E-2"/>
                  <c:y val="4.3016900561184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747</c:v>
                </c:pt>
                <c:pt idx="1">
                  <c:v>1010</c:v>
                </c:pt>
                <c:pt idx="2">
                  <c:v>983</c:v>
                </c:pt>
                <c:pt idx="3">
                  <c:v>915</c:v>
                </c:pt>
                <c:pt idx="4">
                  <c:v>596</c:v>
                </c:pt>
                <c:pt idx="5">
                  <c:v>954</c:v>
                </c:pt>
                <c:pt idx="6">
                  <c:v>1459</c:v>
                </c:pt>
                <c:pt idx="7">
                  <c:v>1642</c:v>
                </c:pt>
                <c:pt idx="8">
                  <c:v>1931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9637436860198536E-2"/>
                  <c:y val="4.61954938611157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1.0910314231347442E-2"/>
                  <c:y val="3.3368074279009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251503486694786E-2"/>
                  <c:y val="-2.903640787879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1.8213367018960442E-2"/>
                  <c:y val="-5.0921171360363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8.1656328034265493E-2"/>
                  <c:y val="-2.7315731856352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7.5892256898277582E-2"/>
                  <c:y val="5.08633356456328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2.8108243295658225E-2"/>
                  <c:y val="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777</c:v>
                </c:pt>
                <c:pt idx="1">
                  <c:v>968</c:v>
                </c:pt>
                <c:pt idx="2">
                  <c:v>979</c:v>
                </c:pt>
                <c:pt idx="3">
                  <c:v>1167</c:v>
                </c:pt>
                <c:pt idx="4">
                  <c:v>806</c:v>
                </c:pt>
                <c:pt idx="5">
                  <c:v>1131</c:v>
                </c:pt>
                <c:pt idx="6">
                  <c:v>1719</c:v>
                </c:pt>
                <c:pt idx="7">
                  <c:v>2273</c:v>
                </c:pt>
                <c:pt idx="8">
                  <c:v>2634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- 2016 -2024)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165E-3"/>
                  <c:y val="-1.075405578241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0"/>
                  <c:y val="-5.1619941957668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-171</c:v>
                </c:pt>
                <c:pt idx="1">
                  <c:v>-127</c:v>
                </c:pt>
                <c:pt idx="2">
                  <c:v>-231</c:v>
                </c:pt>
                <c:pt idx="3">
                  <c:v>-188</c:v>
                </c:pt>
                <c:pt idx="4">
                  <c:v>-148</c:v>
                </c:pt>
                <c:pt idx="5">
                  <c:v>-364</c:v>
                </c:pt>
                <c:pt idx="6">
                  <c:v>-698</c:v>
                </c:pt>
                <c:pt idx="7">
                  <c:v>-948</c:v>
                </c:pt>
                <c:pt idx="8">
                  <c:v>-1016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3.1133531308322505E-2"/>
                  <c:y val="9.6350236152622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1490970780153144E-2"/>
                  <c:y val="5.09833257009383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022496554250291E-2"/>
                      <c:h val="8.62273771748938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3.1991496703091239E-2"/>
                  <c:y val="6.8787411154858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1.9271299325678816E-2"/>
                  <c:y val="7.5638275963917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2.4273902658055024E-2"/>
                  <c:y val="4.41324608918792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2.9252160267891479E-2"/>
                  <c:y val="6.8886993586078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965663124917349E-2"/>
                  <c:y val="7.59370232575784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6864945977395202E-2"/>
                  <c:y val="6.4525350841776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904</c:v>
                </c:pt>
                <c:pt idx="1">
                  <c:v>987</c:v>
                </c:pt>
                <c:pt idx="2">
                  <c:v>970</c:v>
                </c:pt>
                <c:pt idx="3">
                  <c:v>1219</c:v>
                </c:pt>
                <c:pt idx="4">
                  <c:v>798</c:v>
                </c:pt>
                <c:pt idx="5">
                  <c:v>1016</c:v>
                </c:pt>
                <c:pt idx="6">
                  <c:v>1342</c:v>
                </c:pt>
                <c:pt idx="7">
                  <c:v>1162</c:v>
                </c:pt>
                <c:pt idx="8">
                  <c:v>1364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8934730777807104E-2"/>
                  <c:y val="-3.98382225823147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283614941412559E-2"/>
                      <c:h val="3.46070965014727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4.3234794021354515E-2"/>
                  <c:y val="-3.76098116469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3.937998084434291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2.6645840007657941E-2"/>
                  <c:y val="-4.87703263323045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5.3591685714427996E-2"/>
                  <c:y val="-6.4515528084955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3223855045567998E-2"/>
                  <c:y val="-2.30140418002336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8.5730142051757996E-2"/>
                  <c:y val="-1.58128602242027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3.3729891954790099E-2"/>
                  <c:y val="-3.011183039282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1075</c:v>
                </c:pt>
                <c:pt idx="1">
                  <c:v>1114</c:v>
                </c:pt>
                <c:pt idx="2">
                  <c:v>1201</c:v>
                </c:pt>
                <c:pt idx="3">
                  <c:v>1407</c:v>
                </c:pt>
                <c:pt idx="4">
                  <c:v>946</c:v>
                </c:pt>
                <c:pt idx="5">
                  <c:v>1380</c:v>
                </c:pt>
                <c:pt idx="6">
                  <c:v>2040</c:v>
                </c:pt>
                <c:pt idx="7">
                  <c:v>2110</c:v>
                </c:pt>
                <c:pt idx="8">
                  <c:v>2380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1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165E-3"/>
                  <c:y val="-1.075405578241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0"/>
                  <c:y val="-5.1619941957668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9637436860198536E-2"/>
                  <c:y val="4.61954938611157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1.0910314231347442E-2"/>
                  <c:y val="3.3368074279009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1.2677149713467497E-2"/>
                  <c:y val="3.7639787991036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1.5402542689394609E-2"/>
                  <c:y val="2.4358404621708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684525360773176E-2"/>
                  <c:y val="4.1511309041542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7.5892256898277582E-2"/>
                  <c:y val="5.08633356456328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2.8108243295658225E-2"/>
                  <c:y val="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165E-3"/>
                  <c:y val="-1.075405578241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1"/>
              <c:layout>
                <c:manualLayout>
                  <c:x val="-4.2162364943487494E-3"/>
                  <c:y val="4.946943564536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41-4A5F-A925-0EC14C923119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0"/>
                  <c:y val="-5.1619941957668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-110</c:v>
                </c:pt>
                <c:pt idx="1">
                  <c:v>-197</c:v>
                </c:pt>
                <c:pt idx="2">
                  <c:v>-330</c:v>
                </c:pt>
                <c:pt idx="3">
                  <c:v>-195</c:v>
                </c:pt>
                <c:pt idx="4">
                  <c:v>30</c:v>
                </c:pt>
                <c:pt idx="5">
                  <c:v>-91</c:v>
                </c:pt>
                <c:pt idx="6">
                  <c:v>-426</c:v>
                </c:pt>
                <c:pt idx="7">
                  <c:v>-409</c:v>
                </c:pt>
                <c:pt idx="8">
                  <c:v>-428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383087137214152E-2"/>
                  <c:y val="3.4573055568351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1.7079409660493365E-2"/>
                  <c:y val="4.47299554792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2.0247728793077405E-2"/>
                  <c:y val="2.40978475291362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590023565552782E-2"/>
                      <c:h val="8.40765321468346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2.3559023714393688E-2"/>
                  <c:y val="4.7278960874266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1.9271299325678816E-2"/>
                  <c:y val="-5.5563270747694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7.4089566806599238E-3"/>
                  <c:y val="4.8434150947997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1.5198038620062315E-2"/>
                  <c:y val="4.9529388333545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3.0359282000377564E-2"/>
                  <c:y val="4.47496856717816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427908719033196E-2"/>
                      <c:h val="6.68697719223609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5297418966092496E-2"/>
                  <c:y val="3.8715210505065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201</c:v>
                </c:pt>
                <c:pt idx="1">
                  <c:v>244</c:v>
                </c:pt>
                <c:pt idx="2">
                  <c:v>261</c:v>
                </c:pt>
                <c:pt idx="3">
                  <c:v>350</c:v>
                </c:pt>
                <c:pt idx="4">
                  <c:v>258</c:v>
                </c:pt>
                <c:pt idx="5">
                  <c:v>324</c:v>
                </c:pt>
                <c:pt idx="6">
                  <c:v>403</c:v>
                </c:pt>
                <c:pt idx="7">
                  <c:v>518</c:v>
                </c:pt>
                <c:pt idx="8">
                  <c:v>533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9637436860198536E-2"/>
                  <c:y val="4.61954938611157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1.0910314231347442E-2"/>
                  <c:y val="3.3368074279009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1.2677149713467497E-2"/>
                  <c:y val="3.7639787991036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1.5402542689394609E-2"/>
                  <c:y val="2.4358404621708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684525360773176E-2"/>
                  <c:y val="4.1511309041542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7.5892256898277582E-2"/>
                  <c:y val="5.08633356456328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2.8108243295658225E-2"/>
                  <c:y val="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311</c:v>
                </c:pt>
                <c:pt idx="1">
                  <c:v>441</c:v>
                </c:pt>
                <c:pt idx="2">
                  <c:v>591</c:v>
                </c:pt>
                <c:pt idx="3">
                  <c:v>545</c:v>
                </c:pt>
                <c:pt idx="4">
                  <c:v>228</c:v>
                </c:pt>
                <c:pt idx="5">
                  <c:v>415</c:v>
                </c:pt>
                <c:pt idx="6">
                  <c:v>829</c:v>
                </c:pt>
                <c:pt idx="7">
                  <c:v>927</c:v>
                </c:pt>
                <c:pt idx="8">
                  <c:v>961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7.1079992851210569E-2"/>
          <c:y val="8.5953186773285353E-2"/>
          <c:w val="0.9134604733361773"/>
          <c:h val="0.78904359542706637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165E-3"/>
                  <c:y val="-1.0754055782419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1"/>
              <c:layout>
                <c:manualLayout>
                  <c:x val="-4.2162364943487494E-3"/>
                  <c:y val="4.946943564536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41-4A5F-A925-0EC14C923119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0"/>
                  <c:y val="-5.1619941957668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12</c:v>
                </c:pt>
                <c:pt idx="1">
                  <c:v>7</c:v>
                </c:pt>
                <c:pt idx="2">
                  <c:v>93</c:v>
                </c:pt>
                <c:pt idx="3">
                  <c:v>-584</c:v>
                </c:pt>
                <c:pt idx="4">
                  <c:v>-106</c:v>
                </c:pt>
                <c:pt idx="5">
                  <c:v>-43</c:v>
                </c:pt>
                <c:pt idx="6">
                  <c:v>-107</c:v>
                </c:pt>
                <c:pt idx="7">
                  <c:v>-77</c:v>
                </c:pt>
                <c:pt idx="8">
                  <c:v>-54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71E-2"/>
                  <c:y val="4.46122517552250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8.0994899017816091E-3"/>
                  <c:y val="3.00722006497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1.5055062831330068E-2"/>
                  <c:y val="2.8319685346614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1.0922487092617325E-2"/>
                  <c:y val="3.266405358754154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0346976344257354E-2"/>
                      <c:h val="0.103434137399367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1.6603450784845229E-2"/>
                  <c:y val="1.9417557940716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1.5602509601344327E-2"/>
                  <c:y val="4.3674347836690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165E-2"/>
                  <c:y val="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691</c:v>
                </c:pt>
                <c:pt idx="1">
                  <c:v>716</c:v>
                </c:pt>
                <c:pt idx="2">
                  <c:v>714</c:v>
                </c:pt>
                <c:pt idx="3">
                  <c:v>131</c:v>
                </c:pt>
                <c:pt idx="4">
                  <c:v>424</c:v>
                </c:pt>
                <c:pt idx="5">
                  <c:v>553</c:v>
                </c:pt>
                <c:pt idx="6">
                  <c:v>764</c:v>
                </c:pt>
                <c:pt idx="7">
                  <c:v>892</c:v>
                </c:pt>
                <c:pt idx="8">
                  <c:v>943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311194771866771E-2"/>
                  <c:y val="6.2782827653295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9637436860198536E-2"/>
                  <c:y val="4.61954938611157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4.1829381856571604E-2"/>
                  <c:y val="4.8423989475424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3920447031730827E-2"/>
                  <c:y val="-3.3338097934917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1.3997130524611589E-2"/>
                  <c:y val="-5.9524551472600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4.9331848244258521E-2"/>
                  <c:y val="-4.2371647052766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6.4648959580014154E-2"/>
                  <c:y val="-3.94721555328540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4.4973189273053327E-2"/>
                  <c:y val="-4.3016900561184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dLbl>
              <c:idx val="12"/>
              <c:layout>
                <c:manualLayout>
                  <c:x val="-8.4324729886974988E-3"/>
                  <c:y val="6.2374505813717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72-4DAD-9F12-5B6F82230E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679</c:v>
                </c:pt>
                <c:pt idx="1">
                  <c:v>709</c:v>
                </c:pt>
                <c:pt idx="2">
                  <c:v>621</c:v>
                </c:pt>
                <c:pt idx="3">
                  <c:v>715</c:v>
                </c:pt>
                <c:pt idx="4">
                  <c:v>530</c:v>
                </c:pt>
                <c:pt idx="5">
                  <c:v>596</c:v>
                </c:pt>
                <c:pt idx="6">
                  <c:v>871</c:v>
                </c:pt>
                <c:pt idx="7">
                  <c:v>969</c:v>
                </c:pt>
                <c:pt idx="8">
                  <c:v>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Albania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Bosnia-Herzegovina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Kosovo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Montenegro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North Macedonia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Serbia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29/06/2026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597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825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405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1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6/29/2026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29/06/2026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08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6/29/2026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39553" y="3264147"/>
            <a:ext cx="8604448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3" y="2708919"/>
            <a:ext cx="8640959" cy="2376265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between EU &amp; </a:t>
            </a:r>
          </a:p>
          <a:p>
            <a:pPr algn="ctr"/>
            <a:r>
              <a:rPr lang="en-GB" dirty="0"/>
              <a:t>Western Balkans Countries/</a:t>
            </a:r>
            <a:r>
              <a:rPr lang="en-GB" i="1" dirty="0"/>
              <a:t>South Eastern Europe</a:t>
            </a:r>
            <a:r>
              <a:rPr lang="en-GB" dirty="0"/>
              <a:t>”</a:t>
            </a:r>
          </a:p>
          <a:p>
            <a:pPr algn="ctr"/>
            <a:r>
              <a:rPr lang="en-GB" dirty="0"/>
              <a:t>June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773" y="1268760"/>
            <a:ext cx="1876946" cy="127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6872719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13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5368353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16.5%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83.5%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€55.78 Bio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0059668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0" y="83671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EU-Central America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19.9%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80.1%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€31.90  Bio€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755576" y="1196752"/>
            <a:ext cx="7592979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only 16,5% of the total EU exports to Western Balkans 5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Western Balkans 5 Services exports represent 24%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6029267"/>
              </p:ext>
            </p:extLst>
          </p:nvPr>
        </p:nvGraphicFramePr>
        <p:xfrm>
          <a:off x="3030470" y="1957210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€15.80 Bio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76%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24%</a:t>
            </a:r>
          </a:p>
        </p:txBody>
      </p:sp>
    </p:spTree>
    <p:extLst>
      <p:ext uri="{BB962C8B-B14F-4D97-AF65-F5344CB8AC3E}">
        <p14:creationId xmlns:p14="http://schemas.microsoft.com/office/powerpoint/2010/main" val="2051933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D718A9AB-D2D5-CA28-7B93-B7E35BD782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9276781"/>
              </p:ext>
            </p:extLst>
          </p:nvPr>
        </p:nvGraphicFramePr>
        <p:xfrm>
          <a:off x="251520" y="1412776"/>
          <a:ext cx="864096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419A008-5AC6-59E4-429F-C3281447C54E}"/>
              </a:ext>
            </a:extLst>
          </p:cNvPr>
          <p:cNvSpPr txBox="1"/>
          <p:nvPr/>
        </p:nvSpPr>
        <p:spPr>
          <a:xfrm>
            <a:off x="6948264" y="6271428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F8F9480-043E-C5F6-8459-2D930340922D}"/>
              </a:ext>
            </a:extLst>
          </p:cNvPr>
          <p:cNvSpPr txBox="1">
            <a:spLocks/>
          </p:cNvSpPr>
          <p:nvPr/>
        </p:nvSpPr>
        <p:spPr>
          <a:xfrm>
            <a:off x="685800" y="764704"/>
            <a:ext cx="7772400" cy="844079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u="sng" dirty="0"/>
              <a:t>EU27-Western Balkans (6*) -Trade in Services</a:t>
            </a:r>
            <a:br>
              <a:rPr lang="en-GB" sz="2000" dirty="0"/>
            </a:br>
            <a:r>
              <a:rPr lang="en-GB" sz="2000" dirty="0"/>
              <a:t>(Imports &amp; Exports of Services) (€ Mio)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5982D3-09DE-1DBD-112F-C57752D00F44}"/>
              </a:ext>
            </a:extLst>
          </p:cNvPr>
          <p:cNvSpPr txBox="1"/>
          <p:nvPr/>
        </p:nvSpPr>
        <p:spPr>
          <a:xfrm>
            <a:off x="0" y="6525344"/>
            <a:ext cx="903072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i="1" dirty="0">
                <a:latin typeface="+mj-lt"/>
              </a:rPr>
              <a:t>* Six countries : Albania, Bosnia-Hertzegovina, Kosovo (no data available yet), Montenegro, North Macedonia &amp; Serbia.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4F508AF5-96D2-F070-2746-CFCA546B7ED1}"/>
              </a:ext>
            </a:extLst>
          </p:cNvPr>
          <p:cNvSpPr/>
          <p:nvPr/>
        </p:nvSpPr>
        <p:spPr>
          <a:xfrm>
            <a:off x="2555776" y="1522432"/>
            <a:ext cx="2586512" cy="449701"/>
          </a:xfrm>
          <a:prstGeom prst="wedgeRectCallout">
            <a:avLst>
              <a:gd name="adj1" fmla="val 144280"/>
              <a:gd name="adj2" fmla="val 7431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Total 2024= 20 074</a:t>
            </a:r>
            <a:r>
              <a:rPr lang="en-GB" sz="1600" b="1" dirty="0">
                <a:solidFill>
                  <a:srgbClr val="FF0000"/>
                </a:solidFill>
              </a:rPr>
              <a:t> Mio €</a:t>
            </a:r>
          </a:p>
        </p:txBody>
      </p:sp>
    </p:spTree>
    <p:extLst>
      <p:ext uri="{BB962C8B-B14F-4D97-AF65-F5344CB8AC3E}">
        <p14:creationId xmlns:p14="http://schemas.microsoft.com/office/powerpoint/2010/main" val="191977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2168067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997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7809967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462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769712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443B24-55EC-8A8C-7E8C-2DA725F3E282}"/>
              </a:ext>
            </a:extLst>
          </p:cNvPr>
          <p:cNvSpPr txBox="1"/>
          <p:nvPr/>
        </p:nvSpPr>
        <p:spPr>
          <a:xfrm>
            <a:off x="2771800" y="3284985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200" b="1" dirty="0">
                <a:solidFill>
                  <a:srgbClr val="FF0000"/>
                </a:solidFill>
                <a:latin typeface="+mj-lt"/>
              </a:rPr>
              <a:t>Data not </a:t>
            </a:r>
            <a:r>
              <a:rPr lang="fr-BE" sz="3200" b="1" dirty="0" err="1">
                <a:solidFill>
                  <a:srgbClr val="FF0000"/>
                </a:solidFill>
                <a:latin typeface="+mj-lt"/>
              </a:rPr>
              <a:t>available</a:t>
            </a:r>
            <a:endParaRPr lang="en-BE" sz="32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5317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8971637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4849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7865060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6577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9724088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6729757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5431</TotalTime>
  <Words>359</Words>
  <Application>Microsoft Office PowerPoint</Application>
  <PresentationFormat>On-screen Show (4:3)</PresentationFormat>
  <Paragraphs>50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ESF Strategy for 2020 - Oct 2013 - 60th PC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325</cp:revision>
  <cp:lastPrinted>2026-06-29T09:00:10Z</cp:lastPrinted>
  <dcterms:created xsi:type="dcterms:W3CDTF">2014-06-16T08:31:04Z</dcterms:created>
  <dcterms:modified xsi:type="dcterms:W3CDTF">2026-06-29T09:06:22Z</dcterms:modified>
</cp:coreProperties>
</file>