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6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7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8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9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10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57" r:id="rId2"/>
    <p:sldId id="370" r:id="rId3"/>
    <p:sldId id="451" r:id="rId4"/>
    <p:sldId id="442" r:id="rId5"/>
    <p:sldId id="338" r:id="rId6"/>
    <p:sldId id="443" r:id="rId7"/>
    <p:sldId id="449" r:id="rId8"/>
    <p:sldId id="444" r:id="rId9"/>
    <p:sldId id="450" r:id="rId10"/>
    <p:sldId id="452" r:id="rId11"/>
    <p:sldId id="453" r:id="rId12"/>
    <p:sldId id="407" r:id="rId13"/>
    <p:sldId id="360" r:id="rId14"/>
    <p:sldId id="455" r:id="rId15"/>
    <p:sldId id="454" r:id="rId16"/>
    <p:sldId id="456" r:id="rId17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142F50"/>
    <a:srgbClr val="205A23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890" autoAdjust="0"/>
    <p:restoredTop sz="94675" autoAdjust="0"/>
  </p:normalViewPr>
  <p:slideViewPr>
    <p:cSldViewPr>
      <p:cViewPr varScale="1">
        <p:scale>
          <a:sx n="78" d="100"/>
          <a:sy n="78" d="100"/>
        </p:scale>
        <p:origin x="19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4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22903148502315E-2"/>
          <c:y val="8.4774833511322825E-2"/>
          <c:w val="0.90394739597786311"/>
          <c:h val="0.7710534919340266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0859592276707548E-2"/>
                  <c:y val="-1.1253873118182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F9-4DBE-AA0B-2AC116DA9C91}"/>
                </c:ext>
              </c:extLst>
            </c:dLbl>
            <c:dLbl>
              <c:idx val="1"/>
              <c:layout>
                <c:manualLayout>
                  <c:x val="3.87885070831565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F9-4DBE-AA0B-2AC116DA9C91}"/>
                </c:ext>
              </c:extLst>
            </c:dLbl>
            <c:dLbl>
              <c:idx val="2"/>
              <c:layout>
                <c:manualLayout>
                  <c:x val="3.3247291785562821E-2"/>
                  <c:y val="1.9454084683783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F9-4DBE-AA0B-2AC116DA9C91}"/>
                </c:ext>
              </c:extLst>
            </c:dLbl>
            <c:dLbl>
              <c:idx val="3"/>
              <c:layout>
                <c:manualLayout>
                  <c:x val="2.7706076487970036E-3"/>
                  <c:y val="-7.1330819820823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290.69999999999993</c:v>
                </c:pt>
                <c:pt idx="1">
                  <c:v>309.20000000000027</c:v>
                </c:pt>
                <c:pt idx="2">
                  <c:v>213.40000000000009</c:v>
                </c:pt>
                <c:pt idx="3">
                  <c:v>19.800000000000182</c:v>
                </c:pt>
                <c:pt idx="4">
                  <c:v>-180.90000000000009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27474856"/>
        <c:axId val="52747682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22346277410866E-2"/>
                  <c:y val="-5.108254103071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F9-4DBE-AA0B-2AC116DA9C91}"/>
                </c:ext>
              </c:extLst>
            </c:dLbl>
            <c:dLbl>
              <c:idx val="1"/>
              <c:layout>
                <c:manualLayout>
                  <c:x val="-3.6017899434359721E-2"/>
                  <c:y val="-3.1126535494054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F9-4DBE-AA0B-2AC116DA9C91}"/>
                </c:ext>
              </c:extLst>
            </c:dLbl>
            <c:dLbl>
              <c:idx val="2"/>
              <c:layout>
                <c:manualLayout>
                  <c:x val="-2.6248460914811117E-2"/>
                  <c:y val="-6.1269803145773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F9-4DBE-AA0B-2AC116DA9C91}"/>
                </c:ext>
              </c:extLst>
            </c:dLbl>
            <c:dLbl>
              <c:idx val="3"/>
              <c:layout>
                <c:manualLayout>
                  <c:x val="-6.2543785309437716E-2"/>
                  <c:y val="-7.5912548126299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F9-4DBE-AA0B-2AC116DA9C91}"/>
                </c:ext>
              </c:extLst>
            </c:dLbl>
            <c:dLbl>
              <c:idx val="4"/>
              <c:layout>
                <c:manualLayout>
                  <c:x val="-3.528326971934248E-2"/>
                  <c:y val="0.110594926863936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1288</c:v>
                </c:pt>
                <c:pt idx="1">
                  <c:v>1404.8000000000002</c:v>
                </c:pt>
                <c:pt idx="2">
                  <c:v>2020.1</c:v>
                </c:pt>
                <c:pt idx="3">
                  <c:v>2235.6000000000004</c:v>
                </c:pt>
                <c:pt idx="4">
                  <c:v>2215.4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BF9-4DBE-AA0B-2AC116DA9C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2.405604642097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A3-4C71-9223-2E725CE7A6C8}"/>
                </c:ext>
              </c:extLst>
            </c:dLbl>
            <c:dLbl>
              <c:idx val="2"/>
              <c:layout>
                <c:manualLayout>
                  <c:x val="1.7491169484382358E-2"/>
                  <c:y val="4.3300883557749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A3-4C71-9223-2E725CE7A6C8}"/>
                </c:ext>
              </c:extLst>
            </c:dLbl>
            <c:dLbl>
              <c:idx val="3"/>
              <c:layout>
                <c:manualLayout>
                  <c:x val="1.8948766941414116E-2"/>
                  <c:y val="1.6839232494680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A3-4C71-9223-2E725CE7A6C8}"/>
                </c:ext>
              </c:extLst>
            </c:dLbl>
            <c:dLbl>
              <c:idx val="4"/>
              <c:layout>
                <c:manualLayout>
                  <c:x val="-4.2270326253924038E-2"/>
                  <c:y val="-5.0517697484040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7C-49E2-9A0D-E2BD619503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997.30000000000007</c:v>
                </c:pt>
                <c:pt idx="1">
                  <c:v>1095.5999999999999</c:v>
                </c:pt>
                <c:pt idx="2">
                  <c:v>1806.6999999999998</c:v>
                </c:pt>
                <c:pt idx="3">
                  <c:v>2215.8000000000002</c:v>
                </c:pt>
                <c:pt idx="4">
                  <c:v>2396.3000000000002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474856"/>
        <c:axId val="527476824"/>
      </c:line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Madagascar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Madagascar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4934855120511482"/>
                  <c:y val="-9.06214014243564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845671492433138"/>
                  <c:y val="9.95293948544589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716.7</c:v>
                </c:pt>
                <c:pt idx="1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Madagascar</a:t>
            </a:r>
            <a:r>
              <a:rPr lang="en-US" sz="1800" b="0" dirty="0">
                <a:solidFill>
                  <a:schemeClr val="tx1"/>
                </a:solidFill>
              </a:rPr>
              <a:t> Total volume of trade – 2022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Madagascar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2921776485615707"/>
                  <c:y val="-6.9699064535652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1725</c:v>
                </c:pt>
                <c:pt idx="1">
                  <c:v>1257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Madagascar</a:t>
            </a:r>
            <a:r>
              <a:rPr lang="pt-BR" dirty="0"/>
              <a:t> Exports to EU - 2024 - €Mio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Madagascar Exports to EU27 - 2024 - €Mio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7019368741328283"/>
                  <c:y val="-3.44042624424787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1839229112914019"/>
                  <c:y val="-1.84283595342902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1007.8</c:v>
                </c:pt>
                <c:pt idx="1">
                  <c:v>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8.4324729886974988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-197</c:v>
                </c:pt>
                <c:pt idx="1">
                  <c:v>272.59999999999991</c:v>
                </c:pt>
                <c:pt idx="2">
                  <c:v>-463.6</c:v>
                </c:pt>
                <c:pt idx="3">
                  <c:v>-318.50000000000011</c:v>
                </c:pt>
                <c:pt idx="4">
                  <c:v>106.09999999999991</c:v>
                </c:pt>
                <c:pt idx="5">
                  <c:v>254.60000000000002</c:v>
                </c:pt>
                <c:pt idx="6">
                  <c:v>22.700000000000045</c:v>
                </c:pt>
                <c:pt idx="7">
                  <c:v>-142.79999999999995</c:v>
                </c:pt>
                <c:pt idx="8">
                  <c:v>-264.79999999999995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1094.0999999999999</c:v>
                </c:pt>
                <c:pt idx="1">
                  <c:v>1446.5</c:v>
                </c:pt>
                <c:pt idx="2">
                  <c:v>866.6</c:v>
                </c:pt>
                <c:pt idx="3">
                  <c:v>841.9</c:v>
                </c:pt>
                <c:pt idx="4">
                  <c:v>806.8</c:v>
                </c:pt>
                <c:pt idx="5">
                  <c:v>913.1</c:v>
                </c:pt>
                <c:pt idx="6">
                  <c:v>1268.7</c:v>
                </c:pt>
                <c:pt idx="7">
                  <c:v>1520.2</c:v>
                </c:pt>
                <c:pt idx="8">
                  <c:v>1461.9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1291.0999999999999</c:v>
                </c:pt>
                <c:pt idx="1">
                  <c:v>1173.9000000000001</c:v>
                </c:pt>
                <c:pt idx="2">
                  <c:v>1330.2</c:v>
                </c:pt>
                <c:pt idx="3">
                  <c:v>1160.4000000000001</c:v>
                </c:pt>
                <c:pt idx="4">
                  <c:v>700.7</c:v>
                </c:pt>
                <c:pt idx="5">
                  <c:v>658.5</c:v>
                </c:pt>
                <c:pt idx="6">
                  <c:v>1246</c:v>
                </c:pt>
                <c:pt idx="7">
                  <c:v>1663</c:v>
                </c:pt>
                <c:pt idx="8">
                  <c:v>1726.7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5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Mauritius</a:t>
            </a:r>
            <a:r>
              <a:rPr lang="en-US" baseline="0" dirty="0"/>
              <a:t> </a:t>
            </a:r>
            <a:r>
              <a:rPr lang="en-US" dirty="0"/>
              <a:t>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Mauritius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0500499126920696"/>
                  <c:y val="1.13742790493088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-7.3078679793282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1117</c:v>
                </c:pt>
                <c:pt idx="1">
                  <c:v>1462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Mauritius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Mauritius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2442294419488194"/>
                  <c:y val="7.0303460128733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-0.13128213618731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1669</c:v>
                </c:pt>
                <c:pt idx="1">
                  <c:v>3189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Mauritius</a:t>
            </a:r>
            <a:r>
              <a:rPr lang="pt-BR" dirty="0"/>
              <a:t> Exports to EU - 2024 - €Bio</a:t>
            </a:r>
          </a:p>
        </c:rich>
      </c:tx>
      <c:layout>
        <c:manualLayout>
          <c:xMode val="edge"/>
          <c:yMode val="edge"/>
          <c:x val="0.11854659052214114"/>
          <c:y val="5.242805900179452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52333210792824"/>
          <c:y val="0.30478618640362914"/>
          <c:w val="0.76505088254577058"/>
          <c:h val="0.4660678997030590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Mauritius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9601189941739613"/>
                  <c:y val="0.139208984435471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613775473037418"/>
                  <c:y val="-0.14687710408868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552.29999999999995</c:v>
                </c:pt>
                <c:pt idx="1">
                  <c:v>1727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8.4324729886974988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-215.79999999999998</c:v>
                </c:pt>
                <c:pt idx="1">
                  <c:v>-162.40000000000003</c:v>
                </c:pt>
                <c:pt idx="2">
                  <c:v>-228.5</c:v>
                </c:pt>
                <c:pt idx="3">
                  <c:v>-191.79999999999998</c:v>
                </c:pt>
                <c:pt idx="4">
                  <c:v>11.300000000000011</c:v>
                </c:pt>
                <c:pt idx="5">
                  <c:v>-131.59999999999997</c:v>
                </c:pt>
                <c:pt idx="6">
                  <c:v>-58.5</c:v>
                </c:pt>
                <c:pt idx="7">
                  <c:v>-148.89999999999998</c:v>
                </c:pt>
                <c:pt idx="8">
                  <c:v>-184.5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231.6</c:v>
                </c:pt>
                <c:pt idx="1">
                  <c:v>230.7</c:v>
                </c:pt>
                <c:pt idx="2">
                  <c:v>255.2</c:v>
                </c:pt>
                <c:pt idx="3">
                  <c:v>252.4</c:v>
                </c:pt>
                <c:pt idx="4">
                  <c:v>250.8</c:v>
                </c:pt>
                <c:pt idx="5">
                  <c:v>259.10000000000002</c:v>
                </c:pt>
                <c:pt idx="6">
                  <c:v>419.1</c:v>
                </c:pt>
                <c:pt idx="7">
                  <c:v>319</c:v>
                </c:pt>
                <c:pt idx="8">
                  <c:v>407.9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447.4</c:v>
                </c:pt>
                <c:pt idx="1">
                  <c:v>393.1</c:v>
                </c:pt>
                <c:pt idx="2">
                  <c:v>483.7</c:v>
                </c:pt>
                <c:pt idx="3">
                  <c:v>444.2</c:v>
                </c:pt>
                <c:pt idx="4">
                  <c:v>239.5</c:v>
                </c:pt>
                <c:pt idx="5">
                  <c:v>390.7</c:v>
                </c:pt>
                <c:pt idx="6">
                  <c:v>477.6</c:v>
                </c:pt>
                <c:pt idx="7">
                  <c:v>467.9</c:v>
                </c:pt>
                <c:pt idx="8">
                  <c:v>592.4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Seychelles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Seychelles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0500499126920696"/>
                  <c:y val="1.13742790493088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-7.3078679793282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344</c:v>
                </c:pt>
                <c:pt idx="1">
                  <c:v>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schemeClr val="tx1"/>
                </a:solidFill>
              </a:rPr>
              <a:t>Seychelles </a:t>
            </a:r>
            <a:r>
              <a:rPr lang="en-US" sz="18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Seychelles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2442294419488194"/>
                  <c:y val="7.0303460128733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-0.13128213618731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594</c:v>
                </c:pt>
                <c:pt idx="1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ESA 4 - 2024 -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ESA 4- 2024 -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18283321130125305"/>
                  <c:y val="-1.21631856753831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2.3686452963784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2240</c:v>
                </c:pt>
                <c:pt idx="1">
                  <c:v>2216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Seychelles </a:t>
            </a:r>
            <a:r>
              <a:rPr lang="pt-BR" dirty="0"/>
              <a:t> Exports to EU - 2024 - €Bio</a:t>
            </a:r>
          </a:p>
        </c:rich>
      </c:tx>
      <c:layout>
        <c:manualLayout>
          <c:xMode val="edge"/>
          <c:yMode val="edge"/>
          <c:x val="0.11854659052214114"/>
          <c:y val="5.242805900179452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52333210792824"/>
          <c:y val="0.30478618640362914"/>
          <c:w val="0.76505088254577058"/>
          <c:h val="0.4660678997030590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Seychelles 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9601189941739613"/>
                  <c:y val="0.139208984435471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613775473037418"/>
                  <c:y val="-0.14687710408868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250</c:v>
                </c:pt>
                <c:pt idx="1">
                  <c:v>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>
                <a:solidFill>
                  <a:schemeClr val="tx1"/>
                </a:solidFill>
              </a:rPr>
              <a:t>Share of Services in EU27 Outward FDI in ESA 4 – Stocks - € Mio</a:t>
            </a:r>
          </a:p>
        </c:rich>
      </c:tx>
      <c:layout>
        <c:manualLayout>
          <c:xMode val="edge"/>
          <c:yMode val="edge"/>
          <c:x val="0.1311456134503573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07382040771"/>
          <c:y val="0.12474794467281414"/>
          <c:w val="0.80571391314336072"/>
          <c:h val="0.7476172786357071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7667</c:v>
                </c:pt>
                <c:pt idx="1">
                  <c:v>6510</c:v>
                </c:pt>
                <c:pt idx="2">
                  <c:v>10826</c:v>
                </c:pt>
                <c:pt idx="3">
                  <c:v>5595</c:v>
                </c:pt>
                <c:pt idx="4">
                  <c:v>5316</c:v>
                </c:pt>
                <c:pt idx="5">
                  <c:v>5502</c:v>
                </c:pt>
                <c:pt idx="6">
                  <c:v>7363</c:v>
                </c:pt>
                <c:pt idx="7">
                  <c:v>5961</c:v>
                </c:pt>
                <c:pt idx="8">
                  <c:v>5714</c:v>
                </c:pt>
                <c:pt idx="9">
                  <c:v>5750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78-4565-90E0-FD307A3D6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ESA 4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98656019776483E-2"/>
                  <c:y val="-1.5432313076324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178-4565-90E0-FD307A3D6A9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78-4565-90E0-FD307A3D6A9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78-4565-90E0-FD307A3D6A9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78-4565-90E0-FD307A3D6A9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34-401B-9D50-AB05DC82FED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78-4565-90E0-FD307A3D6A9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34-401B-9D50-AB05DC82FED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78-4565-90E0-FD307A3D6A9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78-4565-90E0-FD307A3D6A98}"/>
                </c:ext>
              </c:extLst>
            </c:dLbl>
            <c:dLbl>
              <c:idx val="9"/>
              <c:layout>
                <c:manualLayout>
                  <c:x val="-5.2839383118475018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178-4565-90E0-FD307A3D6A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15414</c:v>
                </c:pt>
                <c:pt idx="1">
                  <c:v>13726</c:v>
                </c:pt>
                <c:pt idx="2">
                  <c:v>19393</c:v>
                </c:pt>
                <c:pt idx="3">
                  <c:v>16702</c:v>
                </c:pt>
                <c:pt idx="4">
                  <c:v>16530</c:v>
                </c:pt>
                <c:pt idx="5">
                  <c:v>16572</c:v>
                </c:pt>
                <c:pt idx="6">
                  <c:v>18605</c:v>
                </c:pt>
                <c:pt idx="7">
                  <c:v>17275</c:v>
                </c:pt>
                <c:pt idx="8">
                  <c:v>19352</c:v>
                </c:pt>
                <c:pt idx="9">
                  <c:v>20063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99-4499-9BEE-022278194E7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Inward FDI with ESA 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418011583958058E-2"/>
                  <c:y val="-1.9841545383846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178-4565-90E0-FD307A3D6A9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178-4565-90E0-FD307A3D6A9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178-4565-90E0-FD307A3D6A9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178-4565-90E0-FD307A3D6A9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178-4565-90E0-FD307A3D6A9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178-4565-90E0-FD307A3D6A9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178-4565-90E0-FD307A3D6A9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178-4565-90E0-FD307A3D6A98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78-4565-90E0-FD307A3D6A98}"/>
                </c:ext>
              </c:extLst>
            </c:dLbl>
            <c:dLbl>
              <c:idx val="9"/>
              <c:layout>
                <c:manualLayout>
                  <c:x val="-2.8561828712689145E-2"/>
                  <c:y val="2.8660009998889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178-4565-90E0-FD307A3D6A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7747</c:v>
                </c:pt>
                <c:pt idx="1">
                  <c:v>7216</c:v>
                </c:pt>
                <c:pt idx="2">
                  <c:v>8567</c:v>
                </c:pt>
                <c:pt idx="3">
                  <c:v>11107</c:v>
                </c:pt>
                <c:pt idx="4">
                  <c:v>11214</c:v>
                </c:pt>
                <c:pt idx="5">
                  <c:v>11070</c:v>
                </c:pt>
                <c:pt idx="6">
                  <c:v>11242</c:v>
                </c:pt>
                <c:pt idx="7">
                  <c:v>11314</c:v>
                </c:pt>
                <c:pt idx="8">
                  <c:v>13638</c:v>
                </c:pt>
                <c:pt idx="9">
                  <c:v>14313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78-4565-90E0-FD307A3D6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2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noFill/>
    </a:ln>
    <a:effectLst/>
  </c:spPr>
  <c:txPr>
    <a:bodyPr/>
    <a:lstStyle/>
    <a:p>
      <a:pPr>
        <a:defRPr b="1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Comoros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- 2015-2024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9357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0</c:v>
                </c:pt>
                <c:pt idx="1">
                  <c:v>-8</c:v>
                </c:pt>
                <c:pt idx="2">
                  <c:v>-7</c:v>
                </c:pt>
                <c:pt idx="3">
                  <c:v>-10</c:v>
                </c:pt>
                <c:pt idx="4">
                  <c:v>-11</c:v>
                </c:pt>
                <c:pt idx="5">
                  <c:v>-13</c:v>
                </c:pt>
                <c:pt idx="6">
                  <c:v>-12</c:v>
                </c:pt>
                <c:pt idx="7">
                  <c:v>-13</c:v>
                </c:pt>
                <c:pt idx="8">
                  <c:v>14</c:v>
                </c:pt>
                <c:pt idx="9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86968177374083E-2"/>
                  <c:y val="-3.1780496611487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411E-2"/>
                  <c:y val="-4.1887706921453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34</c:v>
                </c:pt>
                <c:pt idx="9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3</c:v>
                </c:pt>
                <c:pt idx="1">
                  <c:v>10</c:v>
                </c:pt>
                <c:pt idx="2">
                  <c:v>9</c:v>
                </c:pt>
                <c:pt idx="3">
                  <c:v>12</c:v>
                </c:pt>
                <c:pt idx="4">
                  <c:v>15</c:v>
                </c:pt>
                <c:pt idx="5">
                  <c:v>15</c:v>
                </c:pt>
                <c:pt idx="6">
                  <c:v>14</c:v>
                </c:pt>
                <c:pt idx="7">
                  <c:v>15</c:v>
                </c:pt>
                <c:pt idx="8">
                  <c:v>20</c:v>
                </c:pt>
                <c:pt idx="9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Madagascar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- 2015-2024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9357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558</c:v>
                </c:pt>
                <c:pt idx="1">
                  <c:v>193</c:v>
                </c:pt>
                <c:pt idx="2">
                  <c:v>639</c:v>
                </c:pt>
                <c:pt idx="3">
                  <c:v>432</c:v>
                </c:pt>
                <c:pt idx="4">
                  <c:v>549</c:v>
                </c:pt>
                <c:pt idx="5">
                  <c:v>396</c:v>
                </c:pt>
                <c:pt idx="6">
                  <c:v>834</c:v>
                </c:pt>
                <c:pt idx="7">
                  <c:v>870</c:v>
                </c:pt>
                <c:pt idx="8">
                  <c:v>887</c:v>
                </c:pt>
                <c:pt idx="9">
                  <c:v>1122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86968177374083E-2"/>
                  <c:y val="-3.1780496611487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411E-2"/>
                  <c:y val="-4.1887706921453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508</c:v>
                </c:pt>
                <c:pt idx="1">
                  <c:v>512</c:v>
                </c:pt>
                <c:pt idx="2">
                  <c:v>918</c:v>
                </c:pt>
                <c:pt idx="3">
                  <c:v>772</c:v>
                </c:pt>
                <c:pt idx="4">
                  <c:v>898</c:v>
                </c:pt>
                <c:pt idx="5">
                  <c:v>785</c:v>
                </c:pt>
                <c:pt idx="6">
                  <c:v>1187</c:v>
                </c:pt>
                <c:pt idx="7">
                  <c:v>1229</c:v>
                </c:pt>
                <c:pt idx="8">
                  <c:v>1180</c:v>
                </c:pt>
                <c:pt idx="9">
                  <c:v>1378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-50</c:v>
                </c:pt>
                <c:pt idx="1">
                  <c:v>319</c:v>
                </c:pt>
                <c:pt idx="2">
                  <c:v>279</c:v>
                </c:pt>
                <c:pt idx="3">
                  <c:v>340</c:v>
                </c:pt>
                <c:pt idx="4">
                  <c:v>349</c:v>
                </c:pt>
                <c:pt idx="5">
                  <c:v>389</c:v>
                </c:pt>
                <c:pt idx="6">
                  <c:v>353</c:v>
                </c:pt>
                <c:pt idx="7">
                  <c:v>359</c:v>
                </c:pt>
                <c:pt idx="8">
                  <c:v>293</c:v>
                </c:pt>
                <c:pt idx="9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000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Mauritius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- 2015-2024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9357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6721</c:v>
                </c:pt>
                <c:pt idx="1">
                  <c:v>6772</c:v>
                </c:pt>
                <c:pt idx="2">
                  <c:v>8708</c:v>
                </c:pt>
                <c:pt idx="3">
                  <c:v>3908</c:v>
                </c:pt>
                <c:pt idx="4">
                  <c:v>3946</c:v>
                </c:pt>
                <c:pt idx="5">
                  <c:v>3815</c:v>
                </c:pt>
                <c:pt idx="6">
                  <c:v>4456</c:v>
                </c:pt>
                <c:pt idx="7">
                  <c:v>2729</c:v>
                </c:pt>
                <c:pt idx="8">
                  <c:v>2629</c:v>
                </c:pt>
                <c:pt idx="9">
                  <c:v>2348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86968177374083E-2"/>
                  <c:y val="-3.1780496611487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411E-2"/>
                  <c:y val="-4.1887706921453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13606</c:v>
                </c:pt>
                <c:pt idx="1">
                  <c:v>11367</c:v>
                </c:pt>
                <c:pt idx="2">
                  <c:v>16196</c:v>
                </c:pt>
                <c:pt idx="3">
                  <c:v>13974</c:v>
                </c:pt>
                <c:pt idx="4">
                  <c:v>14061</c:v>
                </c:pt>
                <c:pt idx="5">
                  <c:v>13361</c:v>
                </c:pt>
                <c:pt idx="6">
                  <c:v>14430</c:v>
                </c:pt>
                <c:pt idx="7">
                  <c:v>12899</c:v>
                </c:pt>
                <c:pt idx="8">
                  <c:v>15132</c:v>
                </c:pt>
                <c:pt idx="9">
                  <c:v>15537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6885</c:v>
                </c:pt>
                <c:pt idx="1">
                  <c:v>4595</c:v>
                </c:pt>
                <c:pt idx="2">
                  <c:v>7488</c:v>
                </c:pt>
                <c:pt idx="3">
                  <c:v>10066</c:v>
                </c:pt>
                <c:pt idx="4">
                  <c:v>10115</c:v>
                </c:pt>
                <c:pt idx="5">
                  <c:v>9546</c:v>
                </c:pt>
                <c:pt idx="6">
                  <c:v>9974</c:v>
                </c:pt>
                <c:pt idx="7">
                  <c:v>10170</c:v>
                </c:pt>
                <c:pt idx="8">
                  <c:v>12503</c:v>
                </c:pt>
                <c:pt idx="9">
                  <c:v>13189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Seychelles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- 2015-2024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6.3835591122442682E-3"/>
                  <c:y val="-3.4397046161537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9357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388</c:v>
                </c:pt>
                <c:pt idx="1">
                  <c:v>-447</c:v>
                </c:pt>
                <c:pt idx="2">
                  <c:v>1486</c:v>
                </c:pt>
                <c:pt idx="3">
                  <c:v>1265</c:v>
                </c:pt>
                <c:pt idx="4">
                  <c:v>832</c:v>
                </c:pt>
                <c:pt idx="5">
                  <c:v>1304</c:v>
                </c:pt>
                <c:pt idx="6">
                  <c:v>2085</c:v>
                </c:pt>
                <c:pt idx="7">
                  <c:v>2375</c:v>
                </c:pt>
                <c:pt idx="8">
                  <c:v>2184</c:v>
                </c:pt>
                <c:pt idx="9">
                  <c:v>2256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86968177374083E-2"/>
                  <c:y val="-3.1780496611487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411E-2"/>
                  <c:y val="-4.1887706921453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1297</c:v>
                </c:pt>
                <c:pt idx="1">
                  <c:v>1845</c:v>
                </c:pt>
                <c:pt idx="2">
                  <c:v>2277</c:v>
                </c:pt>
                <c:pt idx="3">
                  <c:v>1954</c:v>
                </c:pt>
                <c:pt idx="4">
                  <c:v>1567</c:v>
                </c:pt>
                <c:pt idx="5">
                  <c:v>2424</c:v>
                </c:pt>
                <c:pt idx="6">
                  <c:v>2986</c:v>
                </c:pt>
                <c:pt idx="7">
                  <c:v>3145</c:v>
                </c:pt>
                <c:pt idx="8">
                  <c:v>3006</c:v>
                </c:pt>
                <c:pt idx="9">
                  <c:v>3105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909</c:v>
                </c:pt>
                <c:pt idx="1">
                  <c:v>2292</c:v>
                </c:pt>
                <c:pt idx="2">
                  <c:v>791</c:v>
                </c:pt>
                <c:pt idx="3">
                  <c:v>689</c:v>
                </c:pt>
                <c:pt idx="4">
                  <c:v>735</c:v>
                </c:pt>
                <c:pt idx="5">
                  <c:v>1120</c:v>
                </c:pt>
                <c:pt idx="6">
                  <c:v>901</c:v>
                </c:pt>
                <c:pt idx="7">
                  <c:v>770</c:v>
                </c:pt>
                <c:pt idx="8">
                  <c:v>822</c:v>
                </c:pt>
                <c:pt idx="9">
                  <c:v>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5000"/>
          <c:min val="-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ESA 4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ESA 4 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163464432754777"/>
                  <c:y val="8.75910274333826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19087494244222009"/>
                  <c:y val="1.255783715749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788365406346946"/>
                      <c:h val="0.142436787119516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4066</c:v>
                </c:pt>
                <c:pt idx="1">
                  <c:v>5568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kern="1200" spc="0" baseline="0" dirty="0">
                <a:solidFill>
                  <a:prstClr val="black"/>
                </a:solidFill>
              </a:rPr>
              <a:t>ESA 4</a:t>
            </a:r>
            <a:r>
              <a:rPr lang="pt-BR" dirty="0"/>
              <a:t> Exports to EU - 2024 -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473547344400378"/>
          <c:y val="0.29874663913436728"/>
          <c:w val="0.75644481187773283"/>
          <c:h val="0.460825093802879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ESA 4 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443754754091697"/>
                  <c:y val="7.04518555611103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4846844130168508"/>
                  <c:y val="-4.4642389035187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1826</c:v>
                </c:pt>
                <c:pt idx="1">
                  <c:v>3352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67577030696083E-2"/>
                  <c:y val="-2.1508450280592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-3.7000000000000028</c:v>
                </c:pt>
                <c:pt idx="1">
                  <c:v>10.5</c:v>
                </c:pt>
                <c:pt idx="2">
                  <c:v>-40.700000000000003</c:v>
                </c:pt>
                <c:pt idx="3">
                  <c:v>-40.200000000000003</c:v>
                </c:pt>
                <c:pt idx="4">
                  <c:v>-24.5</c:v>
                </c:pt>
                <c:pt idx="5">
                  <c:v>-25.7</c:v>
                </c:pt>
                <c:pt idx="6">
                  <c:v>-50.8</c:v>
                </c:pt>
                <c:pt idx="7">
                  <c:v>-10.100000000000009</c:v>
                </c:pt>
                <c:pt idx="8">
                  <c:v>-32.1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515E-2"/>
                  <c:y val="-8.1732111066250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34</c:v>
                </c:pt>
                <c:pt idx="1">
                  <c:v>51.2</c:v>
                </c:pt>
                <c:pt idx="2">
                  <c:v>30.2</c:v>
                </c:pt>
                <c:pt idx="3">
                  <c:v>21.8</c:v>
                </c:pt>
                <c:pt idx="4">
                  <c:v>32.6</c:v>
                </c:pt>
                <c:pt idx="5">
                  <c:v>20.7</c:v>
                </c:pt>
                <c:pt idx="6">
                  <c:v>32.299999999999997</c:v>
                </c:pt>
                <c:pt idx="7">
                  <c:v>74.8</c:v>
                </c:pt>
                <c:pt idx="8">
                  <c:v>45.1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4.9061113805783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684525360773176E-2"/>
                  <c:y val="-3.376826694052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6702831130875515E-2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37.700000000000003</c:v>
                </c:pt>
                <c:pt idx="1">
                  <c:v>40.700000000000003</c:v>
                </c:pt>
                <c:pt idx="2">
                  <c:v>70.900000000000006</c:v>
                </c:pt>
                <c:pt idx="3">
                  <c:v>62</c:v>
                </c:pt>
                <c:pt idx="4">
                  <c:v>57.1</c:v>
                </c:pt>
                <c:pt idx="5">
                  <c:v>46.4</c:v>
                </c:pt>
                <c:pt idx="6">
                  <c:v>83.1</c:v>
                </c:pt>
                <c:pt idx="7">
                  <c:v>84.9</c:v>
                </c:pt>
                <c:pt idx="8">
                  <c:v>77.2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Comoros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Comoros - 2024 - €Mio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8925775514743185"/>
                  <c:y val="-5.1392293549869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6.55308346965704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61.8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</a:t>
            </a:r>
            <a:r>
              <a:rPr lang="en-US" sz="1800" b="0" dirty="0" err="1">
                <a:solidFill>
                  <a:schemeClr val="tx1"/>
                </a:solidFill>
              </a:rPr>
              <a:t>ComorosT</a:t>
            </a:r>
            <a:r>
              <a:rPr lang="en-US" sz="1800" b="0" dirty="0">
                <a:solidFill>
                  <a:schemeClr val="tx1"/>
                </a:solidFill>
              </a:rPr>
              <a:t> </a:t>
            </a:r>
            <a:r>
              <a:rPr lang="en-US" sz="1800" b="0" dirty="0" err="1">
                <a:solidFill>
                  <a:schemeClr val="tx1"/>
                </a:solidFill>
              </a:rPr>
              <a:t>otal</a:t>
            </a:r>
            <a:r>
              <a:rPr lang="en-US" sz="1800" b="0" dirty="0">
                <a:solidFill>
                  <a:schemeClr val="tx1"/>
                </a:solidFill>
              </a:rPr>
              <a:t> volume of trade – 202 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ComorosTotal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7.7732478533439592E-2"/>
                  <c:y val="2.9681280684402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4236022876493757"/>
                  <c:y val="-6.590033012149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78</c:v>
                </c:pt>
                <c:pt idx="1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904405268931231E-2"/>
          <c:y val="0.79696179499107422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Comoros Exports to EU - 2024 - €Mio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52333210792824"/>
          <c:y val="0.30478618640362914"/>
          <c:w val="0.76505088254577058"/>
          <c:h val="0.4660678997030590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Comoros Exports to EU27 - 2024 - €Mio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8740582874935843"/>
                  <c:y val="0.13860833226344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1834719396355295"/>
                  <c:y val="-0.192761563379950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16.2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- 2016-2024)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#,##0</c:formatCode>
                <c:ptCount val="9"/>
                <c:pt idx="0">
                  <c:v>-124.80000000000001</c:v>
                </c:pt>
                <c:pt idx="1">
                  <c:v>-46.399999999999977</c:v>
                </c:pt>
                <c:pt idx="2">
                  <c:v>-76.100000000000023</c:v>
                </c:pt>
                <c:pt idx="3">
                  <c:v>-71.900000000000006</c:v>
                </c:pt>
                <c:pt idx="4">
                  <c:v>1.3000000000000114</c:v>
                </c:pt>
                <c:pt idx="5">
                  <c:v>-50.799999999999983</c:v>
                </c:pt>
                <c:pt idx="6">
                  <c:v>-191.60000000000002</c:v>
                </c:pt>
                <c:pt idx="7">
                  <c:v>-662.3</c:v>
                </c:pt>
                <c:pt idx="8">
                  <c:v>-665.3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185.3</c:v>
                </c:pt>
                <c:pt idx="1">
                  <c:v>248.8</c:v>
                </c:pt>
                <c:pt idx="2">
                  <c:v>390.7</c:v>
                </c:pt>
                <c:pt idx="3">
                  <c:v>246.6</c:v>
                </c:pt>
                <c:pt idx="4">
                  <c:v>197.8</c:v>
                </c:pt>
                <c:pt idx="5">
                  <c:v>211.9</c:v>
                </c:pt>
                <c:pt idx="6">
                  <c:v>300</c:v>
                </c:pt>
                <c:pt idx="7">
                  <c:v>321.60000000000002</c:v>
                </c:pt>
                <c:pt idx="8">
                  <c:v>300.5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  <c:pt idx="0">
                  <c:v>310.10000000000002</c:v>
                </c:pt>
                <c:pt idx="1">
                  <c:v>295.2</c:v>
                </c:pt>
                <c:pt idx="2">
                  <c:v>466.8</c:v>
                </c:pt>
                <c:pt idx="3">
                  <c:v>318.5</c:v>
                </c:pt>
                <c:pt idx="4">
                  <c:v>196.5</c:v>
                </c:pt>
                <c:pt idx="5">
                  <c:v>262.7</c:v>
                </c:pt>
                <c:pt idx="6">
                  <c:v>491.6</c:v>
                </c:pt>
                <c:pt idx="7">
                  <c:v>983.9</c:v>
                </c:pt>
                <c:pt idx="8">
                  <c:v>965.8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-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Comoros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Madagascar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Mauritius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Seychelles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10/06/2026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44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F2B4D-062C-A276-3D5C-00F661AD1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80390C-CF84-3686-CDC5-2A7F9A439D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65ACB3-956F-6C10-A795-AA336DD26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D92CE-3391-A88D-0E50-DD12DA6067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27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00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35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2DD8B-0D2C-6D70-1F56-0476B9039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D66457-CF48-6C48-0640-AB337C38B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7A26F7-0074-F659-3086-B36153E569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5097D-208F-33AA-B32A-673AD7668D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11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30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19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5BD67-9CA8-678A-E491-3267BD4A2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4E21CE-C3A8-4AE9-177C-799E4E6FD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C96B91-1992-2217-464E-1E6157674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3A403-0B58-6D8B-FC49-7AF4C5EFE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526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DACF0-486D-7720-3BA6-DCB5304D4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10721D-AF15-C5BD-552D-BCD27EBDB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1E52BE-AB0C-9056-3399-F2E8DBAE9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B2935-4765-C3BB-9903-1970CCF20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93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6/10/2026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10/06/2026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6/10/2026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9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10CBC-3AE3-108C-E083-FFA6B559F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783591"/>
            <a:ext cx="7772400" cy="2810743"/>
          </a:xfrm>
          <a:solidFill>
            <a:schemeClr val="bg1"/>
          </a:solidFill>
        </p:spPr>
        <p:txBody>
          <a:bodyPr/>
          <a:lstStyle/>
          <a:p>
            <a:r>
              <a:rPr lang="fr-BE" dirty="0"/>
              <a:t>Trade and Services of the EU </a:t>
            </a:r>
            <a:r>
              <a:rPr lang="fr-BE" dirty="0" err="1"/>
              <a:t>with</a:t>
            </a:r>
            <a:r>
              <a:rPr lang="fr-BE" dirty="0"/>
              <a:t> « ESA 4 »</a:t>
            </a:r>
            <a:br>
              <a:rPr lang="fr-BE" dirty="0"/>
            </a:br>
            <a:r>
              <a:rPr lang="fr-BE" dirty="0"/>
              <a:t>(</a:t>
            </a:r>
            <a:r>
              <a:rPr lang="fr-BE" dirty="0" err="1"/>
              <a:t>Comoros</a:t>
            </a:r>
            <a:r>
              <a:rPr lang="fr-BE" dirty="0"/>
              <a:t>, Madagascar, Mauritius &amp; Seychelles)</a:t>
            </a:r>
            <a:endParaRPr lang="en-BE" dirty="0"/>
          </a:p>
        </p:txBody>
      </p:sp>
      <p:pic>
        <p:nvPicPr>
          <p:cNvPr id="1026" name="Picture 2" descr="Flag of Comoros | History, Design ...">
            <a:extLst>
              <a:ext uri="{FF2B5EF4-FFF2-40B4-BE49-F238E27FC236}">
                <a16:creationId xmlns:a16="http://schemas.microsoft.com/office/drawing/2014/main" id="{68D1AE7C-B9C1-2218-6993-7900436D4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229200"/>
            <a:ext cx="2076722" cy="138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lag of Madagascar | History, Colors ...">
            <a:extLst>
              <a:ext uri="{FF2B5EF4-FFF2-40B4-BE49-F238E27FC236}">
                <a16:creationId xmlns:a16="http://schemas.microsoft.com/office/drawing/2014/main" id="{0A3F695B-6053-7880-6110-A0A725FC0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5229200"/>
            <a:ext cx="2054330" cy="136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lag of Mauritius - Wikipedia">
            <a:extLst>
              <a:ext uri="{FF2B5EF4-FFF2-40B4-BE49-F238E27FC236}">
                <a16:creationId xmlns:a16="http://schemas.microsoft.com/office/drawing/2014/main" id="{89017C5A-EB1B-4607-0DD4-94618B2DE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325" y="5240875"/>
            <a:ext cx="1989907" cy="135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080BF234-9268-1089-8410-877193873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1940" y="5229200"/>
            <a:ext cx="2054330" cy="138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0C4CEBB4-A80B-CC75-7C1F-3E7BABA1E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104" y="3594334"/>
            <a:ext cx="2245791" cy="149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976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FBE3A-C78F-89DB-502C-C84A0521B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CCF1B2A-5E03-48A8-A793-EC5663E1B7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5498664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B005AAE-0245-96FE-2D05-ED114516C4EF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F99FFC-86CE-E1AF-3FA5-E4B780C52F41}"/>
              </a:ext>
            </a:extLst>
          </p:cNvPr>
          <p:cNvSpPr txBox="1"/>
          <p:nvPr/>
        </p:nvSpPr>
        <p:spPr>
          <a:xfrm>
            <a:off x="8316416" y="6140874"/>
            <a:ext cx="466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i="1" dirty="0">
                <a:latin typeface="+mn-lt"/>
              </a:rPr>
              <a:t>*: Est</a:t>
            </a:r>
          </a:p>
        </p:txBody>
      </p:sp>
    </p:spTree>
    <p:extLst>
      <p:ext uri="{BB962C8B-B14F-4D97-AF65-F5344CB8AC3E}">
        <p14:creationId xmlns:p14="http://schemas.microsoft.com/office/powerpoint/2010/main" val="3530661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CA973-AC2F-5E73-3AB5-B8C0AFD93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FDCA59-38BA-BE44-FA4B-1513384A37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670068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21B09A37-0D38-84E5-E8CC-BF6264DD852B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54.2%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F48CC02-B7E0-01C2-05AD-4C0BB8F3DD66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45.8%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15A5AF-B58D-5F6F-A29E-0D8C7B6416F4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752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B2585A6F-AECF-D2A2-2D39-17D7EDDBEC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4817879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EED3598-5DBA-0E84-A649-A05FC5A20BE2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EU-SEYCHELLES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EDBC35E2-9C3A-43C6-66CB-A39FCFBBBDDC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62.7%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287F725D-5C70-40DB-204B-7D791617C8C7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37.3%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3CBCCC-A5A3-51D4-0FD2-AAF6BDF3015A}"/>
              </a:ext>
            </a:extLst>
          </p:cNvPr>
          <p:cNvSpPr txBox="1"/>
          <p:nvPr/>
        </p:nvSpPr>
        <p:spPr>
          <a:xfrm>
            <a:off x="6340761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1594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B8D8CD-A7DE-CB34-19BA-3165FF3081C3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54.2 % of the total exports to Seychelles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Seychelles Services exports represent 70,3 %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0CF92C-0356-B23B-7B84-BEDD4361A230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9AC06D2-4494-A974-6521-283D0C9FD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3473373"/>
              </p:ext>
            </p:extLst>
          </p:nvPr>
        </p:nvGraphicFramePr>
        <p:xfrm>
          <a:off x="3043513" y="1987563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BA6C02D-F3D4-1F63-48D9-B1E2C73FB9BA}"/>
              </a:ext>
            </a:extLst>
          </p:cNvPr>
          <p:cNvSpPr txBox="1"/>
          <p:nvPr/>
        </p:nvSpPr>
        <p:spPr>
          <a:xfrm>
            <a:off x="3389356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842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B6A28BC-6B6A-8AA9-5861-0E81445D864E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29,7%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C17957FE-68F3-1DC1-AF7F-FC089C6A782A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70,3 %</a:t>
            </a:r>
          </a:p>
        </p:txBody>
      </p:sp>
    </p:spTree>
    <p:extLst>
      <p:ext uri="{BB962C8B-B14F-4D97-AF65-F5344CB8AC3E}">
        <p14:creationId xmlns:p14="http://schemas.microsoft.com/office/powerpoint/2010/main" val="2233724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A9A790-80B3-47F4-A8E3-2F075368B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365393"/>
              </p:ext>
            </p:extLst>
          </p:nvPr>
        </p:nvGraphicFramePr>
        <p:xfrm>
          <a:off x="179512" y="908720"/>
          <a:ext cx="889298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496FFA5B-8FF8-4125-BC5A-7360CAE837F1}"/>
              </a:ext>
            </a:extLst>
          </p:cNvPr>
          <p:cNvSpPr txBox="1"/>
          <p:nvPr/>
        </p:nvSpPr>
        <p:spPr>
          <a:xfrm>
            <a:off x="6840252" y="6634983"/>
            <a:ext cx="2232248" cy="2230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Source: Eurostat </a:t>
            </a:r>
            <a:r>
              <a:rPr lang="en-GB" dirty="0">
                <a:effectLst/>
              </a:rPr>
              <a:t>[bop_fdi6_pos]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433606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6598055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3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EEEB3-2E6D-C129-E41B-D58A900FE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34BE03D-6257-0319-CE5D-91669CFD79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6685679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AFACA7E-AB28-F3E7-694A-966CC736285B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3881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B7E5-CEFB-7D7A-88F6-665E2F92C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0E39693-450F-BA4F-E630-758CE517E5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3851298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1DDF5E7-4A8B-4E22-43BA-BD966488F06A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8956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E6A1E-9E18-F92F-93B4-388AB53A3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489C164-3CA4-9725-492A-7C6B35916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765299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D1AEA76-094F-AA66-8198-E1219AB2043F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680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44BF-1DFC-EC4B-7BE4-5EA836CF5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56729"/>
            <a:ext cx="7772400" cy="844079"/>
          </a:xfrm>
        </p:spPr>
        <p:txBody>
          <a:bodyPr/>
          <a:lstStyle/>
          <a:p>
            <a:r>
              <a:rPr lang="en-GB" sz="2000" b="1" u="sng" dirty="0"/>
              <a:t>EU27-ESA4 (Comoros-Madagascar-Mauritius-Seychelles) </a:t>
            </a:r>
            <a:br>
              <a:rPr lang="en-GB" sz="2000" b="1" u="sng" dirty="0"/>
            </a:br>
            <a:r>
              <a:rPr lang="en-GB" sz="2000" b="1" u="sng" dirty="0"/>
              <a:t>Trade in Services</a:t>
            </a:r>
            <a:br>
              <a:rPr lang="en-GB" sz="2000" dirty="0"/>
            </a:br>
            <a:r>
              <a:rPr lang="en-GB" sz="2000" dirty="0"/>
              <a:t>(Imports &amp; Exports of Services) (€ Mio)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72E762C-DE08-7914-919B-70DB9DE73F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9128651"/>
              </p:ext>
            </p:extLst>
          </p:nvPr>
        </p:nvGraphicFramePr>
        <p:xfrm>
          <a:off x="179512" y="1484784"/>
          <a:ext cx="8712968" cy="527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655EB2-1A2B-EA47-CD36-EB1BF9BB146F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235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0107734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49.7%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50,3%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4456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200630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EU-Andean 3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57,8%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42,2%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9634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49.7% of the total exports to </a:t>
            </a:r>
            <a:r>
              <a:rPr lang="en-US" dirty="0">
                <a:solidFill>
                  <a:srgbClr val="FF0000"/>
                </a:solidFill>
              </a:rPr>
              <a:t>ESA 4</a:t>
            </a:r>
            <a:endParaRPr lang="en-GB" b="1" dirty="0">
              <a:solidFill>
                <a:srgbClr val="FF0000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ESA 4 Services exports represent 64.7%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443762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5178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35.3%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64,7%</a:t>
            </a:r>
          </a:p>
        </p:txBody>
      </p:sp>
    </p:spTree>
    <p:extLst>
      <p:ext uri="{BB962C8B-B14F-4D97-AF65-F5344CB8AC3E}">
        <p14:creationId xmlns:p14="http://schemas.microsoft.com/office/powerpoint/2010/main" val="199780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6480022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754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5818571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42%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58%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107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8310797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EU-Comoros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61%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39%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200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42% of the total exports to Colombia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Comoros Services exports represent 82,8%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5709339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93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49517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17.2%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173156" y="2998475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82,8%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895515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485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7391123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29.6%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70.4%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1018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484204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</a:t>
            </a:r>
            <a:r>
              <a:rPr lang="en-GB" sz="2000" b="1" cap="all" dirty="0" err="1">
                <a:latin typeface="Calibri Light" panose="020F0302020204030204" pitchFamily="34" charset="0"/>
              </a:rPr>
              <a:t>madagascar</a:t>
            </a:r>
            <a:r>
              <a:rPr lang="en-GB" sz="2000" b="1" cap="all" dirty="0">
                <a:latin typeface="Calibri Light" panose="020F0302020204030204" pitchFamily="34" charset="0"/>
              </a:rPr>
              <a:t>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42.1%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57.9%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 2982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755576" y="1196752"/>
            <a:ext cx="7592979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29.6% of the total exports to Madagascar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Madagascar Services exports represent 48,9 %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868928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 1954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51.1%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48.9%</a:t>
            </a:r>
          </a:p>
        </p:txBody>
      </p:sp>
    </p:spTree>
    <p:extLst>
      <p:ext uri="{BB962C8B-B14F-4D97-AF65-F5344CB8AC3E}">
        <p14:creationId xmlns:p14="http://schemas.microsoft.com/office/powerpoint/2010/main" val="139521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601855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89ACE-7A57-40B1-9A8A-217A0E7262F6}"/>
              </a:ext>
            </a:extLst>
          </p:cNvPr>
          <p:cNvSpPr txBox="1"/>
          <p:nvPr/>
        </p:nvSpPr>
        <p:spPr>
          <a:xfrm>
            <a:off x="8316416" y="6140874"/>
            <a:ext cx="466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i="1" dirty="0">
                <a:latin typeface="+mn-lt"/>
              </a:rPr>
              <a:t>*: Est</a:t>
            </a:r>
          </a:p>
        </p:txBody>
      </p:sp>
    </p:spTree>
    <p:extLst>
      <p:ext uri="{BB962C8B-B14F-4D97-AF65-F5344CB8AC3E}">
        <p14:creationId xmlns:p14="http://schemas.microsoft.com/office/powerpoint/2010/main" val="938831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038622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56.7%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43.3%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2579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9224619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EU-Mauritius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65.6%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34.4%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340761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4858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56.7% of the total exports to Mauritius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Mauritius Services exports represent 75,8 %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8090305"/>
              </p:ext>
            </p:extLst>
          </p:nvPr>
        </p:nvGraphicFramePr>
        <p:xfrm>
          <a:off x="3043513" y="1987563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389356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2279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24,2%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75,8 %</a:t>
            </a:r>
          </a:p>
        </p:txBody>
      </p:sp>
    </p:spTree>
    <p:extLst>
      <p:ext uri="{BB962C8B-B14F-4D97-AF65-F5344CB8AC3E}">
        <p14:creationId xmlns:p14="http://schemas.microsoft.com/office/powerpoint/2010/main" val="1423499333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5267</TotalTime>
  <Words>1062</Words>
  <Application>Microsoft Office PowerPoint</Application>
  <PresentationFormat>On-screen Show (4:3)</PresentationFormat>
  <Paragraphs>388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ESF Strategy for 2020 - Oct 2013 - 60th PC Meeting</vt:lpstr>
      <vt:lpstr>Trade and Services of the EU with « ESA 4 » (Comoros, Madagascar, Mauritius &amp; Seychelles)</vt:lpstr>
      <vt:lpstr>EU27-ESA4 (Comoros-Madagascar-Mauritius-Seychelles)  Trade in Services (Imports &amp; Exports of Services) (€ Mio)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321</cp:revision>
  <cp:lastPrinted>2019-01-09T16:41:59Z</cp:lastPrinted>
  <dcterms:created xsi:type="dcterms:W3CDTF">2014-06-16T08:31:04Z</dcterms:created>
  <dcterms:modified xsi:type="dcterms:W3CDTF">2026-06-10T15:15:52Z</dcterms:modified>
</cp:coreProperties>
</file>