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8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9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2" r:id="rId2"/>
    <p:sldId id="298" r:id="rId3"/>
    <p:sldId id="339" r:id="rId4"/>
    <p:sldId id="414" r:id="rId5"/>
    <p:sldId id="513" r:id="rId6"/>
    <p:sldId id="326" r:id="rId7"/>
    <p:sldId id="329" r:id="rId8"/>
    <p:sldId id="330" r:id="rId9"/>
    <p:sldId id="332" r:id="rId10"/>
    <p:sldId id="338" r:id="rId11"/>
    <p:sldId id="514" r:id="rId12"/>
    <p:sldId id="360" r:id="rId13"/>
    <p:sldId id="415" r:id="rId14"/>
    <p:sldId id="416" r:id="rId15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8" autoAdjust="0"/>
    <p:restoredTop sz="94675" autoAdjust="0"/>
  </p:normalViewPr>
  <p:slideViewPr>
    <p:cSldViewPr>
      <p:cViewPr varScale="1">
        <p:scale>
          <a:sx n="78" d="100"/>
          <a:sy n="78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1.6</c:v>
                </c:pt>
                <c:pt idx="1">
                  <c:v>25.1</c:v>
                </c:pt>
                <c:pt idx="2">
                  <c:v>73.3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0-4E45-9B17-651E7184DF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</c:v>
                </c:pt>
                <c:pt idx="1">
                  <c:v>20.2</c:v>
                </c:pt>
                <c:pt idx="2">
                  <c:v>79.2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0-4E45-9B17-651E7184DF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China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7.9</c:v>
                </c:pt>
                <c:pt idx="1">
                  <c:v>40.5</c:v>
                </c:pt>
                <c:pt idx="2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30-4E45-9B17-651E7184DF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Brazil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6.6</c:v>
                </c:pt>
                <c:pt idx="1">
                  <c:v>20.7</c:v>
                </c:pt>
                <c:pt idx="2">
                  <c:v>72.7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0-4E45-9B17-651E7184DF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India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15.4</c:v>
                </c:pt>
                <c:pt idx="1">
                  <c:v>23</c:v>
                </c:pt>
                <c:pt idx="2">
                  <c:v>61.6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30-4E45-9B17-651E7184DF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0.9</c:v>
                </c:pt>
                <c:pt idx="1">
                  <c:v>19.100000000000001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30-4E45-9B17-651E7184DF6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Australia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3.6</c:v>
                </c:pt>
                <c:pt idx="1">
                  <c:v>25.3</c:v>
                </c:pt>
                <c:pt idx="2">
                  <c:v>71.2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25-4D81-A776-674F7803FA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5432992"/>
        <c:axId val="565435288"/>
      </c:barChart>
      <c:catAx>
        <c:axId val="56543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5288"/>
        <c:crosses val="autoZero"/>
        <c:auto val="1"/>
        <c:lblAlgn val="ctr"/>
        <c:lblOffset val="100"/>
        <c:noMultiLvlLbl val="0"/>
      </c:catAx>
      <c:valAx>
        <c:axId val="56543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 Exports to Australia - 2024 -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404848671491384"/>
          <c:y val="0.3121617957610473"/>
          <c:w val="0.77510133550931026"/>
          <c:h val="0.4803624880796090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to Australia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309212531699535"/>
                  <c:y val="-2.54630586354482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22225887649420056"/>
                  <c:y val="6.02126699159490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38.700000000000003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Australia Exports to EU - 2024 -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915975611615481"/>
          <c:y val="0.27313843363412282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Australia Exports to EU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3-4803-A6C6-0B72B71CAD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3-4803-A6C6-0B72B71CAD7B}"/>
              </c:ext>
            </c:extLst>
          </c:dPt>
          <c:dLbls>
            <c:dLbl>
              <c:idx val="0"/>
              <c:layout>
                <c:manualLayout>
                  <c:x val="-0.2390425249684901"/>
                  <c:y val="-7.24173721945658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C3-4803-A6C6-0B72B71CAD7B}"/>
                </c:ext>
              </c:extLst>
            </c:dLbl>
            <c:dLbl>
              <c:idx val="1"/>
              <c:layout>
                <c:manualLayout>
                  <c:x val="0.23986223752916341"/>
                  <c:y val="5.16753846224087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C3-4803-A6C6-0B72B71CAD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10.7</c:v>
                </c:pt>
                <c:pt idx="1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C3-4803-A6C6-0B72B71CAD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Australia</a:t>
            </a:r>
            <a:r>
              <a:rPr lang="en-US" sz="1800" b="0" baseline="0" dirty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2024 – €Bio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8517269226474717"/>
          <c:w val="0.78446819989669159"/>
          <c:h val="0.5024750696992437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Australia Exports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8070299064186773"/>
                  <c:y val="-4.829353055139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17800361693391728"/>
                  <c:y val="7.4218922402838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49.4</c:v>
                </c:pt>
                <c:pt idx="1">
                  <c:v>41.9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665192617463025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- 2010-2023)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0.1101435899649145"/>
          <c:y val="6.2293891464634009E-2"/>
          <c:w val="0.881423937046388"/>
          <c:h val="0.7565365365907853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Sheet1!$D$2:$D$15</c:f>
              <c:numCache>
                <c:formatCode>#,##0</c:formatCode>
                <c:ptCount val="14"/>
                <c:pt idx="0">
                  <c:v>4847</c:v>
                </c:pt>
                <c:pt idx="1">
                  <c:v>6131</c:v>
                </c:pt>
                <c:pt idx="2">
                  <c:v>6963</c:v>
                </c:pt>
                <c:pt idx="3">
                  <c:v>7579</c:v>
                </c:pt>
                <c:pt idx="4">
                  <c:v>7835</c:v>
                </c:pt>
                <c:pt idx="5">
                  <c:v>8625</c:v>
                </c:pt>
                <c:pt idx="6">
                  <c:v>10230</c:v>
                </c:pt>
                <c:pt idx="7">
                  <c:v>10710</c:v>
                </c:pt>
                <c:pt idx="8">
                  <c:v>10518</c:v>
                </c:pt>
                <c:pt idx="9">
                  <c:v>10537</c:v>
                </c:pt>
                <c:pt idx="10">
                  <c:v>12435</c:v>
                </c:pt>
                <c:pt idx="11">
                  <c:v>17018</c:v>
                </c:pt>
                <c:pt idx="12">
                  <c:v>18721</c:v>
                </c:pt>
                <c:pt idx="13">
                  <c:v>20132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BE-4FF5-A553-4B39D9324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7599352486988421E-2"/>
                  <c:y val="-4.5008184756117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113353130832253E-2"/>
                  <c:y val="-4.9907225755403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5707207274501947E-2"/>
                  <c:y val="-6.3011460786199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3234794021354571E-2"/>
                  <c:y val="-4.5207375332280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300119128046886E-2"/>
                  <c:y val="-3.4054820467102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61850633698E-2"/>
                  <c:y val="-7.201309560978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2.3630503584405497E-2"/>
                  <c:y val="-4.7258593993923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3756138567088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1.4054121647829165E-3"/>
                  <c:y val="-2.7960985364769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64-4423-8DEE-A60EBA05EECF}"/>
                </c:ext>
              </c:extLst>
            </c:dLbl>
            <c:dLbl>
              <c:idx val="11"/>
              <c:layout>
                <c:manualLayout>
                  <c:x val="-3.6540716284355929E-2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64-4423-8DEE-A60EBA05EECF}"/>
                </c:ext>
              </c:extLst>
            </c:dLbl>
            <c:dLbl>
              <c:idx val="12"/>
              <c:layout>
                <c:manualLayout>
                  <c:x val="-5.6216486591316658E-2"/>
                  <c:y val="-5.3771125701480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BE-4FF5-A553-4B39D9324F57}"/>
                </c:ext>
              </c:extLst>
            </c:dLbl>
            <c:dLbl>
              <c:idx val="13"/>
              <c:layout>
                <c:manualLayout>
                  <c:x val="-2.06124736330951E-16"/>
                  <c:y val="-4.9469435645361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75-4A0B-BF89-5902FFF569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#,##0</c:formatCode>
                <c:ptCount val="14"/>
                <c:pt idx="0">
                  <c:v>10037</c:v>
                </c:pt>
                <c:pt idx="1">
                  <c:v>11790</c:v>
                </c:pt>
                <c:pt idx="2">
                  <c:v>12106</c:v>
                </c:pt>
                <c:pt idx="3">
                  <c:v>12614</c:v>
                </c:pt>
                <c:pt idx="4">
                  <c:v>14232</c:v>
                </c:pt>
                <c:pt idx="5">
                  <c:v>14517</c:v>
                </c:pt>
                <c:pt idx="6">
                  <c:v>16622</c:v>
                </c:pt>
                <c:pt idx="7">
                  <c:v>18413</c:v>
                </c:pt>
                <c:pt idx="8">
                  <c:v>18650</c:v>
                </c:pt>
                <c:pt idx="9">
                  <c:v>16760</c:v>
                </c:pt>
                <c:pt idx="10">
                  <c:v>19860</c:v>
                </c:pt>
                <c:pt idx="11">
                  <c:v>26201</c:v>
                </c:pt>
                <c:pt idx="12">
                  <c:v>28796</c:v>
                </c:pt>
                <c:pt idx="13">
                  <c:v>31049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4959904254912993E-2"/>
                  <c:y val="1.7615082064052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2.4177958378774071E-2"/>
                  <c:y val="5.9100479350532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1.9342787220044941E-2"/>
                  <c:y val="2.9066384222891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3.3758332185211189E-2"/>
                  <c:y val="3.7639787991036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2.2429603513309086E-2"/>
                  <c:y val="3.941431981812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2.2672618089203834E-2"/>
                  <c:y val="2.7970808121590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1.4196544124685512E-2"/>
                  <c:y val="2.2153703789009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3.7958265477277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2.6702831130875515E-2"/>
                  <c:y val="5.162028067342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90-4CF6-8797-E5FC2613650E}"/>
                </c:ext>
              </c:extLst>
            </c:dLbl>
            <c:dLbl>
              <c:idx val="9"/>
              <c:layout>
                <c:manualLayout>
                  <c:x val="-2.8108243295659357E-3"/>
                  <c:y val="2.5810140336710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64-4423-8DEE-A60EBA05EECF}"/>
                </c:ext>
              </c:extLst>
            </c:dLbl>
            <c:dLbl>
              <c:idx val="10"/>
              <c:layout>
                <c:manualLayout>
                  <c:x val="1.4054121647829165E-3"/>
                  <c:y val="1.2905070168355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64-4423-8DEE-A60EBA05EECF}"/>
                </c:ext>
              </c:extLst>
            </c:dLbl>
            <c:dLbl>
              <c:idx val="12"/>
              <c:layout>
                <c:manualLayout>
                  <c:x val="-3.5135304119572809E-2"/>
                  <c:y val="-5.162028067342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EBE-4FF5-A553-4B39D9324F57}"/>
                </c:ext>
              </c:extLst>
            </c:dLbl>
            <c:dLbl>
              <c:idx val="13"/>
              <c:layout>
                <c:manualLayout>
                  <c:x val="-2.06124736330951E-16"/>
                  <c:y val="3.8715210505065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75-4A0B-BF89-5902FFF569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Sheet1!$C$2:$C$15</c:f>
              <c:numCache>
                <c:formatCode>#,##0</c:formatCode>
                <c:ptCount val="14"/>
                <c:pt idx="0">
                  <c:v>5190</c:v>
                </c:pt>
                <c:pt idx="1">
                  <c:v>5659</c:v>
                </c:pt>
                <c:pt idx="2">
                  <c:v>5143</c:v>
                </c:pt>
                <c:pt idx="3">
                  <c:v>5035</c:v>
                </c:pt>
                <c:pt idx="4">
                  <c:v>6397</c:v>
                </c:pt>
                <c:pt idx="5">
                  <c:v>5892</c:v>
                </c:pt>
                <c:pt idx="6">
                  <c:v>6392</c:v>
                </c:pt>
                <c:pt idx="7">
                  <c:v>7703</c:v>
                </c:pt>
                <c:pt idx="8">
                  <c:v>8132</c:v>
                </c:pt>
                <c:pt idx="9">
                  <c:v>6223</c:v>
                </c:pt>
                <c:pt idx="10">
                  <c:v>7425</c:v>
                </c:pt>
                <c:pt idx="11">
                  <c:v>9183</c:v>
                </c:pt>
                <c:pt idx="12">
                  <c:v>10075</c:v>
                </c:pt>
                <c:pt idx="13">
                  <c:v>10917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25218722659666"/>
          <c:y val="2.2063118330109155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191.9</c:v>
                </c:pt>
                <c:pt idx="1">
                  <c:v>397.8</c:v>
                </c:pt>
                <c:pt idx="2">
                  <c:v>5363</c:v>
                </c:pt>
                <c:pt idx="3">
                  <c:v>4870</c:v>
                </c:pt>
                <c:pt idx="4">
                  <c:v>151.9</c:v>
                </c:pt>
                <c:pt idx="5">
                  <c:v>361.9</c:v>
                </c:pt>
                <c:pt idx="6">
                  <c:v>746.3</c:v>
                </c:pt>
                <c:pt idx="7">
                  <c:v>1427.1</c:v>
                </c:pt>
                <c:pt idx="8">
                  <c:v>10365.700000000001</c:v>
                </c:pt>
                <c:pt idx="9">
                  <c:v>3941.3</c:v>
                </c:pt>
                <c:pt idx="10">
                  <c:v>409.7</c:v>
                </c:pt>
                <c:pt idx="11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84.3</c:v>
                </c:pt>
                <c:pt idx="1">
                  <c:v>227.6</c:v>
                </c:pt>
                <c:pt idx="2">
                  <c:v>1629</c:v>
                </c:pt>
                <c:pt idx="3">
                  <c:v>1697.6</c:v>
                </c:pt>
                <c:pt idx="4">
                  <c:v>33.1</c:v>
                </c:pt>
                <c:pt idx="5">
                  <c:v>268.5</c:v>
                </c:pt>
                <c:pt idx="6">
                  <c:v>295.2</c:v>
                </c:pt>
                <c:pt idx="7">
                  <c:v>551</c:v>
                </c:pt>
                <c:pt idx="8">
                  <c:v>837.9</c:v>
                </c:pt>
                <c:pt idx="9">
                  <c:v>4389.8</c:v>
                </c:pt>
                <c:pt idx="10">
                  <c:v>64.8</c:v>
                </c:pt>
                <c:pt idx="1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1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25218722659666"/>
          <c:y val="2.2063118330109155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193.3</c:v>
                </c:pt>
                <c:pt idx="1">
                  <c:v>320.8</c:v>
                </c:pt>
                <c:pt idx="2">
                  <c:v>3995.5</c:v>
                </c:pt>
                <c:pt idx="3">
                  <c:v>4955.2</c:v>
                </c:pt>
                <c:pt idx="4">
                  <c:v>220.7</c:v>
                </c:pt>
                <c:pt idx="5">
                  <c:v>404.7</c:v>
                </c:pt>
                <c:pt idx="6">
                  <c:v>713.1</c:v>
                </c:pt>
                <c:pt idx="7">
                  <c:v>1434</c:v>
                </c:pt>
                <c:pt idx="8">
                  <c:v>12138.3</c:v>
                </c:pt>
                <c:pt idx="9">
                  <c:v>4042.3</c:v>
                </c:pt>
                <c:pt idx="10">
                  <c:v>633.20000000000005</c:v>
                </c:pt>
                <c:pt idx="11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70.3</c:v>
                </c:pt>
                <c:pt idx="1">
                  <c:v>226.7</c:v>
                </c:pt>
                <c:pt idx="2">
                  <c:v>1794.9</c:v>
                </c:pt>
                <c:pt idx="3">
                  <c:v>1510.2</c:v>
                </c:pt>
                <c:pt idx="4">
                  <c:v>70.099999999999994</c:v>
                </c:pt>
                <c:pt idx="5">
                  <c:v>248.3</c:v>
                </c:pt>
                <c:pt idx="6">
                  <c:v>248.9</c:v>
                </c:pt>
                <c:pt idx="7">
                  <c:v>615.79999999999995</c:v>
                </c:pt>
                <c:pt idx="8">
                  <c:v>1171.3</c:v>
                </c:pt>
                <c:pt idx="9">
                  <c:v>4440.2</c:v>
                </c:pt>
                <c:pt idx="10">
                  <c:v>91</c:v>
                </c:pt>
                <c:pt idx="11">
                  <c:v>28.1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13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Australia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- 2014-2023</a:t>
            </a:r>
            <a:endParaRPr lang="en-GB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26064121100050414"/>
          <c:y val="2.452557354738363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883655665166639"/>
          <c:y val="0.13924025802688589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 w="15875"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5493291370160664E-3"/>
                  <c:y val="1.0153038551272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3.7302626737468453E-2"/>
                  <c:y val="8.0242820242195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8.3350900985393122E-4"/>
                  <c:y val="2.760682840795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6.7411092464500378E-3"/>
                  <c:y val="8.308851099877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1949088990112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-8.8242177968338392E-4"/>
                  <c:y val="3.53919008999000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2.7148800502848802E-3"/>
                  <c:y val="3.21856599266744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1.4297578873224631E-4"/>
                  <c:y val="1.0382006165981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1.4054121647829165E-3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94676</c:v>
                </c:pt>
                <c:pt idx="1">
                  <c:v>104014</c:v>
                </c:pt>
                <c:pt idx="2">
                  <c:v>100629</c:v>
                </c:pt>
                <c:pt idx="3">
                  <c:v>94580</c:v>
                </c:pt>
                <c:pt idx="4">
                  <c:v>95924</c:v>
                </c:pt>
                <c:pt idx="5">
                  <c:v>91254</c:v>
                </c:pt>
                <c:pt idx="6">
                  <c:v>101672</c:v>
                </c:pt>
                <c:pt idx="7">
                  <c:v>110955</c:v>
                </c:pt>
                <c:pt idx="8">
                  <c:v>97360</c:v>
                </c:pt>
                <c:pt idx="9">
                  <c:v>85687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6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539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8333994541024773E-3"/>
                  <c:y val="-6.264512276413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3944355637888363E-2"/>
                  <c:y val="-5.851068631263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1.1815251792202802E-2"/>
                  <c:y val="-6.3011458658564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3072679174834936E-2"/>
                  <c:y val="-3.4076769247861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2.0676690636354918E-2"/>
                  <c:y val="-4.050736628050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61850633698E-2"/>
                  <c:y val="-7.201309560978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4.1900869750937722E-2"/>
                  <c:y val="-9.02754728641262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970109539152067E-2"/>
                      <c:h val="4.53612793022997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3.1062043413956509E-2"/>
                  <c:y val="-5.5318332685257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4.4973189273053431E-2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5B-4B91-BD01-8CDD157B8B46}"/>
                </c:ext>
              </c:extLst>
            </c:dLbl>
            <c:dLbl>
              <c:idx val="9"/>
              <c:layout>
                <c:manualLayout>
                  <c:x val="-1.030623681654755E-16"/>
                  <c:y val="-4.188770692145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9F-4998-8F3C-183FE01AD3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106460</c:v>
                </c:pt>
                <c:pt idx="1">
                  <c:v>114452</c:v>
                </c:pt>
                <c:pt idx="2">
                  <c:v>112092</c:v>
                </c:pt>
                <c:pt idx="3">
                  <c:v>106768</c:v>
                </c:pt>
                <c:pt idx="4">
                  <c:v>108317</c:v>
                </c:pt>
                <c:pt idx="5">
                  <c:v>104465</c:v>
                </c:pt>
                <c:pt idx="6">
                  <c:v>113681</c:v>
                </c:pt>
                <c:pt idx="7">
                  <c:v>125141</c:v>
                </c:pt>
                <c:pt idx="8">
                  <c:v>119381</c:v>
                </c:pt>
                <c:pt idx="9">
                  <c:v>120492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7.2024606885744717E-3"/>
                  <c:y val="-3.986623014109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1.376817007036462E-2"/>
                  <c:y val="-4.6022143372958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1.1576280405179169E-2"/>
                  <c:y val="-5.2773302966337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1.2620269252625049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8.4894641119150731E-3"/>
                  <c:y val="-4.6296939228974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1.3868098195151992E-2"/>
                  <c:y val="-2.7789967781357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0520843535021149E-2"/>
                  <c:y val="-5.39862758304632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564697374369149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9513655460441348E-2"/>
                  <c:y val="-5.03339906677037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5.9524636151538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dLbl>
              <c:idx val="9"/>
              <c:layout>
                <c:manualLayout>
                  <c:x val="-1.4054121647829165E-3"/>
                  <c:y val="-5.07061715364959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9F-4998-8F3C-183FE01AD3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4127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11784</c:v>
                </c:pt>
                <c:pt idx="1">
                  <c:v>10438</c:v>
                </c:pt>
                <c:pt idx="2">
                  <c:v>11463</c:v>
                </c:pt>
                <c:pt idx="3">
                  <c:v>12188</c:v>
                </c:pt>
                <c:pt idx="4">
                  <c:v>12393</c:v>
                </c:pt>
                <c:pt idx="5">
                  <c:v>13211</c:v>
                </c:pt>
                <c:pt idx="6">
                  <c:v>12009</c:v>
                </c:pt>
                <c:pt idx="7">
                  <c:v>14186</c:v>
                </c:pt>
                <c:pt idx="8">
                  <c:v>22021</c:v>
                </c:pt>
                <c:pt idx="9">
                  <c:v>34805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106460</c:v>
                </c:pt>
                <c:pt idx="1">
                  <c:v>114452</c:v>
                </c:pt>
                <c:pt idx="2">
                  <c:v>112092</c:v>
                </c:pt>
                <c:pt idx="3">
                  <c:v>106768</c:v>
                </c:pt>
                <c:pt idx="4">
                  <c:v>108317</c:v>
                </c:pt>
                <c:pt idx="5">
                  <c:v>104465</c:v>
                </c:pt>
                <c:pt idx="6">
                  <c:v>113681</c:v>
                </c:pt>
                <c:pt idx="7">
                  <c:v>125141</c:v>
                </c:pt>
                <c:pt idx="8">
                  <c:v>119381</c:v>
                </c:pt>
                <c:pt idx="9">
                  <c:v>120492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412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4743834707071109E-2"/>
                  <c:y val="-2.552713441196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FD-4355-9C10-2EF00CFEB1D6}"/>
                </c:ext>
              </c:extLst>
            </c:dLbl>
            <c:dLbl>
              <c:idx val="1"/>
              <c:layout>
                <c:manualLayout>
                  <c:x val="-1.4575974570318633E-2"/>
                  <c:y val="-3.2489080160683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FD-4355-9C10-2EF00CFEB1D6}"/>
                </c:ext>
              </c:extLst>
            </c:dLbl>
            <c:dLbl>
              <c:idx val="2"/>
              <c:layout>
                <c:manualLayout>
                  <c:x val="-2.9151949140637265E-3"/>
                  <c:y val="-2.320648582905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FD-4355-9C10-2EF00CFEB1D6}"/>
                </c:ext>
              </c:extLst>
            </c:dLbl>
            <c:dLbl>
              <c:idx val="3"/>
              <c:layout>
                <c:manualLayout>
                  <c:x val="5.8303898281274E-3"/>
                  <c:y val="-2.320648582905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FD-4355-9C10-2EF00CFEB1D6}"/>
                </c:ext>
              </c:extLst>
            </c:dLbl>
            <c:dLbl>
              <c:idx val="4"/>
              <c:layout>
                <c:manualLayout>
                  <c:x val="-2.9151949140637265E-3"/>
                  <c:y val="1.624454008034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FD-4355-9C10-2EF00CFEB1D6}"/>
                </c:ext>
              </c:extLst>
            </c:dLbl>
            <c:dLbl>
              <c:idx val="5"/>
              <c:layout>
                <c:manualLayout>
                  <c:x val="1.3118377113286769E-2"/>
                  <c:y val="4.17716744923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FD-4355-9C10-2EF00CFEB1D6}"/>
                </c:ext>
              </c:extLst>
            </c:dLbl>
            <c:dLbl>
              <c:idx val="6"/>
              <c:layout>
                <c:manualLayout>
                  <c:x val="1.4575974570318632E-3"/>
                  <c:y val="2.3206485829059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6D-412C-AB6C-9FE9ACDB9833}"/>
                </c:ext>
              </c:extLst>
            </c:dLbl>
            <c:dLbl>
              <c:idx val="7"/>
              <c:layout>
                <c:manualLayout>
                  <c:x val="4.3727923710955895E-3"/>
                  <c:y val="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6D-412C-AB6C-9FE9ACDB9833}"/>
                </c:ext>
              </c:extLst>
            </c:dLbl>
            <c:dLbl>
              <c:idx val="8"/>
              <c:layout>
                <c:manualLayout>
                  <c:x val="-1.4575974570319701E-3"/>
                  <c:y val="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6D-412C-AB6C-9FE9ACDB98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75504</c:v>
                </c:pt>
                <c:pt idx="1">
                  <c:v>77962</c:v>
                </c:pt>
                <c:pt idx="2">
                  <c:v>77930</c:v>
                </c:pt>
                <c:pt idx="3">
                  <c:v>70255</c:v>
                </c:pt>
                <c:pt idx="4">
                  <c:v>72732</c:v>
                </c:pt>
                <c:pt idx="5">
                  <c:v>72507</c:v>
                </c:pt>
                <c:pt idx="6">
                  <c:v>89489</c:v>
                </c:pt>
                <c:pt idx="7">
                  <c:v>95033</c:v>
                </c:pt>
                <c:pt idx="8">
                  <c:v>85876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14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-3.2067144054701097E-2"/>
                  <c:y val="-2.0885837246153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71-4DBE-9BB0-7E8CAC3074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11784</c:v>
                </c:pt>
                <c:pt idx="1">
                  <c:v>10438</c:v>
                </c:pt>
                <c:pt idx="2">
                  <c:v>11463</c:v>
                </c:pt>
                <c:pt idx="3">
                  <c:v>12188</c:v>
                </c:pt>
                <c:pt idx="4">
                  <c:v>12393</c:v>
                </c:pt>
                <c:pt idx="5">
                  <c:v>13211</c:v>
                </c:pt>
                <c:pt idx="6">
                  <c:v>12009</c:v>
                </c:pt>
                <c:pt idx="7">
                  <c:v>14186</c:v>
                </c:pt>
                <c:pt idx="8">
                  <c:v>22021</c:v>
                </c:pt>
                <c:pt idx="9">
                  <c:v>34805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 in Outward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9151949140637265E-3"/>
                  <c:y val="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47-42BB-82E3-2502C61ECF59}"/>
                </c:ext>
              </c:extLst>
            </c:dLbl>
            <c:dLbl>
              <c:idx val="3"/>
              <c:layout>
                <c:manualLayout>
                  <c:x val="-1.4575974570318632E-3"/>
                  <c:y val="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47-42BB-82E3-2502C61ECF59}"/>
                </c:ext>
              </c:extLst>
            </c:dLbl>
            <c:dLbl>
              <c:idx val="4"/>
              <c:layout>
                <c:manualLayout>
                  <c:x val="0"/>
                  <c:y val="3.4809728743589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47-42BB-82E3-2502C61ECF59}"/>
                </c:ext>
              </c:extLst>
            </c:dLbl>
            <c:dLbl>
              <c:idx val="5"/>
              <c:layout>
                <c:manualLayout>
                  <c:x val="4.3727923710954828E-3"/>
                  <c:y val="3.4809728743589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47-42BB-82E3-2502C61ECF59}"/>
                </c:ext>
              </c:extLst>
            </c:dLbl>
            <c:dLbl>
              <c:idx val="6"/>
              <c:layout>
                <c:manualLayout>
                  <c:x val="4.3727923710955895E-3"/>
                  <c:y val="4.1771674492307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6D-412C-AB6C-9FE9ACDB9833}"/>
                </c:ext>
              </c:extLst>
            </c:dLbl>
            <c:dLbl>
              <c:idx val="7"/>
              <c:layout>
                <c:manualLayout>
                  <c:x val="8.7455847421910732E-3"/>
                  <c:y val="2.320648582905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6D-412C-AB6C-9FE9ACDB9833}"/>
                </c:ext>
              </c:extLst>
            </c:dLbl>
            <c:dLbl>
              <c:idx val="8"/>
              <c:layout>
                <c:manualLayout>
                  <c:x val="7.2879872851592097E-3"/>
                  <c:y val="1.1603242914529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6D-412C-AB6C-9FE9ACDB98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10550</c:v>
                </c:pt>
                <c:pt idx="1">
                  <c:v>6526</c:v>
                </c:pt>
                <c:pt idx="2">
                  <c:v>10198</c:v>
                </c:pt>
                <c:pt idx="3">
                  <c:v>12300</c:v>
                </c:pt>
                <c:pt idx="4">
                  <c:v>12271</c:v>
                </c:pt>
                <c:pt idx="5">
                  <c:v>12843</c:v>
                </c:pt>
                <c:pt idx="6">
                  <c:v>12349</c:v>
                </c:pt>
                <c:pt idx="7">
                  <c:v>13342</c:v>
                </c:pt>
                <c:pt idx="8">
                  <c:v>20517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3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370292189756699E-2"/>
          <c:y val="0.11221624131344073"/>
          <c:w val="0.94159242017372957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412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19-48A6-8B3A-DDF89A366AE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19-48A6-8B3A-DDF89A366AEB}"/>
                </c:ext>
              </c:extLst>
            </c:dLbl>
            <c:dLbl>
              <c:idx val="10"/>
              <c:layout>
                <c:manualLayout>
                  <c:x val="-2.5397178091323188E-2"/>
                  <c:y val="-4.162877047430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F3-4DA4-B12C-A72AFE04FAF8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5.7884457282524157E-2"/>
                      <c:h val="9.32729333744929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F3-4DA4-B12C-A72AFE04FAF8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19-48A6-8B3A-DDF89A366AEB}"/>
                </c:ext>
              </c:extLst>
            </c:dLbl>
            <c:dLbl>
              <c:idx val="13"/>
              <c:layout>
                <c:manualLayout>
                  <c:x val="-1.6931396511498723E-2"/>
                  <c:y val="-3.4282516861194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24063992889678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6F3-4DA4-B12C-A72AFE04FAF8}"/>
                </c:ext>
              </c:extLst>
            </c:dLbl>
            <c:dLbl>
              <c:idx val="14"/>
              <c:layout>
                <c:manualLayout>
                  <c:x val="-2.8219086768138941E-3"/>
                  <c:y val="-3.6731268065565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F3-4DA4-B12C-A72AFE04FA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FD4-4438-AD8C-96D28725C5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4-4438-AD8C-96D28725C5E7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19-48A6-8B3A-DDF89A366AE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19-48A6-8B3A-DDF89A366AEB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19-48A6-8B3A-DDF89A366A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FD4-4438-AD8C-96D28725C5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19-48A6-8B3A-DDF89A366AE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919-48A6-8B3A-DDF89A366AE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919-48A6-8B3A-DDF89A366AE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919-48A6-8B3A-DDF89A366AEB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919-48A6-8B3A-DDF89A366A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FD4-4438-AD8C-96D28725C5E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19-48A6-8B3A-DDF89A366AE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19-48A6-8B3A-DDF89A366AE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19-48A6-8B3A-DDF89A366AE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19-48A6-8B3A-DDF89A366AE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19-48A6-8B3A-DDF89A366A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FD4-4438-AD8C-96D28725C5E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Australia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13"/>
              <c:layout>
                <c:manualLayout>
                  <c:x val="-4.2328630152205313E-3"/>
                  <c:y val="3.1833765656823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8.9</c:v>
                </c:pt>
                <c:pt idx="1">
                  <c:v>8.5</c:v>
                </c:pt>
                <c:pt idx="2">
                  <c:v>8.1999999999999993</c:v>
                </c:pt>
                <c:pt idx="3">
                  <c:v>7.8</c:v>
                </c:pt>
                <c:pt idx="4">
                  <c:v>8.1999999999999993</c:v>
                </c:pt>
                <c:pt idx="5">
                  <c:v>8.8000000000000007</c:v>
                </c:pt>
                <c:pt idx="6">
                  <c:v>8.6999999999999993</c:v>
                </c:pt>
                <c:pt idx="7">
                  <c:v>10</c:v>
                </c:pt>
                <c:pt idx="8">
                  <c:v>10.1</c:v>
                </c:pt>
                <c:pt idx="9">
                  <c:v>10</c:v>
                </c:pt>
                <c:pt idx="10">
                  <c:v>10.199999999999999</c:v>
                </c:pt>
                <c:pt idx="11">
                  <c:v>6.8</c:v>
                </c:pt>
                <c:pt idx="12">
                  <c:v>5.5</c:v>
                </c:pt>
                <c:pt idx="13">
                  <c:v>7</c:v>
                </c:pt>
                <c:pt idx="14">
                  <c:v>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1FD4-4438-AD8C-96D28725C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53-4805-8FED-306ADAF9A564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53-4805-8FED-306ADAF9A564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53-4805-8FED-306ADAF9A564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53-4805-8FED-306ADAF9A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2583</c:v>
                </c:pt>
                <c:pt idx="1">
                  <c:v>1553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53-4805-8FED-306ADAF9A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10-414F-8986-986C3CA89C4E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10-414F-8986-986C3CA89C4E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10-414F-8986-986C3CA89C4E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10-414F-8986-986C3CA89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10-414F-8986-986C3CA89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Australia Global Exports in BOP - 2024 – Bio US$ - % -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828126916254966"/>
          <c:y val="0.2452420782775889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Australia Exports in BOP - 2023 -%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0964126791784207"/>
                  <c:y val="-0.169777575694561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0.14236046918158632"/>
                  <c:y val="0.120582317787581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341</c:v>
                </c:pt>
                <c:pt idx="1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Australia Exports in TiVA – 2020</a:t>
            </a:r>
          </a:p>
          <a:p>
            <a:pPr>
              <a:defRPr sz="2000" b="1">
                <a:solidFill>
                  <a:schemeClr val="tx1"/>
                </a:solidFill>
              </a:defRPr>
            </a:pPr>
            <a:r>
              <a:rPr lang="en-US" sz="2000" dirty="0"/>
              <a:t> - % -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4930742098129735"/>
                  <c:y val="1.99996430782791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55.7</c:v>
                </c:pt>
                <c:pt idx="1">
                  <c:v>44.3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28961</c:v>
                </c:pt>
                <c:pt idx="1">
                  <c:v>33057</c:v>
                </c:pt>
                <c:pt idx="2">
                  <c:v>38564</c:v>
                </c:pt>
                <c:pt idx="3">
                  <c:v>38544</c:v>
                </c:pt>
                <c:pt idx="4">
                  <c:v>38778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6830</c:v>
                </c:pt>
                <c:pt idx="1">
                  <c:v>9294</c:v>
                </c:pt>
                <c:pt idx="2">
                  <c:v>17686</c:v>
                </c:pt>
                <c:pt idx="3">
                  <c:v>13716</c:v>
                </c:pt>
                <c:pt idx="4">
                  <c:v>10743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22131</c:v>
                </c:pt>
                <c:pt idx="1">
                  <c:v>23763</c:v>
                </c:pt>
                <c:pt idx="2">
                  <c:v>20878</c:v>
                </c:pt>
                <c:pt idx="3">
                  <c:v>24828</c:v>
                </c:pt>
                <c:pt idx="4">
                  <c:v>28035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Bio)</a:t>
            </a:r>
          </a:p>
        </c:rich>
      </c:tx>
      <c:layout>
        <c:manualLayout>
          <c:xMode val="edge"/>
          <c:yMode val="edge"/>
          <c:x val="0.2486434930425024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22881641386505E-2"/>
          <c:y val="7.2647596998553665E-2"/>
          <c:w val="0.90394739597786311"/>
          <c:h val="0.75644513365108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16760</c:v>
                </c:pt>
                <c:pt idx="1">
                  <c:v>19860</c:v>
                </c:pt>
                <c:pt idx="2">
                  <c:v>26201</c:v>
                </c:pt>
                <c:pt idx="3">
                  <c:v>28796</c:v>
                </c:pt>
                <c:pt idx="4">
                  <c:v>31049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385303824398450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09-40DE-9D22-63AE131496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6223</c:v>
                </c:pt>
                <c:pt idx="1">
                  <c:v>7425</c:v>
                </c:pt>
                <c:pt idx="2">
                  <c:v>9183</c:v>
                </c:pt>
                <c:pt idx="3">
                  <c:v>10075</c:v>
                </c:pt>
                <c:pt idx="4">
                  <c:v>10917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10537</c:v>
                </c:pt>
                <c:pt idx="1">
                  <c:v>12435</c:v>
                </c:pt>
                <c:pt idx="2">
                  <c:v>17018</c:v>
                </c:pt>
                <c:pt idx="3">
                  <c:v>18721</c:v>
                </c:pt>
                <c:pt idx="4">
                  <c:v>20132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4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0.07703</cdr:x>
      <cdr:y>0.32704</cdr:y>
    </cdr:from>
    <cdr:to>
      <cdr:x>0.14117</cdr:x>
      <cdr:y>0.36871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40AEE5-9BD2-4178-A3E5-327446BD2B56}"/>
            </a:ext>
          </a:extLst>
        </cdr:cNvPr>
        <cdr:cNvSpPr txBox="1"/>
      </cdr:nvSpPr>
      <cdr:spPr>
        <a:xfrm xmlns:a="http://schemas.openxmlformats.org/drawingml/2006/main">
          <a:off x="682215" y="1739929"/>
          <a:ext cx="568089" cy="22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dirty="0"/>
            <a:t>18.9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 Trade in Services with Australia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03/02/2026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08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2975" y="1352550"/>
            <a:ext cx="4862513" cy="3648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08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597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643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54DCC-8F6C-4469-AC18-57AADC91E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E9943-AF19-0194-50F7-DD95769C30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38581A-AE78-4722-3B18-7E203ADD9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9E670-3747-1407-F6DD-E770884886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32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1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2/3/2026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03/02/2026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56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2/3/2026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  <p:sldLayoutId id="2147483678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a.gov/the-world-factbook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hyperlink" Target="https://stats.oecd.org/Index.aspx?DataSetCode=TIVA_2018_C1" TargetMode="External"/><Relationship Id="rId4" Type="http://schemas.openxmlformats.org/officeDocument/2006/relationships/hyperlink" Target="https://www.wto.org/english/res_e/statis_e/wts2020_e/wts20_toc_e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20437" y="3264147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20"/>
            <a:ext cx="8715436" cy="1800200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Australia”</a:t>
            </a:r>
          </a:p>
          <a:p>
            <a:pPr algn="ctr"/>
            <a:r>
              <a:rPr lang="en-GB" dirty="0"/>
              <a:t>January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07852"/>
            <a:ext cx="1876946" cy="12753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6C02650-1966-4CD0-A6DB-1A332EEFE8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07852"/>
            <a:ext cx="1873985" cy="127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31503205"/>
              </p:ext>
            </p:extLst>
          </p:nvPr>
        </p:nvGraphicFramePr>
        <p:xfrm>
          <a:off x="0" y="1397000"/>
          <a:ext cx="914400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827584" y="750669"/>
            <a:ext cx="734481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</a:t>
            </a:r>
            <a:r>
              <a:rPr lang="en-GB" altLang="en-US" b="1" u="sng" dirty="0">
                <a:solidFill>
                  <a:srgbClr val="FF0000"/>
                </a:solidFill>
              </a:rPr>
              <a:t>to Australia </a:t>
            </a:r>
            <a:r>
              <a:rPr lang="en-GB" altLang="en-US" b="1" u="sng" dirty="0"/>
              <a:t>per sectors</a:t>
            </a:r>
            <a:br>
              <a:rPr lang="en-GB" altLang="en-US" b="1" u="sng" dirty="0"/>
            </a:br>
            <a:r>
              <a:rPr lang="en-GB" altLang="en-US" sz="2000" b="1" dirty="0">
                <a:solidFill>
                  <a:srgbClr val="FF0000"/>
                </a:solidFill>
              </a:rPr>
              <a:t>(2023 </a:t>
            </a:r>
            <a:r>
              <a:rPr lang="en-GB" altLang="en-US" dirty="0"/>
              <a:t>- € Million)</a:t>
            </a:r>
            <a:endParaRPr lang="en-GB" alt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9674" y="1379300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28 048  –         Imports - Total: 10 106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6259795" y="1386192"/>
            <a:ext cx="23984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36.8% of EU27 Exports</a:t>
            </a: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2411760" y="2678887"/>
            <a:ext cx="7920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19.1%</a:t>
            </a: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5865461" y="3696825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5.1%</a:t>
            </a: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7704348" y="3193601"/>
            <a:ext cx="11521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43.4% of imports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7064663" y="3220905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14%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19674" y="1450485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651924" y="1459402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8CE88523-6843-5E2A-5DF8-A2954855B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90" y="2950681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17.4%</a:t>
            </a:r>
          </a:p>
        </p:txBody>
      </p:sp>
    </p:spTree>
    <p:extLst>
      <p:ext uri="{BB962C8B-B14F-4D97-AF65-F5344CB8AC3E}">
        <p14:creationId xmlns:p14="http://schemas.microsoft.com/office/powerpoint/2010/main" val="1997556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1B670-0142-E6E5-CB53-30F52534C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E03D847-6BC7-187D-2F13-5EAAED5D53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8465953"/>
              </p:ext>
            </p:extLst>
          </p:nvPr>
        </p:nvGraphicFramePr>
        <p:xfrm>
          <a:off x="0" y="1397000"/>
          <a:ext cx="914400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D9E7850-987B-741F-EA97-B4F6FD6C2ABC}"/>
              </a:ext>
            </a:extLst>
          </p:cNvPr>
          <p:cNvSpPr/>
          <p:nvPr/>
        </p:nvSpPr>
        <p:spPr>
          <a:xfrm>
            <a:off x="827584" y="750669"/>
            <a:ext cx="734481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</a:t>
            </a:r>
            <a:r>
              <a:rPr lang="en-GB" altLang="en-US" b="1" u="sng" dirty="0">
                <a:solidFill>
                  <a:srgbClr val="FF0000"/>
                </a:solidFill>
              </a:rPr>
              <a:t>to Australia </a:t>
            </a:r>
            <a:r>
              <a:rPr lang="en-GB" altLang="en-US" b="1" u="sng" dirty="0"/>
              <a:t>per sectors</a:t>
            </a:r>
            <a:br>
              <a:rPr lang="en-GB" altLang="en-US" b="1" u="sng" dirty="0"/>
            </a:br>
            <a:r>
              <a:rPr lang="en-GB" altLang="en-US" sz="2000" b="1" dirty="0">
                <a:solidFill>
                  <a:srgbClr val="FF0000"/>
                </a:solidFill>
              </a:rPr>
              <a:t>(2024 </a:t>
            </a:r>
            <a:r>
              <a:rPr lang="en-GB" altLang="en-US" dirty="0"/>
              <a:t>- € Million)</a:t>
            </a:r>
            <a:endParaRPr lang="en-GB" altLang="en-US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D25776-3458-6D65-067D-050A9DD9E5B4}"/>
              </a:ext>
            </a:extLst>
          </p:cNvPr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2D64EC-9B08-5E5A-B50E-BA573BB3FED7}"/>
              </a:ext>
            </a:extLst>
          </p:cNvPr>
          <p:cNvSpPr txBox="1"/>
          <p:nvPr/>
        </p:nvSpPr>
        <p:spPr>
          <a:xfrm>
            <a:off x="1519674" y="1379300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31 049  –         Imports - Total: 10 917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BD5E1BBB-407A-9159-87D2-47912FA42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9795" y="1386192"/>
            <a:ext cx="23984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39.1% of EU27 Exports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E5D4A18A-27E7-86F7-212A-B3D301472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0401" y="3327493"/>
            <a:ext cx="7920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12.8%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8B45379A-826C-7C01-437B-A4810491F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5461" y="3696825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5.1%</a:t>
            </a: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A8C89F60-AE2B-D0F9-BB7A-E792D4475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4348" y="3193601"/>
            <a:ext cx="11521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rgbClr val="FF0000"/>
                </a:solidFill>
              </a:rPr>
              <a:t>40.7% of imports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17650EE0-89BD-CCAE-3BE2-25300339B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663" y="3220905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08DDF0-5CAB-A47D-560E-8DD9FD26B59B}"/>
              </a:ext>
            </a:extLst>
          </p:cNvPr>
          <p:cNvSpPr/>
          <p:nvPr/>
        </p:nvSpPr>
        <p:spPr>
          <a:xfrm>
            <a:off x="1519674" y="1450485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A11287-D495-A3DA-257A-490BF4EE1069}"/>
              </a:ext>
            </a:extLst>
          </p:cNvPr>
          <p:cNvSpPr/>
          <p:nvPr/>
        </p:nvSpPr>
        <p:spPr>
          <a:xfrm>
            <a:off x="3651924" y="1459402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837485DA-7D38-83EB-12E1-FBEFD1C6B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7737" y="3142827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15.9%</a:t>
            </a:r>
          </a:p>
        </p:txBody>
      </p:sp>
    </p:spTree>
    <p:extLst>
      <p:ext uri="{BB962C8B-B14F-4D97-AF65-F5344CB8AC3E}">
        <p14:creationId xmlns:p14="http://schemas.microsoft.com/office/powerpoint/2010/main" val="2671070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5922614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134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8079943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547664" y="730151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+mj-lt"/>
              </a:rPr>
              <a:t>EU 27 FDI with Australia – Share of Services in Outward FDI– Million €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3316F-2782-5002-8F4E-EAEB43C36519}"/>
              </a:ext>
            </a:extLst>
          </p:cNvPr>
          <p:cNvSpPr txBox="1"/>
          <p:nvPr/>
        </p:nvSpPr>
        <p:spPr>
          <a:xfrm>
            <a:off x="7236296" y="3717032"/>
            <a:ext cx="864096" cy="4001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72%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23F5ED-F00E-6EDC-1A5F-8A343C1E5B79}"/>
              </a:ext>
            </a:extLst>
          </p:cNvPr>
          <p:cNvSpPr txBox="1"/>
          <p:nvPr/>
        </p:nvSpPr>
        <p:spPr>
          <a:xfrm>
            <a:off x="2051720" y="4083174"/>
            <a:ext cx="3816424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FDI to Australia in services sectors (72%) in 2022, is close to the EU’s world average (79.7%). </a:t>
            </a:r>
          </a:p>
        </p:txBody>
      </p:sp>
    </p:spTree>
    <p:extLst>
      <p:ext uri="{BB962C8B-B14F-4D97-AF65-F5344CB8AC3E}">
        <p14:creationId xmlns:p14="http://schemas.microsoft.com/office/powerpoint/2010/main" val="2633024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3337807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547664" y="730151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+mj-lt"/>
              </a:rPr>
              <a:t>EU 27 FDI with Australia – Share of Services in </a:t>
            </a:r>
            <a:r>
              <a:rPr lang="en-GB" sz="2000" b="1" dirty="0">
                <a:solidFill>
                  <a:srgbClr val="FF0000"/>
                </a:solidFill>
                <a:latin typeface="+mj-lt"/>
              </a:rPr>
              <a:t>Inward </a:t>
            </a:r>
            <a:r>
              <a:rPr lang="en-GB" sz="2000" b="1" dirty="0">
                <a:latin typeface="+mj-lt"/>
              </a:rPr>
              <a:t>FDI– Million €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83316F-2782-5002-8F4E-EAEB43C36519}"/>
              </a:ext>
            </a:extLst>
          </p:cNvPr>
          <p:cNvSpPr txBox="1"/>
          <p:nvPr/>
        </p:nvSpPr>
        <p:spPr>
          <a:xfrm>
            <a:off x="7603152" y="3557160"/>
            <a:ext cx="64807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+mj-lt"/>
              </a:rPr>
              <a:t>93%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37BEE2-B16D-8F7E-FF78-960CC966257F}"/>
              </a:ext>
            </a:extLst>
          </p:cNvPr>
          <p:cNvSpPr txBox="1"/>
          <p:nvPr/>
        </p:nvSpPr>
        <p:spPr>
          <a:xfrm>
            <a:off x="1331640" y="1563523"/>
            <a:ext cx="367240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 higher rate of Australia FDI to EU in services sectors (93%) in 2022, compared to world average (79,7%) in 2024. </a:t>
            </a:r>
          </a:p>
        </p:txBody>
      </p:sp>
    </p:spTree>
    <p:extLst>
      <p:ext uri="{BB962C8B-B14F-4D97-AF65-F5344CB8AC3E}">
        <p14:creationId xmlns:p14="http://schemas.microsoft.com/office/powerpoint/2010/main" val="262954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2495-9231-4591-BFE9-E914AFABE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18" y="764704"/>
            <a:ext cx="7886700" cy="508474"/>
          </a:xfrm>
        </p:spPr>
        <p:txBody>
          <a:bodyPr>
            <a:normAutofit/>
          </a:bodyPr>
          <a:lstStyle/>
          <a:p>
            <a:pPr algn="ctr"/>
            <a:r>
              <a:rPr lang="en-GB" sz="2700" u="sng" dirty="0">
                <a:latin typeface="Calibri Light" panose="020F0302020204030204" pitchFamily="34" charset="0"/>
                <a:cs typeface="Times New Roman" pitchFamily="18" charset="0"/>
              </a:rPr>
              <a:t>Economy per sectors – GDP – (est. 2017)</a:t>
            </a:r>
            <a:endParaRPr lang="en-GB" sz="270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CCC58090-92BF-41FE-BE73-809D98653D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6937134"/>
              </p:ext>
            </p:extLst>
          </p:nvPr>
        </p:nvGraphicFramePr>
        <p:xfrm>
          <a:off x="323528" y="1397000"/>
          <a:ext cx="864096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FCBE1D-92D3-4D45-AC17-E4426EAA3F86}"/>
              </a:ext>
            </a:extLst>
          </p:cNvPr>
          <p:cNvSpPr txBox="1"/>
          <p:nvPr/>
        </p:nvSpPr>
        <p:spPr>
          <a:xfrm>
            <a:off x="755576" y="1781652"/>
            <a:ext cx="4197231" cy="830997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Services = 73% of EU GDP</a:t>
            </a:r>
          </a:p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	      71% of Australia GDP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7E343B-01B6-4075-9970-90CE4C2E8A53}"/>
              </a:ext>
            </a:extLst>
          </p:cNvPr>
          <p:cNvSpPr txBox="1"/>
          <p:nvPr/>
        </p:nvSpPr>
        <p:spPr>
          <a:xfrm>
            <a:off x="6984776" y="6597352"/>
            <a:ext cx="1979712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3"/>
              </a:rPr>
              <a:t>CIA </a:t>
            </a:r>
            <a:r>
              <a:rPr lang="en-GB" sz="1100" dirty="0" err="1">
                <a:latin typeface="Calibri Light" panose="020F0302020204030204" pitchFamily="34" charset="0"/>
                <a:hlinkClick r:id="rId3"/>
              </a:rPr>
              <a:t>FactBook</a:t>
            </a:r>
            <a:r>
              <a:rPr lang="en-GB" sz="1100" dirty="0">
                <a:latin typeface="Calibri Light" panose="020F0302020204030204" pitchFamily="34" charset="0"/>
                <a:hlinkClick r:id="rId3"/>
              </a:rPr>
              <a:t> </a:t>
            </a:r>
            <a:r>
              <a:rPr lang="en-GB" sz="1100" dirty="0">
                <a:latin typeface="Calibri Light" panose="020F0302020204030204" pitchFamily="34" charset="0"/>
              </a:rPr>
              <a:t>- 2021</a:t>
            </a:r>
          </a:p>
        </p:txBody>
      </p:sp>
    </p:spTree>
    <p:extLst>
      <p:ext uri="{BB962C8B-B14F-4D97-AF65-F5344CB8AC3E}">
        <p14:creationId xmlns:p14="http://schemas.microsoft.com/office/powerpoint/2010/main" val="98486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 29.8</a:t>
            </a:r>
            <a:r>
              <a:rPr lang="en-GB" dirty="0">
                <a:solidFill>
                  <a:srgbClr val="FF0000"/>
                </a:solidFill>
              </a:rPr>
              <a:t>% (8 % in Australia)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42A1D6-8F57-4276-846F-AE4501CF3D4E}"/>
              </a:ext>
            </a:extLst>
          </p:cNvPr>
          <p:cNvSpPr txBox="1"/>
          <p:nvPr/>
        </p:nvSpPr>
        <p:spPr>
          <a:xfrm>
            <a:off x="3419872" y="6597352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Source: https://data.worldbank.org/indicator/BG.GSR.NFSV.GD.ZS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42C9D85-FC7E-7226-1095-0796618E97F8}"/>
              </a:ext>
            </a:extLst>
          </p:cNvPr>
          <p:cNvSpPr/>
          <p:nvPr/>
        </p:nvSpPr>
        <p:spPr>
          <a:xfrm>
            <a:off x="901162" y="5463563"/>
            <a:ext cx="5038990" cy="534875"/>
          </a:xfrm>
          <a:prstGeom prst="wedgeRectCallout">
            <a:avLst>
              <a:gd name="adj1" fmla="val 55198"/>
              <a:gd name="adj2" fmla="val -52786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share of Trade in Services in Indonesia GDP is </a:t>
            </a:r>
            <a:r>
              <a:rPr lang="en-US" sz="1400" dirty="0">
                <a:solidFill>
                  <a:srgbClr val="FF0000"/>
                </a:solidFill>
              </a:rPr>
              <a:t>88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% lower than </a:t>
            </a:r>
            <a:r>
              <a:rPr lang="en-US" sz="1400" dirty="0">
                <a:solidFill>
                  <a:srgbClr val="FF0000"/>
                </a:solidFill>
              </a:rPr>
              <a:t> Middle I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ncome countries average, and 600% lower than in the EU!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AFE115-6D8D-7D75-3EA8-53C120D2B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2733375"/>
              </p:ext>
            </p:extLst>
          </p:nvPr>
        </p:nvGraphicFramePr>
        <p:xfrm>
          <a:off x="7118" y="1497998"/>
          <a:ext cx="9001000" cy="518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024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/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2023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2024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pic>
        <p:nvPicPr>
          <p:cNvPr id="3" name="Picture 2" descr="K:\ESF Logo\ESF logo variations IM\ESF logo only transp.tif">
            <a:extLst>
              <a:ext uri="{FF2B5EF4-FFF2-40B4-BE49-F238E27FC236}">
                <a16:creationId xmlns:a16="http://schemas.microsoft.com/office/drawing/2014/main" id="{05C27B7F-22A8-9446-5D95-2F9FFAB24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516" y="92833"/>
            <a:ext cx="1314354" cy="59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1B4D799B-34FF-F812-45E8-76F2A99FE8A2}"/>
              </a:ext>
            </a:extLst>
          </p:cNvPr>
          <p:cNvSpPr/>
          <p:nvPr/>
        </p:nvSpPr>
        <p:spPr>
          <a:xfrm>
            <a:off x="5342534" y="3005180"/>
            <a:ext cx="2090794" cy="523220"/>
          </a:xfrm>
          <a:prstGeom prst="wedgeRectCallout">
            <a:avLst>
              <a:gd name="adj1" fmla="val 21405"/>
              <a:gd name="adj2" fmla="val 337364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Australia = 15</a:t>
            </a:r>
            <a:r>
              <a:rPr lang="en-GB" baseline="30000" dirty="0">
                <a:solidFill>
                  <a:srgbClr val="FF0000"/>
                </a:solidFill>
              </a:rPr>
              <a:t>th</a:t>
            </a:r>
            <a:r>
              <a:rPr lang="en-GB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942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43EDFC-8FE9-5A34-24B1-7F5AD612156C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4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5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37.5%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4,136 $Bio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A5AC647-7204-E90E-F7D5-7D25B03BFAE5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2701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Australia</a:t>
            </a:r>
            <a:br>
              <a:rPr lang="en-GB" altLang="en-US" b="1" dirty="0"/>
            </a:br>
            <a:r>
              <a:rPr lang="en-GB" altLang="en-US" b="1" dirty="0"/>
              <a:t>Comparison between </a:t>
            </a:r>
            <a:r>
              <a:rPr lang="en-GB" altLang="en-US" b="1" dirty="0" err="1"/>
              <a:t>BoP</a:t>
            </a:r>
            <a:r>
              <a:rPr lang="en-GB" altLang="en-US" b="1" dirty="0"/>
              <a:t>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0589230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5523443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7" y="6237312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EU= 424 $Bio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6796853" y="6575866"/>
            <a:ext cx="225649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</a:rPr>
              <a:t>Source: WTO WTS2018 &amp; </a:t>
            </a:r>
            <a:r>
              <a:rPr lang="en-GB" sz="1200" dirty="0" err="1">
                <a:latin typeface="Calibri Light" panose="020F0302020204030204" pitchFamily="34" charset="0"/>
              </a:rPr>
              <a:t>TiVA</a:t>
            </a:r>
            <a:endParaRPr lang="en-GB" sz="12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467544" y="2705965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19,6%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98654" y="2705965"/>
            <a:ext cx="863206" cy="341613"/>
          </a:xfrm>
          <a:prstGeom prst="wedgeRectCallout">
            <a:avLst>
              <a:gd name="adj1" fmla="val -59740"/>
              <a:gd name="adj2" fmla="val 144274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80,4%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57972"/>
            <a:ext cx="7772400" cy="720080"/>
          </a:xfrm>
        </p:spPr>
        <p:txBody>
          <a:bodyPr/>
          <a:lstStyle/>
          <a:p>
            <a:r>
              <a:rPr lang="en-GB" sz="2400" b="1" u="sng" dirty="0"/>
              <a:t>EU-Australia Trade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19513357"/>
              </p:ext>
            </p:extLst>
          </p:nvPr>
        </p:nvGraphicFramePr>
        <p:xfrm>
          <a:off x="155848" y="1478052"/>
          <a:ext cx="4200128" cy="5095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620648870"/>
              </p:ext>
            </p:extLst>
          </p:nvPr>
        </p:nvGraphicFramePr>
        <p:xfrm>
          <a:off x="4434784" y="1628800"/>
          <a:ext cx="4583832" cy="4944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E1708FC-6D1B-8320-4B86-4938074E6AD4}"/>
              </a:ext>
            </a:extLst>
          </p:cNvPr>
          <p:cNvSpPr txBox="1"/>
          <p:nvPr/>
        </p:nvSpPr>
        <p:spPr>
          <a:xfrm>
            <a:off x="5243950" y="6604084"/>
            <a:ext cx="377991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i="1" dirty="0">
                <a:latin typeface="+mn-lt"/>
              </a:rPr>
              <a:t>Source: Eurostat – </a:t>
            </a:r>
            <a:r>
              <a:rPr lang="en-GB" sz="1200" dirty="0" err="1">
                <a:latin typeface="+mn-lt"/>
              </a:rPr>
              <a:t>ext_lt_maineu</a:t>
            </a:r>
            <a:r>
              <a:rPr lang="en-GB" sz="1200" dirty="0">
                <a:latin typeface="+mn-lt"/>
              </a:rPr>
              <a:t> + </a:t>
            </a:r>
            <a:r>
              <a:rPr lang="en-GB" sz="1200" i="1" dirty="0">
                <a:latin typeface="+mn-lt"/>
              </a:rPr>
              <a:t> [bop_fdi6_pos]. </a:t>
            </a:r>
            <a:endParaRPr lang="en-GB" sz="120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423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7331231"/>
              </p:ext>
            </p:extLst>
          </p:nvPr>
        </p:nvGraphicFramePr>
        <p:xfrm>
          <a:off x="108427" y="1988839"/>
          <a:ext cx="2864001" cy="462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317290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44.4%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20580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55.6%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B471C7-5914-4CB5-9102-4CA98A8542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6534123"/>
              </p:ext>
            </p:extLst>
          </p:nvPr>
        </p:nvGraphicFramePr>
        <p:xfrm>
          <a:off x="3042033" y="1988837"/>
          <a:ext cx="2951405" cy="4621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326165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50.4%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5153469" y="31008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49.6%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611560" y="6247455"/>
            <a:ext cx="2304256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EU exports: 69.8 Bio€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635896" y="6247456"/>
            <a:ext cx="226316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AUS exports: 21.6 Bio€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BC5F53-F808-4784-A44E-229F1B687745}"/>
              </a:ext>
            </a:extLst>
          </p:cNvPr>
          <p:cNvSpPr txBox="1"/>
          <p:nvPr/>
        </p:nvSpPr>
        <p:spPr>
          <a:xfrm>
            <a:off x="6685342" y="6581001"/>
            <a:ext cx="2317574" cy="276999"/>
          </a:xfrm>
          <a:prstGeom prst="rect">
            <a:avLst/>
          </a:prstGeom>
          <a:solidFill>
            <a:schemeClr val="bg1"/>
          </a:solidFill>
          <a:ln w="15875">
            <a:noFill/>
          </a:ln>
        </p:spPr>
        <p:txBody>
          <a:bodyPr wrap="square" rtlCol="0">
            <a:spAutoFit/>
          </a:bodyPr>
          <a:lstStyle/>
          <a:p>
            <a:r>
              <a:rPr lang="en-GB" sz="1200" i="1" dirty="0">
                <a:latin typeface="+mn-lt"/>
              </a:rPr>
              <a:t>Source: Eurostat –[bop_fdi6_pos].</a:t>
            </a:r>
            <a:endParaRPr lang="en-GB" sz="120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0333419"/>
              </p:ext>
            </p:extLst>
          </p:nvPr>
        </p:nvGraphicFramePr>
        <p:xfrm>
          <a:off x="6042847" y="1988837"/>
          <a:ext cx="2960069" cy="4621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956381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EU-Australia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45.9%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54.1%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7072403" y="6247454"/>
            <a:ext cx="1872208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91.3 Bio€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259632" y="1340768"/>
            <a:ext cx="6408712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Services represents 45.9 % of the total trade between EU &amp; Australia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(50,4% of Australia exports to EU = Services)</a:t>
            </a:r>
          </a:p>
        </p:txBody>
      </p:sp>
    </p:spTree>
    <p:extLst>
      <p:ext uri="{BB962C8B-B14F-4D97-AF65-F5344CB8AC3E}">
        <p14:creationId xmlns:p14="http://schemas.microsoft.com/office/powerpoint/2010/main" val="205193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0233761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30FCBD-80F5-4953-BB15-EBA1309C387B}"/>
              </a:ext>
            </a:extLst>
          </p:cNvPr>
          <p:cNvSpPr txBox="1"/>
          <p:nvPr/>
        </p:nvSpPr>
        <p:spPr>
          <a:xfrm>
            <a:off x="1115616" y="1772817"/>
            <a:ext cx="3456384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Exports= +179% in 13 years</a:t>
            </a:r>
          </a:p>
          <a:p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Australia Exports = +94% in 13 years</a:t>
            </a:r>
          </a:p>
        </p:txBody>
      </p:sp>
    </p:spTree>
    <p:extLst>
      <p:ext uri="{BB962C8B-B14F-4D97-AF65-F5344CB8AC3E}">
        <p14:creationId xmlns:p14="http://schemas.microsoft.com/office/powerpoint/2010/main" val="266990808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8179</TotalTime>
  <Words>887</Words>
  <Application>Microsoft Office PowerPoint</Application>
  <PresentationFormat>On-screen Show (4:3)</PresentationFormat>
  <Paragraphs>189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Economy per sectors – GDP – (est. 2017)</vt:lpstr>
      <vt:lpstr>PowerPoint Presentation</vt:lpstr>
      <vt:lpstr>PowerPoint Presentation</vt:lpstr>
      <vt:lpstr>PowerPoint Presentation</vt:lpstr>
      <vt:lpstr>PowerPoint Presentation</vt:lpstr>
      <vt:lpstr>EU-Australia Trade (Imports and exports of goods &amp; services)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250</cp:revision>
  <cp:lastPrinted>2025-05-07T11:57:50Z</cp:lastPrinted>
  <dcterms:created xsi:type="dcterms:W3CDTF">2014-06-16T08:31:04Z</dcterms:created>
  <dcterms:modified xsi:type="dcterms:W3CDTF">2026-02-03T14:44:54Z</dcterms:modified>
</cp:coreProperties>
</file>