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2" r:id="rId2"/>
    <p:sldId id="408" r:id="rId3"/>
    <p:sldId id="326" r:id="rId4"/>
    <p:sldId id="328" r:id="rId5"/>
    <p:sldId id="333" r:id="rId6"/>
    <p:sldId id="329" r:id="rId7"/>
    <p:sldId id="409" r:id="rId8"/>
    <p:sldId id="340" r:id="rId9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35" autoAdjust="0"/>
    <p:restoredTop sz="94675" autoAdjust="0"/>
  </p:normalViewPr>
  <p:slideViewPr>
    <p:cSldViewPr>
      <p:cViewPr varScale="1">
        <p:scale>
          <a:sx n="78" d="100"/>
          <a:sy n="78" d="100"/>
        </p:scale>
        <p:origin x="64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</a:t>
            </a:r>
            <a:r>
              <a:rPr lang="en-US" sz="2000" dirty="0">
                <a:solidFill>
                  <a:srgbClr val="FF0000"/>
                </a:solidFill>
              </a:rPr>
              <a:t>Exports</a:t>
            </a:r>
            <a:r>
              <a:rPr lang="en-US" sz="2000" dirty="0"/>
              <a:t>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53-4805-8FED-306ADAF9A564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53-4805-8FED-306ADAF9A564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53-4805-8FED-306ADAF9A564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53-4805-8FED-306ADAF9A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2583</c:v>
                </c:pt>
                <c:pt idx="1">
                  <c:v>1567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53-4805-8FED-306ADAF9A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034E-3"/>
                  <c:y val="-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E8-4D38-8628-FAA25E11F895}"/>
                </c:ext>
              </c:extLst>
            </c:dLbl>
            <c:dLbl>
              <c:idx val="1"/>
              <c:layout>
                <c:manualLayout>
                  <c:x val="-7.0270608239145823E-3"/>
                  <c:y val="-6.882704089789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E8-4D38-8628-FAA25E11F895}"/>
                </c:ext>
              </c:extLst>
            </c:dLbl>
            <c:dLbl>
              <c:idx val="2"/>
              <c:layout>
                <c:manualLayout>
                  <c:x val="0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E8-4D38-8628-FAA25E11F895}"/>
                </c:ext>
              </c:extLst>
            </c:dLbl>
            <c:dLbl>
              <c:idx val="3"/>
              <c:layout>
                <c:manualLayout>
                  <c:x val="5.6216486591316658E-3"/>
                  <c:y val="-9.4637181234605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E8-4D38-8628-FAA25E11F895}"/>
                </c:ext>
              </c:extLst>
            </c:dLbl>
            <c:dLbl>
              <c:idx val="4"/>
              <c:layout>
                <c:manualLayout>
                  <c:x val="-2.8108243295658329E-3"/>
                  <c:y val="-3.2262675420888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E8-4D38-8628-FAA25E11F895}"/>
                </c:ext>
              </c:extLst>
            </c:dLbl>
            <c:dLbl>
              <c:idx val="5"/>
              <c:layout>
                <c:manualLayout>
                  <c:x val="-4.2162364943487494E-3"/>
                  <c:y val="-5.3771125701480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8E8-4D38-8628-FAA25E11F895}"/>
                </c:ext>
              </c:extLst>
            </c:dLbl>
            <c:dLbl>
              <c:idx val="8"/>
              <c:layout>
                <c:manualLayout>
                  <c:x val="-1.030623681654755E-16"/>
                  <c:y val="-3.6564365477006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E8-4D38-8628-FAA25E11F895}"/>
                </c:ext>
              </c:extLst>
            </c:dLbl>
            <c:dLbl>
              <c:idx val="9"/>
              <c:layout>
                <c:manualLayout>
                  <c:x val="-1.030623681654755E-16"/>
                  <c:y val="-3.2262675420888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E8-4D38-8628-FAA25E11F895}"/>
                </c:ext>
              </c:extLst>
            </c:dLbl>
            <c:dLbl>
              <c:idx val="10"/>
              <c:layout>
                <c:manualLayout>
                  <c:x val="2.2486594636526663E-2"/>
                  <c:y val="-1.72067602244737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2D-4123-8C94-CF32C4C3BC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490</c:v>
                </c:pt>
                <c:pt idx="1">
                  <c:v>681</c:v>
                </c:pt>
                <c:pt idx="2">
                  <c:v>401</c:v>
                </c:pt>
                <c:pt idx="3">
                  <c:v>439</c:v>
                </c:pt>
                <c:pt idx="4">
                  <c:v>670</c:v>
                </c:pt>
                <c:pt idx="5">
                  <c:v>853</c:v>
                </c:pt>
                <c:pt idx="6">
                  <c:v>851</c:v>
                </c:pt>
                <c:pt idx="7">
                  <c:v>1086</c:v>
                </c:pt>
                <c:pt idx="8">
                  <c:v>1639</c:v>
                </c:pt>
                <c:pt idx="9">
                  <c:v>1944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8-4D38-8628-FAA25E11F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193911466779982E-2"/>
                  <c:y val="-3.2103140301484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33-4B3D-91C2-732C706BE7AD}"/>
                </c:ext>
              </c:extLst>
            </c:dLbl>
            <c:dLbl>
              <c:idx val="1"/>
              <c:layout>
                <c:manualLayout>
                  <c:x val="-5.6430950274415026E-2"/>
                  <c:y val="-3.2700465530930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33-4B3D-91C2-732C706BE7AD}"/>
                </c:ext>
              </c:extLst>
            </c:dLbl>
            <c:dLbl>
              <c:idx val="2"/>
              <c:layout>
                <c:manualLayout>
                  <c:x val="-3.9923443768850646E-2"/>
                  <c:y val="-3.7201320449489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33-4B3D-91C2-732C706BE7AD}"/>
                </c:ext>
              </c:extLst>
            </c:dLbl>
            <c:dLbl>
              <c:idx val="3"/>
              <c:layout>
                <c:manualLayout>
                  <c:x val="-4.3234794021354515E-2"/>
                  <c:y val="-5.8112445500635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33-4B3D-91C2-732C706BE7AD}"/>
                </c:ext>
              </c:extLst>
            </c:dLbl>
            <c:dLbl>
              <c:idx val="4"/>
              <c:layout>
                <c:manualLayout>
                  <c:x val="-3.1920008808725066E-2"/>
                  <c:y val="-4.26582005793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33-4B3D-91C2-732C706BE7AD}"/>
                </c:ext>
              </c:extLst>
            </c:dLbl>
            <c:dLbl>
              <c:idx val="5"/>
              <c:layout>
                <c:manualLayout>
                  <c:x val="-4.1138848635449921E-2"/>
                  <c:y val="-5.4806410398844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33-4B3D-91C2-732C706BE7AD}"/>
                </c:ext>
              </c:extLst>
            </c:dLbl>
            <c:dLbl>
              <c:idx val="6"/>
              <c:layout>
                <c:manualLayout>
                  <c:x val="-5.7360403563549808E-2"/>
                  <c:y val="-3.8655257816882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33-4B3D-91C2-732C706BE7AD}"/>
                </c:ext>
              </c:extLst>
            </c:dLbl>
            <c:dLbl>
              <c:idx val="7"/>
              <c:layout>
                <c:manualLayout>
                  <c:x val="-6.6197347533529322E-2"/>
                  <c:y val="-5.79508780867166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33-4B3D-91C2-732C706BE7AD}"/>
                </c:ext>
              </c:extLst>
            </c:dLbl>
            <c:dLbl>
              <c:idx val="8"/>
              <c:layout>
                <c:manualLayout>
                  <c:x val="-8.4324729886974981E-2"/>
                  <c:y val="-8.6033801122368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9A-41BF-8760-FC365F0E8436}"/>
                </c:ext>
              </c:extLst>
            </c:dLbl>
            <c:dLbl>
              <c:idx val="9"/>
              <c:layout>
                <c:manualLayout>
                  <c:x val="-4.778401360261926E-2"/>
                  <c:y val="-3.2262675420888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9A-41BF-8760-FC365F0E8436}"/>
                </c:ext>
              </c:extLst>
            </c:dLbl>
            <c:dLbl>
              <c:idx val="10"/>
              <c:layout>
                <c:manualLayout>
                  <c:x val="-1.264870948304635E-2"/>
                  <c:y val="3.011183039282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6F-4310-9788-878A0668198D}"/>
                </c:ext>
              </c:extLst>
            </c:dLbl>
            <c:dLbl>
              <c:idx val="11"/>
              <c:layout>
                <c:manualLayout>
                  <c:x val="-1.8270358142178016E-2"/>
                  <c:y val="4.086605553312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E8-4D38-8628-FAA25E11F895}"/>
                </c:ext>
              </c:extLst>
            </c:dLbl>
            <c:dLbl>
              <c:idx val="12"/>
              <c:layout>
                <c:manualLayout>
                  <c:x val="-1.4054121647830195E-3"/>
                  <c:y val="5.3771125701480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6F-4310-9788-878A066819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1241</c:v>
                </c:pt>
                <c:pt idx="1">
                  <c:v>1240</c:v>
                </c:pt>
                <c:pt idx="2">
                  <c:v>1221</c:v>
                </c:pt>
                <c:pt idx="3">
                  <c:v>1368</c:v>
                </c:pt>
                <c:pt idx="4">
                  <c:v>1530</c:v>
                </c:pt>
                <c:pt idx="5">
                  <c:v>1390</c:v>
                </c:pt>
                <c:pt idx="6">
                  <c:v>1529</c:v>
                </c:pt>
                <c:pt idx="7">
                  <c:v>2108</c:v>
                </c:pt>
                <c:pt idx="8">
                  <c:v>2813</c:v>
                </c:pt>
                <c:pt idx="9">
                  <c:v>3292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A33-4B3D-91C2-732C706BE7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7446498891439657E-2"/>
                  <c:y val="2.5591668676380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33-4B3D-91C2-732C706BE7AD}"/>
                </c:ext>
              </c:extLst>
            </c:dLbl>
            <c:dLbl>
              <c:idx val="1"/>
              <c:layout>
                <c:manualLayout>
                  <c:x val="-4.1042904356169092E-2"/>
                  <c:y val="-5.7045152164664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33-4B3D-91C2-732C706BE7AD}"/>
                </c:ext>
              </c:extLst>
            </c:dLbl>
            <c:dLbl>
              <c:idx val="2"/>
              <c:layout>
                <c:manualLayout>
                  <c:x val="-5.4478091339617847E-2"/>
                  <c:y val="-6.5570797011714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33-4B3D-91C2-732C706BE7AD}"/>
                </c:ext>
              </c:extLst>
            </c:dLbl>
            <c:dLbl>
              <c:idx val="3"/>
              <c:layout>
                <c:manualLayout>
                  <c:x val="-4.6407041668257439E-2"/>
                  <c:y val="-3.9790633019095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A33-4B3D-91C2-732C706BE7AD}"/>
                </c:ext>
              </c:extLst>
            </c:dLbl>
            <c:dLbl>
              <c:idx val="4"/>
              <c:layout>
                <c:manualLayout>
                  <c:x val="-5.7564907632882051E-2"/>
                  <c:y val="-5.0921171360363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33-4B3D-91C2-732C706BE7AD}"/>
                </c:ext>
              </c:extLst>
            </c:dLbl>
            <c:dLbl>
              <c:idx val="5"/>
              <c:layout>
                <c:manualLayout>
                  <c:x val="-5.6402510043993825E-2"/>
                  <c:y val="-3.6554542720185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33-4B3D-91C2-732C706BE7AD}"/>
                </c:ext>
              </c:extLst>
            </c:dLbl>
            <c:dLbl>
              <c:idx val="6"/>
              <c:layout>
                <c:manualLayout>
                  <c:x val="-3.9493963090778003E-2"/>
                  <c:y val="-2.301404180023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A33-4B3D-91C2-732C706BE7AD}"/>
                </c:ext>
              </c:extLst>
            </c:dLbl>
            <c:dLbl>
              <c:idx val="7"/>
              <c:layout>
                <c:manualLayout>
                  <c:x val="-4.3567777108270409E-2"/>
                  <c:y val="-7.81873660379199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A33-4B3D-91C2-732C706BE7AD}"/>
                </c:ext>
              </c:extLst>
            </c:dLbl>
            <c:dLbl>
              <c:idx val="8"/>
              <c:layout>
                <c:manualLayout>
                  <c:x val="-3.3729891954789995E-2"/>
                  <c:y val="-3.011183039282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9A-41BF-8760-FC365F0E8436}"/>
                </c:ext>
              </c:extLst>
            </c:dLbl>
            <c:dLbl>
              <c:idx val="9"/>
              <c:layout>
                <c:manualLayout>
                  <c:x val="-4.2162364943487386E-2"/>
                  <c:y val="-4.5167745589243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9A-41BF-8760-FC365F0E8436}"/>
                </c:ext>
              </c:extLst>
            </c:dLbl>
            <c:dLbl>
              <c:idx val="10"/>
              <c:layout>
                <c:manualLayout>
                  <c:x val="-7.4486844733494567E-2"/>
                  <c:y val="-0.103240561346842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8E8-4D38-8628-FAA25E11F895}"/>
                </c:ext>
              </c:extLst>
            </c:dLbl>
            <c:dLbl>
              <c:idx val="11"/>
              <c:layout>
                <c:manualLayout>
                  <c:x val="-6.745978390957999E-2"/>
                  <c:y val="-2.1508450280592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E8-4D38-8628-FAA25E11F895}"/>
                </c:ext>
              </c:extLst>
            </c:dLbl>
            <c:dLbl>
              <c:idx val="12"/>
              <c:layout>
                <c:manualLayout>
                  <c:x val="-5.2000250096968008E-2"/>
                  <c:y val="-2.1508450280592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6F-4310-9788-878A066819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751</c:v>
                </c:pt>
                <c:pt idx="1">
                  <c:v>559</c:v>
                </c:pt>
                <c:pt idx="2">
                  <c:v>820</c:v>
                </c:pt>
                <c:pt idx="3">
                  <c:v>929</c:v>
                </c:pt>
                <c:pt idx="4">
                  <c:v>860</c:v>
                </c:pt>
                <c:pt idx="5">
                  <c:v>537</c:v>
                </c:pt>
                <c:pt idx="6">
                  <c:v>678</c:v>
                </c:pt>
                <c:pt idx="7">
                  <c:v>1022</c:v>
                </c:pt>
                <c:pt idx="8">
                  <c:v>1174</c:v>
                </c:pt>
                <c:pt idx="9">
                  <c:v>1348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A33-4B3D-91C2-732C706BE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4.3284367844872475E-2"/>
                  <c:y val="-0.412604083876720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5.0498429152351205E-2"/>
                  <c:y val="-0.349271911383065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1.0099685830470214E-2"/>
                  <c:y val="-0.325269414509498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4.039874332188096E-2"/>
                  <c:y val="-0.307925009756750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8856245229914947E-2"/>
                  <c:y val="-0.239081875518104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8856245229914976E-3"/>
                  <c:y val="-0.146117845880372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2.8856245229914975E-2"/>
                  <c:y val="-0.1046590164507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1.4428122614957434E-2"/>
                  <c:y val="-8.5435931796562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3.7513118798889467E-2"/>
                  <c:y val="-0.106794914745703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1.7313747137948983E-2"/>
                  <c:y val="-8.116413520673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4.1841555583376766E-2"/>
                  <c:y val="-0.115338507925360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2.4527808445427728E-2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Sheet1!$A$2:$A$26</c:f>
              <c:strCache>
                <c:ptCount val="25"/>
                <c:pt idx="0">
                  <c:v>Ireland</c:v>
                </c:pt>
                <c:pt idx="1">
                  <c:v>Germany</c:v>
                </c:pt>
                <c:pt idx="2">
                  <c:v>Cyprus</c:v>
                </c:pt>
                <c:pt idx="3">
                  <c:v>France</c:v>
                </c:pt>
                <c:pt idx="4">
                  <c:v>Netherlands</c:v>
                </c:pt>
                <c:pt idx="5">
                  <c:v>Lithuania</c:v>
                </c:pt>
                <c:pt idx="6">
                  <c:v>Poland</c:v>
                </c:pt>
                <c:pt idx="7">
                  <c:v>Italy</c:v>
                </c:pt>
                <c:pt idx="8">
                  <c:v>Belgium</c:v>
                </c:pt>
                <c:pt idx="9">
                  <c:v>Estonia</c:v>
                </c:pt>
                <c:pt idx="10">
                  <c:v>Spain</c:v>
                </c:pt>
                <c:pt idx="11">
                  <c:v>Czech Republic</c:v>
                </c:pt>
                <c:pt idx="12">
                  <c:v>Austria</c:v>
                </c:pt>
                <c:pt idx="13">
                  <c:v>Sweden</c:v>
                </c:pt>
                <c:pt idx="14">
                  <c:v>Portugal</c:v>
                </c:pt>
                <c:pt idx="15">
                  <c:v>Latvia</c:v>
                </c:pt>
                <c:pt idx="16">
                  <c:v>Finland</c:v>
                </c:pt>
                <c:pt idx="17">
                  <c:v>Hungary</c:v>
                </c:pt>
                <c:pt idx="18">
                  <c:v>Denmark</c:v>
                </c:pt>
                <c:pt idx="19">
                  <c:v>Luxembourg</c:v>
                </c:pt>
                <c:pt idx="20">
                  <c:v>Romania</c:v>
                </c:pt>
                <c:pt idx="21">
                  <c:v>Slovakia</c:v>
                </c:pt>
                <c:pt idx="22">
                  <c:v>Bulgaria</c:v>
                </c:pt>
                <c:pt idx="23">
                  <c:v>Greece</c:v>
                </c:pt>
                <c:pt idx="24">
                  <c:v>Slovenia</c:v>
                </c:pt>
              </c:strCache>
            </c: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782</c:v>
                </c:pt>
                <c:pt idx="1">
                  <c:v>345</c:v>
                </c:pt>
                <c:pt idx="2">
                  <c:v>262</c:v>
                </c:pt>
                <c:pt idx="3">
                  <c:v>234</c:v>
                </c:pt>
                <c:pt idx="4">
                  <c:v>221</c:v>
                </c:pt>
                <c:pt idx="5">
                  <c:v>211</c:v>
                </c:pt>
                <c:pt idx="6">
                  <c:v>192</c:v>
                </c:pt>
                <c:pt idx="7">
                  <c:v>149</c:v>
                </c:pt>
                <c:pt idx="8">
                  <c:v>147</c:v>
                </c:pt>
                <c:pt idx="9">
                  <c:v>136</c:v>
                </c:pt>
                <c:pt idx="10">
                  <c:v>135</c:v>
                </c:pt>
                <c:pt idx="11">
                  <c:v>99</c:v>
                </c:pt>
                <c:pt idx="12">
                  <c:v>72</c:v>
                </c:pt>
                <c:pt idx="13">
                  <c:v>70</c:v>
                </c:pt>
                <c:pt idx="14">
                  <c:v>62</c:v>
                </c:pt>
                <c:pt idx="15">
                  <c:v>56</c:v>
                </c:pt>
                <c:pt idx="16">
                  <c:v>29</c:v>
                </c:pt>
                <c:pt idx="17">
                  <c:v>23</c:v>
                </c:pt>
                <c:pt idx="18">
                  <c:v>13</c:v>
                </c:pt>
                <c:pt idx="19">
                  <c:v>13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4</c:v>
                </c:pt>
                <c:pt idx="2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8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  <c:majorUnit val="500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7.2282496844613955E-3"/>
                  <c:y val="-1.3134013226634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AE-417A-8EA7-1F760C343DB2}"/>
                </c:ext>
              </c:extLst>
            </c:dLbl>
            <c:dLbl>
              <c:idx val="9"/>
              <c:layout>
                <c:manualLayout>
                  <c:x val="4.3369498106768795E-3"/>
                  <c:y val="-2.0156920331833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1F-4CD5-9AA9-C3F6CED464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69561</c:v>
                </c:pt>
                <c:pt idx="1">
                  <c:v>72216</c:v>
                </c:pt>
                <c:pt idx="2">
                  <c:v>64761</c:v>
                </c:pt>
                <c:pt idx="3">
                  <c:v>69038</c:v>
                </c:pt>
                <c:pt idx="4">
                  <c:v>68607</c:v>
                </c:pt>
                <c:pt idx="5">
                  <c:v>62063</c:v>
                </c:pt>
                <c:pt idx="6">
                  <c:v>65358</c:v>
                </c:pt>
                <c:pt idx="7">
                  <c:v>67966</c:v>
                </c:pt>
                <c:pt idx="8">
                  <c:v>50635</c:v>
                </c:pt>
                <c:pt idx="9">
                  <c:v>49411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Inward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0"/>
                  <c:y val="-4.0397667226508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AE-417A-8EA7-1F760C343D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6113</c:v>
                </c:pt>
                <c:pt idx="1">
                  <c:v>8875</c:v>
                </c:pt>
                <c:pt idx="2">
                  <c:v>10313</c:v>
                </c:pt>
                <c:pt idx="3">
                  <c:v>11039</c:v>
                </c:pt>
                <c:pt idx="4">
                  <c:v>11723</c:v>
                </c:pt>
                <c:pt idx="5">
                  <c:v>11984</c:v>
                </c:pt>
                <c:pt idx="6">
                  <c:v>12550</c:v>
                </c:pt>
                <c:pt idx="7">
                  <c:v>11104</c:v>
                </c:pt>
                <c:pt idx="8">
                  <c:v>10794</c:v>
                </c:pt>
                <c:pt idx="9">
                  <c:v>10338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layout>
                <c:manualLayout>
                  <c:x val="-2.1684749053383974E-2"/>
                  <c:y val="6.6537334255425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09-43C9-B22E-7F1474622A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63448</c:v>
                </c:pt>
                <c:pt idx="1">
                  <c:v>63341</c:v>
                </c:pt>
                <c:pt idx="2">
                  <c:v>54448</c:v>
                </c:pt>
                <c:pt idx="3">
                  <c:v>57999</c:v>
                </c:pt>
                <c:pt idx="4">
                  <c:v>56884</c:v>
                </c:pt>
                <c:pt idx="5">
                  <c:v>50079</c:v>
                </c:pt>
                <c:pt idx="6">
                  <c:v>52808</c:v>
                </c:pt>
                <c:pt idx="7">
                  <c:v>56862</c:v>
                </c:pt>
                <c:pt idx="8">
                  <c:v>39841</c:v>
                </c:pt>
                <c:pt idx="9">
                  <c:v>39073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09-43C9-B22E-7F1474622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8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0-414F-8986-986C3CA89C4E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0-414F-8986-986C3CA89C4E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10-414F-8986-986C3CA89C4E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10-414F-8986-986C3CA89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10-414F-8986-986C3CA89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Kazakhstan Exports in BOP - 2024 – Bio US$</a:t>
            </a:r>
          </a:p>
        </c:rich>
      </c:tx>
      <c:layout>
        <c:manualLayout>
          <c:xMode val="edge"/>
          <c:yMode val="edge"/>
          <c:x val="0.1676648734333614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Kazakhstan Exports in BOP - 2024 -%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14861855749359798"/>
                  <c:y val="-0.150069289368853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9.0055288817948678E-2"/>
                  <c:y val="0.113191710415441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kern="1200" spc="0" baseline="0" dirty="0">
                <a:solidFill>
                  <a:prstClr val="black"/>
                </a:solidFill>
              </a:rPr>
              <a:t>Kazakhstan Imports in BOP - 2024 – Bio US$</a:t>
            </a:r>
          </a:p>
        </c:rich>
      </c:tx>
      <c:layout>
        <c:manualLayout>
          <c:xMode val="edge"/>
          <c:yMode val="edge"/>
          <c:x val="0.1220540264776598"/>
          <c:y val="1.97082863257081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Kazakhstan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9.0851810964167029E-2"/>
                  <c:y val="-0.174619684388088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10108603783803512"/>
                  <c:y val="0.101503687932476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84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683256985979299E-2"/>
          <c:y val="0.80277727774251662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dirty="0">
                <a:solidFill>
                  <a:schemeClr val="tx1"/>
                </a:solidFill>
              </a:rPr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12598</c:v>
                </c:pt>
                <c:pt idx="1">
                  <c:v>17548</c:v>
                </c:pt>
                <c:pt idx="2">
                  <c:v>29862</c:v>
                </c:pt>
                <c:pt idx="3">
                  <c:v>30274</c:v>
                </c:pt>
                <c:pt idx="4">
                  <c:v>34961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5910</c:v>
                </c:pt>
                <c:pt idx="1">
                  <c:v>5487</c:v>
                </c:pt>
                <c:pt idx="2">
                  <c:v>10360</c:v>
                </c:pt>
                <c:pt idx="3">
                  <c:v>12154</c:v>
                </c:pt>
                <c:pt idx="4">
                  <c:v>11405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0711521172687788E-3"/>
                  <c:y val="7.4869832605988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1D-43F4-8054-24E5D6350ACD}"/>
                </c:ext>
              </c:extLst>
            </c:dLbl>
            <c:dLbl>
              <c:idx val="1"/>
              <c:layout>
                <c:manualLayout>
                  <c:x val="1.8142304234537613E-2"/>
                  <c:y val="4.99132217373259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1D-43F4-8054-24E5D6350ACD}"/>
                </c:ext>
              </c:extLst>
            </c:dLbl>
            <c:dLbl>
              <c:idx val="2"/>
              <c:layout>
                <c:manualLayout>
                  <c:x val="2.1166021606960551E-2"/>
                  <c:y val="-7.4869832605988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1D-43F4-8054-24E5D6350ACD}"/>
                </c:ext>
              </c:extLst>
            </c:dLbl>
            <c:dLbl>
              <c:idx val="3"/>
              <c:layout>
                <c:manualLayout>
                  <c:x val="6.4576782737051086E-2"/>
                  <c:y val="1.1230573145271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142F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29112128192517"/>
                      <c:h val="6.40137068781205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E01D-43F4-8054-24E5D6350ACD}"/>
                </c:ext>
              </c:extLst>
            </c:dLbl>
            <c:dLbl>
              <c:idx val="4"/>
              <c:layout>
                <c:manualLayout>
                  <c:x val="2.4189738979383486E-2"/>
                  <c:y val="-1.2478305434331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1D-43F4-8054-24E5D6350ACD}"/>
                </c:ext>
              </c:extLst>
            </c:dLbl>
            <c:dLbl>
              <c:idx val="5"/>
              <c:layout>
                <c:manualLayout>
                  <c:x val="3.3432916594202072E-3"/>
                  <c:y val="-0.107313426735250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1D-43F4-8054-24E5D6350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42F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-6688</c:v>
                </c:pt>
                <c:pt idx="1">
                  <c:v>-12061</c:v>
                </c:pt>
                <c:pt idx="2">
                  <c:v>-19502</c:v>
                </c:pt>
                <c:pt idx="3">
                  <c:v>-18120</c:v>
                </c:pt>
                <c:pt idx="4">
                  <c:v>-23556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rgbClr val="0070C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>
                <a:solidFill>
                  <a:schemeClr val="tx1"/>
                </a:solidFill>
              </a:rPr>
              <a:t>Trade in Services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22881641386505E-2"/>
          <c:y val="0.10814387270006162"/>
          <c:w val="0.90394739597786311"/>
          <c:h val="0.72168505464515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1456157202645615E-2"/>
                  <c:y val="-2.745227195552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08-4A83-95CA-77AE3E18099E}"/>
                </c:ext>
              </c:extLst>
            </c:dLbl>
            <c:dLbl>
              <c:idx val="1"/>
              <c:layout>
                <c:manualLayout>
                  <c:x val="-6.002317205022234E-2"/>
                  <c:y val="-3.493925521612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08-4A83-95CA-77AE3E18099E}"/>
                </c:ext>
              </c:extLst>
            </c:dLbl>
            <c:dLbl>
              <c:idx val="2"/>
              <c:layout>
                <c:manualLayout>
                  <c:x val="-4.2873694321587365E-2"/>
                  <c:y val="-2.745227195552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08-4A83-95CA-77AE3E18099E}"/>
                </c:ext>
              </c:extLst>
            </c:dLbl>
            <c:dLbl>
              <c:idx val="3"/>
              <c:layout>
                <c:manualLayout>
                  <c:x val="-2.000772401674077E-2"/>
                  <c:y val="-5.2408882824192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08-4A83-95CA-77AE3E18099E}"/>
                </c:ext>
              </c:extLst>
            </c:dLbl>
            <c:dLbl>
              <c:idx val="4"/>
              <c:layout>
                <c:manualLayout>
                  <c:x val="-1.7149477728634947E-2"/>
                  <c:y val="-5.2408882824192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08-4A83-95CA-77AE3E18099E}"/>
                </c:ext>
              </c:extLst>
            </c:dLbl>
            <c:dLbl>
              <c:idx val="5"/>
              <c:layout>
                <c:manualLayout>
                  <c:x val="-1.4291231440529227E-2"/>
                  <c:y val="-6.9878510432256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1390</c:v>
                </c:pt>
                <c:pt idx="1">
                  <c:v>1529</c:v>
                </c:pt>
                <c:pt idx="2">
                  <c:v>2108</c:v>
                </c:pt>
                <c:pt idx="3">
                  <c:v>2813</c:v>
                </c:pt>
                <c:pt idx="4">
                  <c:v>3292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08-4A83-95CA-77AE3E1809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670010739804162E-2"/>
                  <c:y val="-2.4523505590280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08-4A83-95CA-77AE3E18099E}"/>
                </c:ext>
              </c:extLst>
            </c:dLbl>
            <c:dLbl>
              <c:idx val="1"/>
              <c:layout>
                <c:manualLayout>
                  <c:x val="4.5907261385947869E-2"/>
                  <c:y val="-2.151672525247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08-4A83-95CA-77AE3E18099E}"/>
                </c:ext>
              </c:extLst>
            </c:dLbl>
            <c:dLbl>
              <c:idx val="2"/>
              <c:layout>
                <c:manualLayout>
                  <c:x val="3.7332522521630399E-2"/>
                  <c:y val="-5.8578864462414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08-4A83-95CA-77AE3E18099E}"/>
                </c:ext>
              </c:extLst>
            </c:dLbl>
            <c:dLbl>
              <c:idx val="3"/>
              <c:layout>
                <c:manualLayout>
                  <c:x val="2.8319594246057646E-2"/>
                  <c:y val="-7.8327600518154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08-4A83-95CA-77AE3E18099E}"/>
                </c:ext>
              </c:extLst>
            </c:dLbl>
            <c:dLbl>
              <c:idx val="4"/>
              <c:layout>
                <c:manualLayout>
                  <c:x val="1.7149477728634843E-2"/>
                  <c:y val="-5.1169895174374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08-4A83-95CA-77AE3E18099E}"/>
                </c:ext>
              </c:extLst>
            </c:dLbl>
            <c:dLbl>
              <c:idx val="5"/>
              <c:layout>
                <c:manualLayout>
                  <c:x val="4.9128077340993732E-3"/>
                  <c:y val="-0.129774376517047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7244572-2194-4116-B2CE-7A12098A8D7F}" type="VALUE">
                      <a:rPr lang="en-US" dirty="0">
                        <a:solidFill>
                          <a:schemeClr val="tx2"/>
                        </a:solidFill>
                      </a:rPr>
                      <a:pPr>
                        <a:defRPr sz="1400" b="1">
                          <a:solidFill>
                            <a:schemeClr val="tx2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95221102229793"/>
                      <c:h val="5.01378312351439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537</c:v>
                </c:pt>
                <c:pt idx="1">
                  <c:v>678</c:v>
                </c:pt>
                <c:pt idx="2">
                  <c:v>1022</c:v>
                </c:pt>
                <c:pt idx="3">
                  <c:v>1174</c:v>
                </c:pt>
                <c:pt idx="4">
                  <c:v>1348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908-4A83-95CA-77AE3E1809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7164925762116488E-3"/>
                  <c:y val="-3.493925521612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908-4A83-95CA-77AE3E18099E}"/>
                </c:ext>
              </c:extLst>
            </c:dLbl>
            <c:dLbl>
              <c:idx val="1"/>
              <c:layout>
                <c:manualLayout>
                  <c:x val="-5.7164925762116488E-3"/>
                  <c:y val="-2.2460949781796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908-4A83-95CA-77AE3E18099E}"/>
                </c:ext>
              </c:extLst>
            </c:dLbl>
            <c:dLbl>
              <c:idx val="3"/>
              <c:layout>
                <c:manualLayout>
                  <c:x val="1.1257664376168618E-2"/>
                  <c:y val="-1.9375565945191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908-4A83-95CA-77AE3E18099E}"/>
                </c:ext>
              </c:extLst>
            </c:dLbl>
            <c:dLbl>
              <c:idx val="4"/>
              <c:layout>
                <c:manualLayout>
                  <c:x val="-1.0480115322534847E-16"/>
                  <c:y val="-8.984360261843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908-4A83-95CA-77AE3E18099E}"/>
                </c:ext>
              </c:extLst>
            </c:dLbl>
            <c:dLbl>
              <c:idx val="5"/>
              <c:layout>
                <c:manualLayout>
                  <c:x val="-5.7164925762117538E-3"/>
                  <c:y val="-2.7452075446782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05A2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853</c:v>
                </c:pt>
                <c:pt idx="1">
                  <c:v>851</c:v>
                </c:pt>
                <c:pt idx="2">
                  <c:v>1086</c:v>
                </c:pt>
                <c:pt idx="3">
                  <c:v>1639</c:v>
                </c:pt>
                <c:pt idx="4">
                  <c:v>1944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908-4A83-95CA-77AE3E1809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solidFill>
        <a:srgbClr val="0070C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</a:t>
            </a:r>
            <a:r>
              <a:rPr lang="en-US" sz="1600" dirty="0">
                <a:solidFill>
                  <a:srgbClr val="FF0000"/>
                </a:solidFill>
              </a:rPr>
              <a:t>27</a:t>
            </a:r>
            <a:r>
              <a:rPr lang="en-US" sz="1600" dirty="0"/>
              <a:t> Exports to Kazakhstan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24635878793677"/>
          <c:y val="0.25759221197644699"/>
          <c:w val="0.77954156431185107"/>
          <c:h val="0.528100581416879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KAZ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6F-4C2D-9A4A-B6CC1B237C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E6F-4C2D-9A4A-B6CC1B237CE6}"/>
              </c:ext>
            </c:extLst>
          </c:dPt>
          <c:dLbls>
            <c:dLbl>
              <c:idx val="0"/>
              <c:layout>
                <c:manualLayout>
                  <c:x val="-0.22114619171754521"/>
                  <c:y val="-0.121780681776099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182878872257776"/>
                      <c:h val="0.10929017146243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6F-4C2D-9A4A-B6CC1B237CE6}"/>
                </c:ext>
              </c:extLst>
            </c:dLbl>
            <c:dLbl>
              <c:idx val="1"/>
              <c:layout>
                <c:manualLayout>
                  <c:x val="0.23441137581955032"/>
                  <c:y val="0.112432183461096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74308400326624"/>
                      <c:h val="9.16532422323445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E6F-4C2D-9A4A-B6CC1B237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11405</c:v>
                </c:pt>
                <c:pt idx="1">
                  <c:v>3292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F-4C2D-9A4A-B6CC1B237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36707312489963"/>
          <c:y val="0.84322343813650336"/>
          <c:w val="0.6746220416753504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Kazakhstan</a:t>
            </a:r>
            <a:r>
              <a:rPr lang="en-US" sz="1600" dirty="0"/>
              <a:t> Exports to EU</a:t>
            </a:r>
            <a:r>
              <a:rPr lang="en-US" sz="1600" dirty="0">
                <a:solidFill>
                  <a:srgbClr val="FF0000"/>
                </a:solidFill>
              </a:rPr>
              <a:t>27</a:t>
            </a:r>
            <a:r>
              <a:rPr lang="en-US" sz="1600" dirty="0"/>
              <a:t>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95031107654705"/>
          <c:y val="0.27406815909343407"/>
          <c:w val="0.77799688923452948"/>
          <c:h val="0.518664592823019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Kazakhstan Exports to EU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60-437A-86A7-9064E2B2EA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60-437A-86A7-9064E2B2EA6F}"/>
              </c:ext>
            </c:extLst>
          </c:dPt>
          <c:dLbls>
            <c:dLbl>
              <c:idx val="0"/>
              <c:layout>
                <c:manualLayout>
                  <c:x val="-6.6366931452060879E-2"/>
                  <c:y val="-0.22760225715661223"/>
                </c:manualLayout>
              </c:layout>
              <c:tx>
                <c:rich>
                  <a:bodyPr/>
                  <a:lstStyle/>
                  <a:p>
                    <a:fld id="{97A29BA1-ACFB-4A04-AC72-FDBD3DE0B54F}" type="VALUE">
                      <a:rPr lang="en-US" sz="1600"/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01156815909342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860-437A-86A7-9064E2B2EA6F}"/>
                </c:ext>
              </c:extLst>
            </c:dLbl>
            <c:dLbl>
              <c:idx val="1"/>
              <c:layout>
                <c:manualLayout>
                  <c:x val="9.2023455727141351E-2"/>
                  <c:y val="2.71870255156834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17A3BD5-8FFE-4831-B385-8CAB86BE5F37}" type="VALUE">
                      <a:rPr lang="en-US" sz="1600">
                        <a:solidFill>
                          <a:srgbClr val="C00000"/>
                        </a:solidFill>
                      </a:rPr>
                      <a:pPr>
                        <a:defRPr sz="1400" b="1">
                          <a:solidFill>
                            <a:srgbClr val="C00000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01156815909342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860-437A-86A7-9064E2B2EA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34961</c:v>
                </c:pt>
                <c:pt idx="1">
                  <c:v>1340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60-437A-86A7-9064E2B2E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05134151760914"/>
          <c:y val="0.84028394993148914"/>
          <c:w val="0.6855342461948672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&amp; </a:t>
            </a:r>
            <a:r>
              <a:rPr lang="en-US" sz="16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Kazakhstan</a:t>
            </a:r>
            <a:r>
              <a:rPr lang="en-US" sz="1600" dirty="0"/>
              <a:t> Total volume of trade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Kazakhstan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3B-4E37-AB58-5E483D5985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3B-4E37-AB58-5E483D59856F}"/>
              </c:ext>
            </c:extLst>
          </c:dPt>
          <c:dLbls>
            <c:dLbl>
              <c:idx val="0"/>
              <c:layout>
                <c:manualLayout>
                  <c:x val="-0.32430702144206203"/>
                  <c:y val="-0.157054540236270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CBFC391-9504-4473-966A-5D29BA6725A8}" type="VALU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15005277191427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3B-4E37-AB58-5E483D59856F}"/>
                </c:ext>
              </c:extLst>
            </c:dLbl>
            <c:dLbl>
              <c:idx val="1"/>
              <c:layout>
                <c:manualLayout>
                  <c:x val="0.20886828546828129"/>
                  <c:y val="7.42190682516756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F4D42E1-5025-4F7C-BD66-0E8144E55656}" type="VALU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39962226419284"/>
                      <c:h val="5.18819668185016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23B-4E37-AB58-5E483D5985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46366</c:v>
                </c:pt>
                <c:pt idx="1">
                  <c:v>5332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3B-4E37-AB58-5E483D598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238640151094329E-2"/>
          <c:y val="0.81917032366774067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0.0509</cdr:x>
      <cdr:y>0.18333</cdr:y>
    </cdr:from>
    <cdr:to>
      <cdr:x>0.34613</cdr:x>
      <cdr:y>0.25636</cdr:y>
    </cdr:to>
    <cdr:sp macro="" textlink="">
      <cdr:nvSpPr>
        <cdr:cNvPr id="2" name="Speech Bubble: Rectangle 1">
          <a:extLst xmlns:a="http://schemas.openxmlformats.org/drawingml/2006/main">
            <a:ext uri="{FF2B5EF4-FFF2-40B4-BE49-F238E27FC236}">
              <a16:creationId xmlns:a16="http://schemas.microsoft.com/office/drawing/2014/main" id="{163BB4FF-60CC-48D1-95E6-B6D3FD1F337F}"/>
            </a:ext>
          </a:extLst>
        </cdr:cNvPr>
        <cdr:cNvSpPr/>
      </cdr:nvSpPr>
      <cdr:spPr>
        <a:xfrm xmlns:a="http://schemas.openxmlformats.org/drawingml/2006/main">
          <a:off x="148980" y="792086"/>
          <a:ext cx="864108" cy="315512"/>
        </a:xfrm>
        <a:prstGeom xmlns:a="http://schemas.openxmlformats.org/drawingml/2006/main" prst="wedgeRectCallout">
          <a:avLst>
            <a:gd name="adj1" fmla="val 32170"/>
            <a:gd name="adj2" fmla="val 139188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C00000"/>
              </a:solidFill>
              <a:latin typeface="Calibri Light" panose="020F0302020204030204" pitchFamily="34" charset="0"/>
            </a:rPr>
            <a:t>22.4 %</a:t>
          </a:r>
        </a:p>
      </cdr:txBody>
    </cdr:sp>
  </cdr:relSizeAnchor>
  <cdr:relSizeAnchor xmlns:cdr="http://schemas.openxmlformats.org/drawingml/2006/chartDrawing">
    <cdr:from>
      <cdr:x>0.32153</cdr:x>
      <cdr:y>0.91667</cdr:y>
    </cdr:from>
    <cdr:to>
      <cdr:x>0.93658</cdr:x>
      <cdr:y>0.9879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6834C18-1583-43E7-AB00-6463D8DD4DDD}"/>
            </a:ext>
          </a:extLst>
        </cdr:cNvPr>
        <cdr:cNvSpPr txBox="1"/>
      </cdr:nvSpPr>
      <cdr:spPr>
        <a:xfrm xmlns:a="http://schemas.openxmlformats.org/drawingml/2006/main">
          <a:off x="941080" y="3960440"/>
          <a:ext cx="1800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r"/>
          <a:r>
            <a:rPr lang="en-GB" sz="1400" b="1" dirty="0">
              <a:solidFill>
                <a:schemeClr val="tx1"/>
              </a:solidFill>
              <a:latin typeface="+mj-lt"/>
            </a:rPr>
            <a:t>Total: 14 697 Mio€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</a:t>
          </a:r>
          <a:r>
            <a:rPr lang="en-GB" sz="2000" u="sng" dirty="0">
              <a:solidFill>
                <a:srgbClr val="FF0000"/>
              </a:solidFill>
            </a:rPr>
            <a:t>27</a:t>
          </a:r>
          <a:r>
            <a:rPr lang="en-GB" sz="2000" u="sng" dirty="0"/>
            <a:t> Trade in Services with Kazakhstan (€ Mio)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29/06/2026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88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185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295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239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301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926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6/29/2026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29/06/2026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1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6/29/2026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hyperlink" Target="https://stats.oecd.org/Index.aspx?DataSetCode=TIVA_2018_C1" TargetMode="External"/><Relationship Id="rId4" Type="http://schemas.openxmlformats.org/officeDocument/2006/relationships/hyperlink" Target="https://www.wto.org/english/res_e/statis_e/wts2020_e/wts20_toc_e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-explorer.oecd.org/vis?pg=0&amp;bp=true&amp;snb=14&amp;tm=TIVA&amp;vw=tb&amp;df%5bds%5d=dsDisseminateFinalDMZ&amp;df%5bid%5d=DSD_TIVA_MAINSH%40DF_MAINSH&amp;df%5bag%5d=OECD.STI.PIE&amp;df%5bvs%5d=1.0&amp;dq=EXGR_SERV_FVA.MEX._T.W..A&amp;pd=2015%2C&amp;to%5bTIME_PERIOD%5d=false" TargetMode="Externa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20437" y="3264147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20"/>
            <a:ext cx="8715436" cy="1440160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Kazakhstan”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4" name="Picture 3" descr="File:Flag of Kazakhstan.svg - Wikimedia ...">
            <a:extLst>
              <a:ext uri="{FF2B5EF4-FFF2-40B4-BE49-F238E27FC236}">
                <a16:creationId xmlns:a16="http://schemas.microsoft.com/office/drawing/2014/main" id="{74B9605C-879E-1728-C51A-2B5D6D68AD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6461" y="1307852"/>
            <a:ext cx="1876947" cy="125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43EDFC-8FE9-5A34-24B1-7F5AD612156C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37.7%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4,136 $Bio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A5AC647-7204-E90E-F7D5-7D25B03BFAE5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9502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KAZAKHSTAN</a:t>
            </a:r>
            <a:br>
              <a:rPr lang="en-GB" altLang="en-US" b="1" dirty="0"/>
            </a:b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703701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8435915"/>
              </p:ext>
            </p:extLst>
          </p:nvPr>
        </p:nvGraphicFramePr>
        <p:xfrm>
          <a:off x="4691002" y="1531700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7" y="6237312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= 93 €Bio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968166" y="6387232"/>
            <a:ext cx="3020564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GTO 2025 &amp; </a:t>
            </a:r>
            <a:r>
              <a:rPr lang="en-GB" sz="1000" dirty="0">
                <a:latin typeface="Calibri Light" panose="020F0302020204030204" pitchFamily="34" charset="0"/>
                <a:hlinkClick r:id="rId5"/>
              </a:rPr>
              <a:t>OECD </a:t>
            </a:r>
            <a:r>
              <a:rPr lang="en-GB" sz="1000" dirty="0" err="1">
                <a:latin typeface="Calibri Light" panose="020F0302020204030204" pitchFamily="34" charset="0"/>
                <a:hlinkClick r:id="rId5"/>
              </a:rPr>
              <a:t>TiVA</a:t>
            </a:r>
            <a:r>
              <a:rPr lang="en-GB" sz="1000" dirty="0">
                <a:latin typeface="Calibri Light" panose="020F0302020204030204" pitchFamily="34" charset="0"/>
                <a:hlinkClick r:id="rId5"/>
              </a:rPr>
              <a:t> 202</a:t>
            </a:r>
            <a:r>
              <a:rPr lang="en-GB" sz="1000" dirty="0">
                <a:latin typeface="Calibri Light" panose="020F0302020204030204" pitchFamily="34" charset="0"/>
              </a:rPr>
              <a:t>5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11,8%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88,2%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72A58-D011-8ED4-CCCA-DC82CDF82D6E}"/>
              </a:ext>
            </a:extLst>
          </p:cNvPr>
          <p:cNvSpPr txBox="1"/>
          <p:nvPr/>
        </p:nvSpPr>
        <p:spPr>
          <a:xfrm>
            <a:off x="5220072" y="6046260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= 97 €Bio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6CD27F5D-C50A-3FEA-D332-AD91C1319CCF}"/>
              </a:ext>
            </a:extLst>
          </p:cNvPr>
          <p:cNvSpPr/>
          <p:nvPr/>
        </p:nvSpPr>
        <p:spPr>
          <a:xfrm>
            <a:off x="4963774" y="2376352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13,4%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4967B095-D2A4-9D92-BB1F-496051280BFB}"/>
              </a:ext>
            </a:extLst>
          </p:cNvPr>
          <p:cNvSpPr/>
          <p:nvPr/>
        </p:nvSpPr>
        <p:spPr>
          <a:xfrm>
            <a:off x="7956376" y="2384085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86,6%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</a:t>
            </a:r>
            <a:r>
              <a:rPr lang="en-GB" sz="2400" b="1" u="sng" dirty="0">
                <a:solidFill>
                  <a:srgbClr val="FF0000"/>
                </a:solidFill>
              </a:rPr>
              <a:t>27</a:t>
            </a:r>
            <a:r>
              <a:rPr lang="en-GB" sz="2400" b="1" u="sng" dirty="0"/>
              <a:t>-Kazakhstan Trade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825932180"/>
              </p:ext>
            </p:extLst>
          </p:nvPr>
        </p:nvGraphicFramePr>
        <p:xfrm>
          <a:off x="155847" y="1508520"/>
          <a:ext cx="4272137" cy="508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E221A65-00BA-43C7-AB7D-AB618CAE3B6F}"/>
              </a:ext>
            </a:extLst>
          </p:cNvPr>
          <p:cNvSpPr/>
          <p:nvPr/>
        </p:nvSpPr>
        <p:spPr>
          <a:xfrm>
            <a:off x="4572000" y="6550223"/>
            <a:ext cx="4416152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</a:t>
            </a:r>
            <a:r>
              <a:rPr lang="en-GB" sz="1400" dirty="0" err="1">
                <a:latin typeface="Calibri Light" panose="020F0302020204030204" pitchFamily="34" charset="0"/>
              </a:rPr>
              <a:t>ext_lt_maineu</a:t>
            </a:r>
            <a:r>
              <a:rPr lang="en-GB" sz="1400" dirty="0">
                <a:latin typeface="Calibri Light" panose="020F0302020204030204" pitchFamily="34" charset="0"/>
              </a:rPr>
              <a:t>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7C51455-A05E-AA97-E810-C2DC7AFE77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9416556"/>
              </p:ext>
            </p:extLst>
          </p:nvPr>
        </p:nvGraphicFramePr>
        <p:xfrm>
          <a:off x="4544868" y="1508519"/>
          <a:ext cx="4443284" cy="508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8908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6FF2C2F-74EA-4ABC-86B0-AF2326500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832602"/>
              </p:ext>
            </p:extLst>
          </p:nvPr>
        </p:nvGraphicFramePr>
        <p:xfrm>
          <a:off x="174536" y="2204864"/>
          <a:ext cx="292691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139F45A-ACD6-42CE-BA72-125D59E56B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9950704"/>
              </p:ext>
            </p:extLst>
          </p:nvPr>
        </p:nvGraphicFramePr>
        <p:xfrm>
          <a:off x="3162236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65A4273-E9FE-474F-A14C-DD366CC3CF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9002406"/>
              </p:ext>
            </p:extLst>
          </p:nvPr>
        </p:nvGraphicFramePr>
        <p:xfrm>
          <a:off x="6138961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5328F16-7DDB-4466-8E0F-0EBF6BAF5B2D}"/>
              </a:ext>
            </a:extLst>
          </p:cNvPr>
          <p:cNvSpPr txBox="1"/>
          <p:nvPr/>
        </p:nvSpPr>
        <p:spPr>
          <a:xfrm>
            <a:off x="251519" y="956381"/>
            <a:ext cx="87677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EU-KAZAKHSTAN trade relationship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4219795" y="619197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</a:t>
            </a:r>
            <a:r>
              <a:rPr lang="en-GB" sz="1400" b="1" dirty="0">
                <a:latin typeface="+mj-lt"/>
              </a:rPr>
              <a:t>36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301 Mio€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7169264" y="619197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5</a:t>
            </a:r>
            <a:r>
              <a:rPr lang="en-GB" sz="1400" b="1" dirty="0">
                <a:latin typeface="+mj-lt"/>
              </a:rPr>
              <a:t>1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698 Mio€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3347863" y="2996950"/>
            <a:ext cx="871931" cy="314219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3,7 %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6228470" y="2996951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10,3%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5152860" y="2996951"/>
            <a:ext cx="720080" cy="314217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96,3%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1FC79850-E208-4A5C-8980-53813C6D003B}"/>
              </a:ext>
            </a:extLst>
          </p:cNvPr>
          <p:cNvSpPr/>
          <p:nvPr/>
        </p:nvSpPr>
        <p:spPr>
          <a:xfrm>
            <a:off x="2262948" y="2996951"/>
            <a:ext cx="729672" cy="314216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77.6 %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F8434FEB-26D2-450D-BEB9-ACC58AD239A3}"/>
              </a:ext>
            </a:extLst>
          </p:cNvPr>
          <p:cNvSpPr/>
          <p:nvPr/>
        </p:nvSpPr>
        <p:spPr>
          <a:xfrm>
            <a:off x="8241060" y="2996950"/>
            <a:ext cx="720080" cy="314217"/>
          </a:xfrm>
          <a:prstGeom prst="wedgeRectCallout">
            <a:avLst>
              <a:gd name="adj1" fmla="val 8958"/>
              <a:gd name="adj2" fmla="val 173609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89.7%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093BB3-AF8A-450B-9FC9-AEE80CF65309}"/>
              </a:ext>
            </a:extLst>
          </p:cNvPr>
          <p:cNvSpPr txBox="1"/>
          <p:nvPr/>
        </p:nvSpPr>
        <p:spPr>
          <a:xfrm>
            <a:off x="755576" y="1386101"/>
            <a:ext cx="7920880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2024 - Services represent only 10.3% of the total trade between EU &amp; </a:t>
            </a:r>
            <a:r>
              <a:rPr lang="en-US" b="1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Kazakhstan</a:t>
            </a:r>
            <a:endParaRPr lang="en-GB" b="1" dirty="0">
              <a:solidFill>
                <a:srgbClr val="FF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(22.4 % of EU exports to Kazakhstan = Services)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80C65E-DE31-417B-A6F1-DC20FC209A59}"/>
              </a:ext>
            </a:extLst>
          </p:cNvPr>
          <p:cNvSpPr/>
          <p:nvPr/>
        </p:nvSpPr>
        <p:spPr>
          <a:xfrm>
            <a:off x="5152860" y="6525345"/>
            <a:ext cx="3866421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ext_lt_maineu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</p:spTree>
    <p:extLst>
      <p:ext uri="{BB962C8B-B14F-4D97-AF65-F5344CB8AC3E}">
        <p14:creationId xmlns:p14="http://schemas.microsoft.com/office/powerpoint/2010/main" val="804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804C7-8AFE-4C65-A620-CAD6B88E4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D98F3-7945-4931-A775-FCBE972569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DA21DC-8D08-4FE8-90DC-92D75A0B1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0560890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6EC038-F92D-4550-8BA5-EB166CECFB20}"/>
              </a:ext>
            </a:extLst>
          </p:cNvPr>
          <p:cNvSpPr txBox="1"/>
          <p:nvPr/>
        </p:nvSpPr>
        <p:spPr>
          <a:xfrm>
            <a:off x="1043608" y="1536898"/>
            <a:ext cx="4176464" cy="6155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+165% increase of EU Exports since 2015</a:t>
            </a:r>
          </a:p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+79% increase of EU Imports since 2015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7C243-49F9-4EAF-A7EA-B600CD242626}"/>
              </a:ext>
            </a:extLst>
          </p:cNvPr>
          <p:cNvSpPr txBox="1"/>
          <p:nvPr/>
        </p:nvSpPr>
        <p:spPr>
          <a:xfrm>
            <a:off x="7236296" y="6525344"/>
            <a:ext cx="2195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142F50"/>
                </a:solidFill>
                <a:latin typeface="+mj-lt"/>
              </a:rPr>
              <a:t>Source: Eurostat Bop_its6_det</a:t>
            </a:r>
          </a:p>
        </p:txBody>
      </p:sp>
    </p:spTree>
    <p:extLst>
      <p:ext uri="{BB962C8B-B14F-4D97-AF65-F5344CB8AC3E}">
        <p14:creationId xmlns:p14="http://schemas.microsoft.com/office/powerpoint/2010/main" val="180793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 fontScale="90000"/>
          </a:bodyPr>
          <a:lstStyle/>
          <a:p>
            <a:r>
              <a:rPr lang="en-US" sz="2000" b="1" u="sng" dirty="0"/>
              <a:t>EU27 </a:t>
            </a:r>
            <a:r>
              <a:rPr lang="en-US" sz="2000" b="1" u="sng" dirty="0">
                <a:solidFill>
                  <a:srgbClr val="FF0000"/>
                </a:solidFill>
              </a:rPr>
              <a:t>Exports</a:t>
            </a:r>
            <a:r>
              <a:rPr lang="en-US" sz="2000" b="1" u="sng" dirty="0"/>
              <a:t> of services to </a:t>
            </a:r>
            <a:r>
              <a:rPr lang="en-GB" sz="2000" b="1" u="sng" dirty="0"/>
              <a:t>Kazakhstan</a:t>
            </a:r>
            <a:r>
              <a:rPr lang="en-US" sz="2000" b="1" u="sng" dirty="0"/>
              <a:t> per countries (Extra EU) - €Mio – </a:t>
            </a:r>
            <a:r>
              <a:rPr lang="en-US" sz="2000" b="1" u="sng" dirty="0">
                <a:solidFill>
                  <a:srgbClr val="FF0000"/>
                </a:solidFill>
              </a:rPr>
              <a:t>2024</a:t>
            </a:r>
            <a:endParaRPr lang="en-GB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352404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5671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323528" y="872080"/>
            <a:ext cx="810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+mj-lt"/>
              </a:rPr>
              <a:t>EU27 FDI with Kazakhstan – 2015-2024 – Million €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4873312"/>
              </p:ext>
            </p:extLst>
          </p:nvPr>
        </p:nvGraphicFramePr>
        <p:xfrm>
          <a:off x="184986" y="1433260"/>
          <a:ext cx="8784976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798774" y="6536377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77087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5610</TotalTime>
  <Words>492</Words>
  <Application>Microsoft Office PowerPoint</Application>
  <PresentationFormat>On-screen Show (4:3)</PresentationFormat>
  <Paragraphs>150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ESF Strategy for 2020 - Oct 2013 - 60th PC Meeting</vt:lpstr>
      <vt:lpstr>PowerPoint Presentation</vt:lpstr>
      <vt:lpstr>PowerPoint Presentation</vt:lpstr>
      <vt:lpstr>PowerPoint Presentation</vt:lpstr>
      <vt:lpstr>EU27-Kazakhstan Trade (Imports and exports of goods &amp; services)</vt:lpstr>
      <vt:lpstr>PowerPoint Presentation</vt:lpstr>
      <vt:lpstr>PowerPoint Presentation</vt:lpstr>
      <vt:lpstr>EU27 Exports of services to Kazakhstan per countries (Extra EU) - €Mio – 2024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319</cp:revision>
  <cp:lastPrinted>2026-05-06T08:11:50Z</cp:lastPrinted>
  <dcterms:created xsi:type="dcterms:W3CDTF">2014-06-16T08:31:04Z</dcterms:created>
  <dcterms:modified xsi:type="dcterms:W3CDTF">2026-06-29T13:39:27Z</dcterms:modified>
</cp:coreProperties>
</file>