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2" r:id="rId2"/>
    <p:sldId id="298" r:id="rId3"/>
    <p:sldId id="331" r:id="rId4"/>
    <p:sldId id="414" r:id="rId5"/>
    <p:sldId id="415" r:id="rId6"/>
    <p:sldId id="509" r:id="rId7"/>
    <p:sldId id="326" r:id="rId8"/>
    <p:sldId id="329" r:id="rId9"/>
    <p:sldId id="338" r:id="rId10"/>
    <p:sldId id="335" r:id="rId11"/>
    <p:sldId id="418" r:id="rId12"/>
    <p:sldId id="334" r:id="rId13"/>
    <p:sldId id="416" r:id="rId14"/>
    <p:sldId id="417" r:id="rId15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53" autoAdjust="0"/>
    <p:restoredTop sz="94675" autoAdjust="0"/>
  </p:normalViewPr>
  <p:slideViewPr>
    <p:cSldViewPr>
      <p:cViewPr varScale="1">
        <p:scale>
          <a:sx n="78" d="100"/>
          <a:sy n="78" d="100"/>
        </p:scale>
        <p:origin x="113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1.6</c:v>
                </c:pt>
                <c:pt idx="1">
                  <c:v>25.1</c:v>
                </c:pt>
                <c:pt idx="2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0-4E45-9B17-651E7184DF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</c:v>
                </c:pt>
                <c:pt idx="1">
                  <c:v>20.2</c:v>
                </c:pt>
                <c:pt idx="2">
                  <c:v>79.2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0-4E45-9B17-651E7184DF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China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7.9</c:v>
                </c:pt>
                <c:pt idx="1">
                  <c:v>40.5</c:v>
                </c:pt>
                <c:pt idx="2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30-4E45-9B17-651E7184DF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15.4</c:v>
                </c:pt>
                <c:pt idx="1">
                  <c:v>23</c:v>
                </c:pt>
                <c:pt idx="2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0-4E45-9B17-651E7184DF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0.9</c:v>
                </c:pt>
                <c:pt idx="1">
                  <c:v>19.100000000000001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30-4E45-9B17-651E7184DF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Thailand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36.200000000000003</c:v>
                </c:pt>
                <c:pt idx="2">
                  <c:v>55.6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30-4E45-9B17-651E7184DF6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Malaysia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9106673332592566E-2"/>
                  <c:y val="-2.408788474231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1E-4578-A296-206A969BA5A0}"/>
                </c:ext>
              </c:extLst>
            </c:dLbl>
            <c:dLbl>
              <c:idx val="2"/>
              <c:layout>
                <c:manualLayout>
                  <c:x val="2.2046161537606825E-2"/>
                  <c:y val="-3.6131827113474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1E-4578-A296-206A969BA5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7.7</c:v>
                </c:pt>
                <c:pt idx="1">
                  <c:v>37.700000000000003</c:v>
                </c:pt>
                <c:pt idx="2">
                  <c:v>53.5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1E-4578-A296-206A969BA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432992"/>
        <c:axId val="565435288"/>
      </c:barChart>
      <c:catAx>
        <c:axId val="56543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5288"/>
        <c:crosses val="autoZero"/>
        <c:auto val="1"/>
        <c:lblAlgn val="ctr"/>
        <c:lblOffset val="100"/>
        <c:noMultiLvlLbl val="0"/>
      </c:catAx>
      <c:valAx>
        <c:axId val="56543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94869489691729E-2"/>
                  <c:y val="-3.7525381340607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BF-4422-8B80-02983E3DE726}"/>
                </c:ext>
              </c:extLst>
            </c:dLbl>
            <c:dLbl>
              <c:idx val="1"/>
              <c:layout>
                <c:manualLayout>
                  <c:x val="6.0474347448458993E-3"/>
                  <c:y val="-4.878299574278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98-4C41-BCD8-88F3ED7F4203}"/>
                </c:ext>
              </c:extLst>
            </c:dLbl>
            <c:dLbl>
              <c:idx val="2"/>
              <c:layout>
                <c:manualLayout>
                  <c:x val="0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BF-4422-8B80-02983E3DE726}"/>
                </c:ext>
              </c:extLst>
            </c:dLbl>
            <c:dLbl>
              <c:idx val="3"/>
              <c:layout>
                <c:manualLayout>
                  <c:x val="-6.0474347448458716E-3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BF-4422-8B80-02983E3DE726}"/>
                </c:ext>
              </c:extLst>
            </c:dLbl>
            <c:dLbl>
              <c:idx val="4"/>
              <c:layout>
                <c:manualLayout>
                  <c:x val="0"/>
                  <c:y val="-5.6288072010911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BF-4422-8B80-02983E3DE726}"/>
                </c:ext>
              </c:extLst>
            </c:dLbl>
            <c:dLbl>
              <c:idx val="5"/>
              <c:layout>
                <c:manualLayout>
                  <c:x val="-3.0237173724230464E-3"/>
                  <c:y val="-4.1277919474668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10592</c:v>
                </c:pt>
                <c:pt idx="1">
                  <c:v>11758</c:v>
                </c:pt>
                <c:pt idx="2">
                  <c:v>14761</c:v>
                </c:pt>
                <c:pt idx="3">
                  <c:v>15639</c:v>
                </c:pt>
                <c:pt idx="4">
                  <c:v>17892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6.0474347448459271E-3"/>
                  <c:y val="-4.5030457608729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24685</c:v>
                </c:pt>
                <c:pt idx="1">
                  <c:v>29078</c:v>
                </c:pt>
                <c:pt idx="2">
                  <c:v>35562</c:v>
                </c:pt>
                <c:pt idx="3">
                  <c:v>29047</c:v>
                </c:pt>
                <c:pt idx="4">
                  <c:v>28802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118586862114678E-2"/>
                  <c:y val="1.125790987762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BF-4422-8B80-02983E3DE726}"/>
                </c:ext>
              </c:extLst>
            </c:dLbl>
            <c:dLbl>
              <c:idx val="1"/>
              <c:layout>
                <c:manualLayout>
                  <c:x val="-3.9308325841498161E-2"/>
                  <c:y val="-7.696283284350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BF-4422-8B80-02983E3DE726}"/>
                </c:ext>
              </c:extLst>
            </c:dLbl>
            <c:dLbl>
              <c:idx val="2"/>
              <c:layout>
                <c:manualLayout>
                  <c:x val="-1.5118586862114678E-2"/>
                  <c:y val="1.8763281621191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BF-4422-8B80-02983E3DE726}"/>
                </c:ext>
              </c:extLst>
            </c:dLbl>
            <c:dLbl>
              <c:idx val="3"/>
              <c:layout>
                <c:manualLayout>
                  <c:x val="1.2094869489691743E-2"/>
                  <c:y val="2.2515524279808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BF-4422-8B80-02983E3DE726}"/>
                </c:ext>
              </c:extLst>
            </c:dLbl>
            <c:dLbl>
              <c:idx val="4"/>
              <c:layout>
                <c:manualLayout>
                  <c:x val="1.5118586862114678E-2"/>
                  <c:y val="-1.4347258162149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BF-4422-8B80-02983E3DE726}"/>
                </c:ext>
              </c:extLst>
            </c:dLbl>
            <c:dLbl>
              <c:idx val="5"/>
              <c:layout>
                <c:manualLayout>
                  <c:x val="-3.0237173724230464E-3"/>
                  <c:y val="3.7525676816051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-14093</c:v>
                </c:pt>
                <c:pt idx="1">
                  <c:v>-17320</c:v>
                </c:pt>
                <c:pt idx="2">
                  <c:v>-20801</c:v>
                </c:pt>
                <c:pt idx="3">
                  <c:v>-13408</c:v>
                </c:pt>
                <c:pt idx="4">
                  <c:v>-10910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631637892940407E-2"/>
          <c:y val="0.89332412547242668"/>
          <c:w val="0.89478415895896501"/>
          <c:h val="8.9092699881237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22881641386505E-2"/>
          <c:y val="0.18051813687368071"/>
          <c:w val="0.90394739597786311"/>
          <c:h val="0.60234437335245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4057</c:v>
                </c:pt>
                <c:pt idx="1">
                  <c:v>4444</c:v>
                </c:pt>
                <c:pt idx="2">
                  <c:v>5959</c:v>
                </c:pt>
                <c:pt idx="3">
                  <c:v>5687</c:v>
                </c:pt>
                <c:pt idx="4">
                  <c:v>6037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2919</c:v>
                </c:pt>
                <c:pt idx="1">
                  <c:v>3686</c:v>
                </c:pt>
                <c:pt idx="2">
                  <c:v>5471</c:v>
                </c:pt>
                <c:pt idx="3">
                  <c:v>5089</c:v>
                </c:pt>
                <c:pt idx="4">
                  <c:v>5753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7706076487969016E-3"/>
                  <c:y val="-1.9454084683783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5A-4A17-BDA7-C12BE4DD48A3}"/>
                </c:ext>
              </c:extLst>
            </c:dLbl>
            <c:dLbl>
              <c:idx val="2"/>
              <c:layout>
                <c:manualLayout>
                  <c:x val="2.7706076487969016E-3"/>
                  <c:y val="-8.5597972608648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5A-4A17-BDA7-C12BE4DD48A3}"/>
                </c:ext>
              </c:extLst>
            </c:dLbl>
            <c:dLbl>
              <c:idx val="3"/>
              <c:layout>
                <c:manualLayout>
                  <c:x val="2.7706076487969019E-2"/>
                  <c:y val="-2.334490162054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5A-4A17-BDA7-C12BE4DD48A3}"/>
                </c:ext>
              </c:extLst>
            </c:dLbl>
            <c:dLbl>
              <c:idx val="4"/>
              <c:layout>
                <c:manualLayout>
                  <c:x val="-8.3118229463908077E-3"/>
                  <c:y val="-0.252903100889189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5A-4A17-BDA7-C12BE4DD48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1138</c:v>
                </c:pt>
                <c:pt idx="1">
                  <c:v>758</c:v>
                </c:pt>
                <c:pt idx="2">
                  <c:v>488</c:v>
                </c:pt>
                <c:pt idx="3">
                  <c:v>598</c:v>
                </c:pt>
                <c:pt idx="4">
                  <c:v>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EU27 Total</a:t>
            </a:r>
            <a:r>
              <a:rPr lang="en-GB" baseline="0" dirty="0"/>
              <a:t> trade balance with Malaysia </a:t>
            </a:r>
            <a:r>
              <a:rPr lang="en-GB" dirty="0"/>
              <a:t>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7215715223097109E-2"/>
          <c:y val="0.22177714485743377"/>
          <c:w val="0.87723228346456694"/>
          <c:h val="0.55047991294715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Balance Goods &amp; Services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4055556692855217E-3"/>
                  <c:y val="-0.1161959030512411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668253257666227E-2"/>
                      <c:h val="0.136414706269854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42E-4521-A24A-D974DD322814}"/>
                </c:ext>
              </c:extLst>
            </c:dLbl>
            <c:dLbl>
              <c:idx val="1"/>
              <c:layout>
                <c:manualLayout>
                  <c:x val="-3.6808456287788635E-3"/>
                  <c:y val="-0.1316887714521331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DF-4770-A53B-0EB03861A4E4}"/>
                </c:ext>
              </c:extLst>
            </c:dLbl>
            <c:dLbl>
              <c:idx val="2"/>
              <c:layout>
                <c:manualLayout>
                  <c:x val="4.9455104898091474E-3"/>
                  <c:y val="-7.88022792815212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568319716889518E-2"/>
                      <c:h val="0.190020030936940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B96-423D-973E-8CC006C91BB6}"/>
                </c:ext>
              </c:extLst>
            </c:dLbl>
            <c:dLbl>
              <c:idx val="3"/>
              <c:layout>
                <c:manualLayout>
                  <c:x val="7.0648560460481753E-3"/>
                  <c:y val="-6.07174052007240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96-423D-973E-8CC006C91BB6}"/>
                </c:ext>
              </c:extLst>
            </c:dLbl>
            <c:dLbl>
              <c:idx val="4"/>
              <c:layout>
                <c:manualLayout>
                  <c:x val="7.064856046047968E-3"/>
                  <c:y val="-2.68795167200987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91-4952-850C-413B4B0A8321}"/>
                </c:ext>
              </c:extLst>
            </c:dLbl>
            <c:dLbl>
              <c:idx val="5"/>
              <c:layout>
                <c:manualLayout>
                  <c:x val="-1.0361669168650892E-16"/>
                  <c:y val="-0.114575251423636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6A-4FCF-B0A9-BEC662B349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-12955</c:v>
                </c:pt>
                <c:pt idx="1">
                  <c:v>-16562</c:v>
                </c:pt>
                <c:pt idx="2">
                  <c:v>-20313</c:v>
                </c:pt>
                <c:pt idx="3">
                  <c:v>-12810</c:v>
                </c:pt>
                <c:pt idx="4">
                  <c:v>-10626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2E-4521-A24A-D974DD32281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16069904"/>
        <c:axId val="616070560"/>
      </c:barChart>
      <c:catAx>
        <c:axId val="61606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70560"/>
        <c:crosses val="autoZero"/>
        <c:auto val="1"/>
        <c:lblAlgn val="ctr"/>
        <c:lblOffset val="100"/>
        <c:noMultiLvlLbl val="0"/>
      </c:catAx>
      <c:valAx>
        <c:axId val="61607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6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154311587075964"/>
          <c:y val="0.82598459008554015"/>
          <c:w val="0.3612818296797829"/>
          <c:h val="0.158522541513567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 Exports to Malaysia- 2024 - €Bio</a:t>
            </a:r>
          </a:p>
        </c:rich>
      </c:tx>
      <c:layout>
        <c:manualLayout>
          <c:xMode val="edge"/>
          <c:yMode val="edge"/>
          <c:x val="9.5420357744288503E-2"/>
          <c:y val="1.64889274255655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22026668286779"/>
          <c:y val="0.29434531492661237"/>
          <c:w val="0.75292955554135632"/>
          <c:h val="0.4666217152249710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Malaysia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4934855120511482"/>
                  <c:y val="-0.14638185975626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22447635318563086"/>
                  <c:y val="0.124794240041131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17892</c:v>
                </c:pt>
                <c:pt idx="1">
                  <c:v>6037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Malaysia</a:t>
            </a:r>
            <a:r>
              <a:rPr lang="pt-BR" dirty="0"/>
              <a:t> Exports to EU - 2024 - €Bio</a:t>
            </a:r>
          </a:p>
        </c:rich>
      </c:tx>
      <c:layout>
        <c:manualLayout>
          <c:xMode val="edge"/>
          <c:yMode val="edge"/>
          <c:x val="0.10725129218118148"/>
          <c:y val="1.64889274255655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764457944606042"/>
          <c:y val="0.25714612154243743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Malaysia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3-4803-A6C6-0B72B71CAD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3-4803-A6C6-0B72B71CAD7B}"/>
              </c:ext>
            </c:extLst>
          </c:dPt>
          <c:dLbls>
            <c:dLbl>
              <c:idx val="0"/>
              <c:layout>
                <c:manualLayout>
                  <c:x val="-0.23473921742356615"/>
                  <c:y val="-0.240054764012504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6C3-4803-A6C6-0B72B71CAD7B}"/>
                </c:ext>
              </c:extLst>
            </c:dLbl>
            <c:dLbl>
              <c:idx val="1"/>
              <c:layout>
                <c:manualLayout>
                  <c:x val="0.20543808796149629"/>
                  <c:y val="0.153357195393573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6C3-4803-A6C6-0B72B71CAD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28802</c:v>
                </c:pt>
                <c:pt idx="1">
                  <c:v>5753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C3-4803-A6C6-0B72B71CAD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schemeClr val="tx1"/>
                </a:solidFill>
              </a:rPr>
              <a:t>Malaysia</a:t>
            </a:r>
            <a:r>
              <a:rPr lang="en-US" sz="1800" b="0" dirty="0">
                <a:solidFill>
                  <a:schemeClr val="tx1"/>
                </a:solidFill>
              </a:rPr>
              <a:t> Total volume of trade – 2024 – €Bio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390867915579"/>
          <c:y val="0.26551300461083971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Malaysia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3915448606923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639836774075197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46694</c:v>
                </c:pt>
                <c:pt idx="1">
                  <c:v>11790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665192617463025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- 2014-2024)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8.3265026982253632E-2"/>
          <c:y val="0.10961248208193669"/>
          <c:w val="0.90707281971605136"/>
          <c:h val="0.7565365365907853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Sheet1!$D$2:$D$12</c:f>
              <c:numCache>
                <c:formatCode>#,##0</c:formatCode>
                <c:ptCount val="11"/>
                <c:pt idx="0">
                  <c:v>722</c:v>
                </c:pt>
                <c:pt idx="1">
                  <c:v>647</c:v>
                </c:pt>
                <c:pt idx="2">
                  <c:v>578</c:v>
                </c:pt>
                <c:pt idx="3">
                  <c:v>566</c:v>
                </c:pt>
                <c:pt idx="4">
                  <c:v>721</c:v>
                </c:pt>
                <c:pt idx="5">
                  <c:v>1173</c:v>
                </c:pt>
                <c:pt idx="6">
                  <c:v>1138</c:v>
                </c:pt>
                <c:pt idx="7">
                  <c:v>758</c:v>
                </c:pt>
                <c:pt idx="8">
                  <c:v>488</c:v>
                </c:pt>
                <c:pt idx="9">
                  <c:v>598</c:v>
                </c:pt>
                <c:pt idx="10">
                  <c:v>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5-4403-945F-1CD4BBD67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7599352486988421E-2"/>
                  <c:y val="-4.5008184756117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4307194220760309E-3"/>
                  <c:y val="-5.8510640182952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1.1815251792202802E-2"/>
                  <c:y val="-6.3011458658564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2.2153597110380261E-2"/>
                  <c:y val="-4.9509003231729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3.3325420973507984E-2"/>
                  <c:y val="-5.7714115775753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61850633698E-2"/>
                  <c:y val="-7.201309560978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2.3630503584405497E-2"/>
                  <c:y val="-4.7258593993923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3.3872867743522238E-2"/>
                  <c:y val="-7.6772973734625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3.6540716284355824E-2"/>
                  <c:y val="-4.0866055533125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5D-42C6-998E-8294365E7307}"/>
                </c:ext>
              </c:extLst>
            </c:dLbl>
            <c:dLbl>
              <c:idx val="9"/>
              <c:layout>
                <c:manualLayout>
                  <c:x val="-2.06124736330951E-16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5D-42C6-998E-8294365E7307}"/>
                </c:ext>
              </c:extLst>
            </c:dLbl>
            <c:dLbl>
              <c:idx val="10"/>
              <c:layout>
                <c:manualLayout>
                  <c:x val="-1.5459533812612081E-2"/>
                  <c:y val="-5.3771125701480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B0-4E7A-99B1-BB21740FCA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3330</c:v>
                </c:pt>
                <c:pt idx="1">
                  <c:v>3293</c:v>
                </c:pt>
                <c:pt idx="2">
                  <c:v>3056</c:v>
                </c:pt>
                <c:pt idx="3">
                  <c:v>3271</c:v>
                </c:pt>
                <c:pt idx="4">
                  <c:v>3889</c:v>
                </c:pt>
                <c:pt idx="5">
                  <c:v>4291</c:v>
                </c:pt>
                <c:pt idx="6">
                  <c:v>4057</c:v>
                </c:pt>
                <c:pt idx="7">
                  <c:v>4444</c:v>
                </c:pt>
                <c:pt idx="8">
                  <c:v>5959</c:v>
                </c:pt>
                <c:pt idx="9">
                  <c:v>5687</c:v>
                </c:pt>
                <c:pt idx="10">
                  <c:v>6037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311194771866747E-2"/>
                  <c:y val="4.3425222400763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2.8394194873122822E-2"/>
                  <c:y val="4.8346254210236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3559023714393688E-2"/>
                  <c:y val="2.9066384222891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3.6569156514777025E-2"/>
                  <c:y val="4.6243168103273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4.6321610314618664E-2"/>
                  <c:y val="5.8771925070656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9537564066598828E-2"/>
                  <c:y val="5.5931793486360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3.5277726596429256E-2"/>
                  <c:y val="3.505877395736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9513655460441348E-2"/>
                  <c:y val="5.08633356456328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6864945977394998E-2"/>
                  <c:y val="7.31287309540132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5D-42C6-998E-8294365E7307}"/>
                </c:ext>
              </c:extLst>
            </c:dLbl>
            <c:dLbl>
              <c:idx val="10"/>
              <c:layout>
                <c:manualLayout>
                  <c:x val="0"/>
                  <c:y val="3.4413520448947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B0-4E7A-99B1-BB21740FCA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Sheet1!$C$2:$C$12</c:f>
              <c:numCache>
                <c:formatCode>#,##0</c:formatCode>
                <c:ptCount val="11"/>
                <c:pt idx="0">
                  <c:v>2608</c:v>
                </c:pt>
                <c:pt idx="1">
                  <c:v>2646</c:v>
                </c:pt>
                <c:pt idx="2">
                  <c:v>2478</c:v>
                </c:pt>
                <c:pt idx="3">
                  <c:v>2705</c:v>
                </c:pt>
                <c:pt idx="4">
                  <c:v>3168</c:v>
                </c:pt>
                <c:pt idx="5">
                  <c:v>3118</c:v>
                </c:pt>
                <c:pt idx="6">
                  <c:v>2919</c:v>
                </c:pt>
                <c:pt idx="7">
                  <c:v>3686</c:v>
                </c:pt>
                <c:pt idx="8">
                  <c:v>5471</c:v>
                </c:pt>
                <c:pt idx="9">
                  <c:v>5089</c:v>
                </c:pt>
                <c:pt idx="10">
                  <c:v>5753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60317291430752"/>
          <c:y val="1.6907850265999665E-2"/>
          <c:w val="0.89830264736729437"/>
          <c:h val="0.64158568421935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Telecom., Computer &amp; Information serv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70.8</c:v>
                </c:pt>
                <c:pt idx="1">
                  <c:v>220.5</c:v>
                </c:pt>
                <c:pt idx="2">
                  <c:v>1637.6</c:v>
                </c:pt>
                <c:pt idx="3">
                  <c:v>356.4</c:v>
                </c:pt>
                <c:pt idx="4">
                  <c:v>32.9</c:v>
                </c:pt>
                <c:pt idx="5">
                  <c:v>163.6</c:v>
                </c:pt>
                <c:pt idx="6">
                  <c:v>152.19999999999999</c:v>
                </c:pt>
                <c:pt idx="7">
                  <c:v>361.3</c:v>
                </c:pt>
                <c:pt idx="8">
                  <c:v>1424.1</c:v>
                </c:pt>
                <c:pt idx="9">
                  <c:v>1562.2</c:v>
                </c:pt>
                <c:pt idx="10">
                  <c:v>40.299999999999997</c:v>
                </c:pt>
                <c:pt idx="11">
                  <c:v>7.4</c:v>
                </c:pt>
                <c:pt idx="1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Telecom., Computer &amp; Information serv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815.2</c:v>
                </c:pt>
                <c:pt idx="1">
                  <c:v>132.4</c:v>
                </c:pt>
                <c:pt idx="2">
                  <c:v>1569</c:v>
                </c:pt>
                <c:pt idx="3">
                  <c:v>459</c:v>
                </c:pt>
                <c:pt idx="4">
                  <c:v>27.4</c:v>
                </c:pt>
                <c:pt idx="5">
                  <c:v>421.2</c:v>
                </c:pt>
                <c:pt idx="6">
                  <c:v>61.1</c:v>
                </c:pt>
                <c:pt idx="7">
                  <c:v>17.8</c:v>
                </c:pt>
                <c:pt idx="8">
                  <c:v>468.9</c:v>
                </c:pt>
                <c:pt idx="9">
                  <c:v>1675.3</c:v>
                </c:pt>
                <c:pt idx="10">
                  <c:v>28</c:v>
                </c:pt>
                <c:pt idx="11">
                  <c:v>8.5</c:v>
                </c:pt>
                <c:pt idx="12">
                  <c:v>69.2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 u="sng" dirty="0">
                <a:solidFill>
                  <a:schemeClr val="tx1"/>
                </a:solidFill>
              </a:rPr>
              <a:t>EU29 - Foreign Direct Investment with Malaysia (€ Mio)</a:t>
            </a:r>
          </a:p>
        </c:rich>
      </c:tx>
      <c:layout>
        <c:manualLayout>
          <c:xMode val="edge"/>
          <c:yMode val="edge"/>
          <c:x val="0.15625937345073826"/>
          <c:y val="2.58338493447568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041645935671766E-2"/>
          <c:y val="0.12305451135544784"/>
          <c:w val="0.87723228346456694"/>
          <c:h val="0.73784412903020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Stocks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204423779215127E-4"/>
                  <c:y val="-7.83878798024608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6449859770951815E-2"/>
                      <c:h val="0.105967693290870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34C-4865-BD58-2FE1A3F27DA7}"/>
                </c:ext>
              </c:extLst>
            </c:dLbl>
            <c:dLbl>
              <c:idx val="1"/>
              <c:layout>
                <c:manualLayout>
                  <c:x val="-2.2678744195692296E-3"/>
                  <c:y val="-6.8335352381439587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418610633198011E-2"/>
                      <c:h val="7.0745661061221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34C-4865-BD58-2FE1A3F27DA7}"/>
                </c:ext>
              </c:extLst>
            </c:dLbl>
            <c:dLbl>
              <c:idx val="2"/>
              <c:layout>
                <c:manualLayout>
                  <c:x val="-1.2716740882886664E-2"/>
                  <c:y val="1.39948120302811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146-4631-B697-7ADD062246F7}"/>
                </c:ext>
              </c:extLst>
            </c:dLbl>
            <c:dLbl>
              <c:idx val="3"/>
              <c:layout>
                <c:manualLayout>
                  <c:x val="-1.2716740882886716E-2"/>
                  <c:y val="-3.19693050833069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46-4631-B697-7ADD062246F7}"/>
                </c:ext>
              </c:extLst>
            </c:dLbl>
            <c:dLbl>
              <c:idx val="4"/>
              <c:layout>
                <c:manualLayout>
                  <c:x val="-1.4129712092096351E-2"/>
                  <c:y val="5.50220012658254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146-4631-B697-7ADD062246F7}"/>
                </c:ext>
              </c:extLst>
            </c:dLbl>
            <c:dLbl>
              <c:idx val="5"/>
              <c:layout>
                <c:manualLayout>
                  <c:x val="-1.5542683301305883E-2"/>
                  <c:y val="1.85508960789524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146-4631-B697-7ADD062246F7}"/>
                </c:ext>
              </c:extLst>
            </c:dLbl>
            <c:dLbl>
              <c:idx val="6"/>
              <c:layout>
                <c:manualLayout>
                  <c:x val="-7.0648560460482793E-3"/>
                  <c:y val="7.67698278531093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73-4167-9A75-4E6A14533E11}"/>
                </c:ext>
              </c:extLst>
            </c:dLbl>
            <c:dLbl>
              <c:idx val="7"/>
              <c:layout>
                <c:manualLayout>
                  <c:x val="5.6518848368385406E-3"/>
                  <c:y val="-2.20831489873927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D88-4CBE-B204-EDFE8292ED80}"/>
                </c:ext>
              </c:extLst>
            </c:dLbl>
            <c:dLbl>
              <c:idx val="8"/>
              <c:layout>
                <c:manualLayout>
                  <c:x val="5.6518848368384365E-3"/>
                  <c:y val="1.11786714071804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88-4CBE-B204-EDFE8292ED80}"/>
                </c:ext>
              </c:extLst>
            </c:dLbl>
            <c:dLbl>
              <c:idx val="9"/>
              <c:layout>
                <c:manualLayout>
                  <c:x val="5.6518848368384365E-3"/>
                  <c:y val="-2.4192332271766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D88-4CBE-B204-EDFE8292E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20538</c:v>
                </c:pt>
                <c:pt idx="1">
                  <c:v>20785</c:v>
                </c:pt>
                <c:pt idx="2">
                  <c:v>24155</c:v>
                </c:pt>
                <c:pt idx="3">
                  <c:v>26010</c:v>
                </c:pt>
                <c:pt idx="4">
                  <c:v>28237</c:v>
                </c:pt>
                <c:pt idx="5">
                  <c:v>28151</c:v>
                </c:pt>
                <c:pt idx="6">
                  <c:v>28726</c:v>
                </c:pt>
                <c:pt idx="7">
                  <c:v>30397</c:v>
                </c:pt>
                <c:pt idx="8">
                  <c:v>30915</c:v>
                </c:pt>
                <c:pt idx="9">
                  <c:v>33126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4C-4865-BD58-2FE1A3F27D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Stocks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00133986561492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4C-4865-BD58-2FE1A3F27DA7}"/>
                </c:ext>
              </c:extLst>
            </c:dLbl>
            <c:dLbl>
              <c:idx val="1"/>
              <c:layout>
                <c:manualLayout>
                  <c:x val="-1.3726959668683841E-2"/>
                  <c:y val="-6.19714736035679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4C-4865-BD58-2FE1A3F27DA7}"/>
                </c:ext>
              </c:extLst>
            </c:dLbl>
            <c:dLbl>
              <c:idx val="2"/>
              <c:layout>
                <c:manualLayout>
                  <c:x val="5.6518848368385406E-3"/>
                  <c:y val="-1.28465112907425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146-4631-B697-7ADD062246F7}"/>
                </c:ext>
              </c:extLst>
            </c:dLbl>
            <c:dLbl>
              <c:idx val="3"/>
              <c:layout>
                <c:manualLayout>
                  <c:x val="4.2389136276288018E-3"/>
                  <c:y val="-1.75435903732809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46-4631-B697-7ADD062246F7}"/>
                </c:ext>
              </c:extLst>
            </c:dLbl>
            <c:dLbl>
              <c:idx val="4"/>
              <c:layout>
                <c:manualLayout>
                  <c:x val="2.8259424184191666E-3"/>
                  <c:y val="-5.80089266693493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46-4631-B697-7ADD062246F7}"/>
                </c:ext>
              </c:extLst>
            </c:dLbl>
            <c:dLbl>
              <c:idx val="5"/>
              <c:layout>
                <c:manualLayout>
                  <c:x val="-5.6518848368386438E-3"/>
                  <c:y val="5.94180503941108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46-4631-B697-7ADD062246F7}"/>
                </c:ext>
              </c:extLst>
            </c:dLbl>
            <c:dLbl>
              <c:idx val="6"/>
              <c:layout>
                <c:manualLayout>
                  <c:x val="-4.2389136276290091E-3"/>
                  <c:y val="-2.85727904063050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273-4167-9A75-4E6A14533E11}"/>
                </c:ext>
              </c:extLst>
            </c:dLbl>
            <c:dLbl>
              <c:idx val="7"/>
              <c:layout>
                <c:manualLayout>
                  <c:x val="1.5542683301305985E-2"/>
                  <c:y val="-7.69528047819669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0E-4AC8-85AC-118E8FC7F96B}"/>
                </c:ext>
              </c:extLst>
            </c:dLbl>
            <c:dLbl>
              <c:idx val="9"/>
              <c:layout>
                <c:manualLayout>
                  <c:x val="1.1303769673677081E-2"/>
                  <c:y val="-4.95025316842510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88-4CBE-B204-EDFE8292E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15695</c:v>
                </c:pt>
                <c:pt idx="1">
                  <c:v>15859</c:v>
                </c:pt>
                <c:pt idx="2">
                  <c:v>13734</c:v>
                </c:pt>
                <c:pt idx="3">
                  <c:v>14635</c:v>
                </c:pt>
                <c:pt idx="4">
                  <c:v>13117</c:v>
                </c:pt>
                <c:pt idx="5">
                  <c:v>12205</c:v>
                </c:pt>
                <c:pt idx="6">
                  <c:v>12163</c:v>
                </c:pt>
                <c:pt idx="7">
                  <c:v>15457</c:v>
                </c:pt>
                <c:pt idx="8">
                  <c:v>14469</c:v>
                </c:pt>
                <c:pt idx="9">
                  <c:v>12141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4C-4865-BD58-2FE1A3F27D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16069904"/>
        <c:axId val="61607056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6.116385214669293E-3"/>
                  <c:y val="4.0917159252305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4C-4865-BD58-2FE1A3F27DA7}"/>
                </c:ext>
              </c:extLst>
            </c:dLbl>
            <c:dLbl>
              <c:idx val="1"/>
              <c:layout>
                <c:manualLayout>
                  <c:x val="6.0546372602510506E-3"/>
                  <c:y val="4.9339443653915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4C-4865-BD58-2FE1A3F27DA7}"/>
                </c:ext>
              </c:extLst>
            </c:dLbl>
            <c:dLbl>
              <c:idx val="2"/>
              <c:layout>
                <c:manualLayout>
                  <c:x val="7.0648560460481232E-3"/>
                  <c:y val="6.7721889403064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46-4631-B697-7ADD062246F7}"/>
                </c:ext>
              </c:extLst>
            </c:dLbl>
            <c:dLbl>
              <c:idx val="3"/>
              <c:layout>
                <c:manualLayout>
                  <c:x val="-1.8368625719725255E-2"/>
                  <c:y val="2.4969408538505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46-4631-B697-7ADD062246F7}"/>
                </c:ext>
              </c:extLst>
            </c:dLbl>
            <c:dLbl>
              <c:idx val="4"/>
              <c:layout>
                <c:manualLayout>
                  <c:x val="-8.477827255257914E-3"/>
                  <c:y val="2.4730090970569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46-4631-B697-7ADD062246F7}"/>
                </c:ext>
              </c:extLst>
            </c:dLbl>
            <c:dLbl>
              <c:idx val="5"/>
              <c:layout>
                <c:manualLayout>
                  <c:x val="-1.5542683301306089E-2"/>
                  <c:y val="-4.476866079151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46-4631-B697-7ADD062246F7}"/>
                </c:ext>
              </c:extLst>
            </c:dLbl>
            <c:dLbl>
              <c:idx val="6"/>
              <c:layout>
                <c:manualLayout>
                  <c:x val="-7.0648560460481753E-3"/>
                  <c:y val="-3.7965299118726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88-4CBE-B204-EDFE8292ED80}"/>
                </c:ext>
              </c:extLst>
            </c:dLbl>
            <c:dLbl>
              <c:idx val="8"/>
              <c:layout>
                <c:manualLayout>
                  <c:x val="-7.0648560460482793E-3"/>
                  <c:y val="-5.7939264821745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D88-4CBE-B204-EDFE8292E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4843</c:v>
                </c:pt>
                <c:pt idx="1">
                  <c:v>4926</c:v>
                </c:pt>
                <c:pt idx="2">
                  <c:v>10421</c:v>
                </c:pt>
                <c:pt idx="3">
                  <c:v>11375</c:v>
                </c:pt>
                <c:pt idx="4">
                  <c:v>15120</c:v>
                </c:pt>
                <c:pt idx="5">
                  <c:v>15946</c:v>
                </c:pt>
                <c:pt idx="6">
                  <c:v>16563</c:v>
                </c:pt>
                <c:pt idx="7">
                  <c:v>14940</c:v>
                </c:pt>
                <c:pt idx="8">
                  <c:v>16446</c:v>
                </c:pt>
                <c:pt idx="9">
                  <c:v>20985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34C-4865-BD58-2FE1A3F27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6069904"/>
        <c:axId val="616070560"/>
      </c:lineChart>
      <c:catAx>
        <c:axId val="61606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70560"/>
        <c:crosses val="autoZero"/>
        <c:auto val="1"/>
        <c:lblAlgn val="ctr"/>
        <c:lblOffset val="100"/>
        <c:noMultiLvlLbl val="0"/>
      </c:catAx>
      <c:valAx>
        <c:axId val="61607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606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 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Sheet1!$B$2:$B$12</c:f>
              <c:numCache>
                <c:formatCode>#,##0</c:formatCode>
                <c:ptCount val="11"/>
                <c:pt idx="0" formatCode="General">
                  <c:v>0</c:v>
                </c:pt>
                <c:pt idx="1">
                  <c:v>20538</c:v>
                </c:pt>
                <c:pt idx="2">
                  <c:v>20785</c:v>
                </c:pt>
                <c:pt idx="3">
                  <c:v>24155</c:v>
                </c:pt>
                <c:pt idx="4">
                  <c:v>26010</c:v>
                </c:pt>
                <c:pt idx="5">
                  <c:v>28237</c:v>
                </c:pt>
                <c:pt idx="6">
                  <c:v>28151</c:v>
                </c:pt>
                <c:pt idx="7">
                  <c:v>28726</c:v>
                </c:pt>
                <c:pt idx="8">
                  <c:v>30397</c:v>
                </c:pt>
                <c:pt idx="9">
                  <c:v>30915</c:v>
                </c:pt>
                <c:pt idx="10">
                  <c:v>33126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 in Outward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1.4575974570318901E-3"/>
                  <c:y val="-3.24890801606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57-44D2-97AE-77CFD6F3E11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2E-4DB2-A2F0-36EC8EA64B5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2E-4DB2-A2F0-36EC8EA64B5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2E-4DB2-A2F0-36EC8EA64B5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2E-4DB2-A2F0-36EC8EA64B5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2E-4DB2-A2F0-36EC8EA64B5E}"/>
                </c:ext>
              </c:extLst>
            </c:dLbl>
            <c:dLbl>
              <c:idx val="7"/>
              <c:layout>
                <c:manualLayout>
                  <c:x val="-4.3727923710956971E-3"/>
                  <c:y val="2.552713441196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7-44D2-97AE-77CFD6F3E11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2E-4DB2-A2F0-36EC8EA64B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 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1">
                  <c:v>10715</c:v>
                </c:pt>
                <c:pt idx="2">
                  <c:v>10212</c:v>
                </c:pt>
                <c:pt idx="3">
                  <c:v>12519</c:v>
                </c:pt>
                <c:pt idx="4">
                  <c:v>13306</c:v>
                </c:pt>
                <c:pt idx="5">
                  <c:v>14841</c:v>
                </c:pt>
                <c:pt idx="6">
                  <c:v>16151</c:v>
                </c:pt>
                <c:pt idx="7">
                  <c:v>16763</c:v>
                </c:pt>
                <c:pt idx="8">
                  <c:v>17819</c:v>
                </c:pt>
                <c:pt idx="9">
                  <c:v>17610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3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17734484965399"/>
          <c:y val="0.92264200176588584"/>
          <c:w val="0.59849686123029489"/>
          <c:h val="5.87928095708663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370292189756699E-2"/>
          <c:y val="0.11221624131344073"/>
          <c:w val="0.94159242017372957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F8-4721-B1F6-85569092E3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F8-4721-B1F6-85569092E3D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F8-4721-B1F6-85569092E3D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F8-4721-B1F6-85569092E3D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F8-4721-B1F6-85569092E3D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F8-4721-B1F6-85569092E3D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F8-4721-B1F6-85569092E3D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F8-4721-B1F6-85569092E3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1F8-4721-B1F6-85569092E3D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F8-4721-B1F6-85569092E3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1F8-4721-B1F6-85569092E3D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F8-4721-B1F6-85569092E3D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1F8-4721-B1F6-85569092E3D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1F8-4721-B1F6-85569092E3D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1F8-4721-B1F6-85569092E3D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1F8-4721-B1F6-85569092E3D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1F8-4721-B1F6-85569092E3D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49-4BC8-965F-C4461304DA9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49-4BC8-965F-C4461304DA9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49-4BC8-965F-C4461304DA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C1F8-4721-B1F6-85569092E3D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1F8-4721-B1F6-85569092E3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1F8-4721-B1F6-85569092E3D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1F8-4721-B1F6-85569092E3D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1F8-4721-B1F6-85569092E3D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1F8-4721-B1F6-85569092E3D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1F8-4721-B1F6-85569092E3D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1F8-4721-B1F6-85569092E3D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1F8-4721-B1F6-85569092E3DD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FB-4EB7-8C58-3D23E666A5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C1F8-4721-B1F6-85569092E3D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1F8-4721-B1F6-85569092E3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1F8-4721-B1F6-85569092E3D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1F8-4721-B1F6-85569092E3D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1F8-4721-B1F6-85569092E3D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1F8-4721-B1F6-85569092E3D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1F8-4721-B1F6-85569092E3D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C1F8-4721-B1F6-85569092E3D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49-4BC8-965F-C4461304DA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C1F8-4721-B1F6-85569092E3D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Malaysia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1F8-4721-B1F6-85569092E3DD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49-4BC8-965F-C4461304DA90}"/>
                </c:ext>
              </c:extLst>
            </c:dLbl>
            <c:dLbl>
              <c:idx val="11"/>
              <c:layout>
                <c:manualLayout>
                  <c:x val="-4.2328630152205313E-3"/>
                  <c:y val="-6.856503372238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49-4BC8-965F-C4461304DA90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49-4BC8-965F-C4461304DA90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BF-4398-AD5F-40BA64E686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27.6</c:v>
                </c:pt>
                <c:pt idx="1">
                  <c:v>26.4</c:v>
                </c:pt>
                <c:pt idx="2">
                  <c:v>25.9</c:v>
                </c:pt>
                <c:pt idx="3">
                  <c:v>26.7</c:v>
                </c:pt>
                <c:pt idx="4">
                  <c:v>27</c:v>
                </c:pt>
                <c:pt idx="5">
                  <c:v>25.8</c:v>
                </c:pt>
                <c:pt idx="6">
                  <c:v>24.9</c:v>
                </c:pt>
                <c:pt idx="7">
                  <c:v>25.1</c:v>
                </c:pt>
                <c:pt idx="8">
                  <c:v>24.9</c:v>
                </c:pt>
                <c:pt idx="9">
                  <c:v>23.6</c:v>
                </c:pt>
                <c:pt idx="10">
                  <c:v>23.2</c:v>
                </c:pt>
                <c:pt idx="11">
                  <c:v>16.5</c:v>
                </c:pt>
                <c:pt idx="12">
                  <c:v>15.6</c:v>
                </c:pt>
                <c:pt idx="13">
                  <c:v>18.899999999999999</c:v>
                </c:pt>
                <c:pt idx="14">
                  <c:v>23.7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4-C1F8-4721-B1F6-85569092E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61226530385527E-2"/>
          <c:y val="2.7302521942006448E-2"/>
          <c:w val="0.89375078618445514"/>
          <c:h val="0.82640050228337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15695</c:v>
                </c:pt>
                <c:pt idx="1">
                  <c:v>15859</c:v>
                </c:pt>
                <c:pt idx="2">
                  <c:v>13734</c:v>
                </c:pt>
                <c:pt idx="3">
                  <c:v>14635</c:v>
                </c:pt>
                <c:pt idx="4">
                  <c:v>13117</c:v>
                </c:pt>
                <c:pt idx="5">
                  <c:v>12205</c:v>
                </c:pt>
                <c:pt idx="6">
                  <c:v>12163</c:v>
                </c:pt>
                <c:pt idx="7">
                  <c:v>15457</c:v>
                </c:pt>
                <c:pt idx="8">
                  <c:v>14469</c:v>
                </c:pt>
                <c:pt idx="9">
                  <c:v>12141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Services share of 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948766941414223E-2"/>
                  <c:y val="4.17716744923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D7-461B-8F0A-6C198878ED5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D7-461B-8F0A-6C198878ED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D7-461B-8F0A-6C198878ED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D7-461B-8F0A-6C198878ED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D7-461B-8F0A-6C198878ED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D7-461B-8F0A-6C198878ED51}"/>
                </c:ext>
              </c:extLst>
            </c:dLbl>
            <c:dLbl>
              <c:idx val="6"/>
              <c:layout>
                <c:manualLayout>
                  <c:x val="1.4575974570318632E-3"/>
                  <c:y val="5.1054268823931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D7-461B-8F0A-6C198878ED51}"/>
                </c:ext>
              </c:extLst>
            </c:dLbl>
            <c:dLbl>
              <c:idx val="7"/>
              <c:layout>
                <c:manualLayout>
                  <c:x val="-1.068892453886527E-16"/>
                  <c:y val="7.1940106070085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D7-461B-8F0A-6C198878ED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14541</c:v>
                </c:pt>
                <c:pt idx="1">
                  <c:v>14673</c:v>
                </c:pt>
                <c:pt idx="2">
                  <c:v>12567</c:v>
                </c:pt>
                <c:pt idx="3">
                  <c:v>13633</c:v>
                </c:pt>
                <c:pt idx="4">
                  <c:v>12211</c:v>
                </c:pt>
                <c:pt idx="5">
                  <c:v>11500</c:v>
                </c:pt>
                <c:pt idx="6">
                  <c:v>11023</c:v>
                </c:pt>
                <c:pt idx="7">
                  <c:v>14352</c:v>
                </c:pt>
                <c:pt idx="8">
                  <c:v>13673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18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892827694863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292428</c:v>
                </c:pt>
                <c:pt idx="1">
                  <c:v>264908</c:v>
                </c:pt>
                <c:pt idx="2">
                  <c:v>141934</c:v>
                </c:pt>
                <c:pt idx="3">
                  <c:v>57338</c:v>
                </c:pt>
                <c:pt idx="4">
                  <c:v>36445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396449</c:v>
                </c:pt>
                <c:pt idx="1">
                  <c:v>211310</c:v>
                </c:pt>
                <c:pt idx="2">
                  <c:v>84518</c:v>
                </c:pt>
                <c:pt idx="3">
                  <c:v>43268</c:v>
                </c:pt>
                <c:pt idx="4">
                  <c:v>41109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5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77100634764939E-2"/>
          <c:y val="2.8113090736539288E-2"/>
          <c:w val="0.89378652356150534"/>
          <c:h val="0.816262319249014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Mexico</c:v>
                </c:pt>
                <c:pt idx="11">
                  <c:v>Israel</c:v>
                </c:pt>
                <c:pt idx="12">
                  <c:v>Ukraine</c:v>
                </c:pt>
                <c:pt idx="13">
                  <c:v>Taiwan</c:v>
                </c:pt>
                <c:pt idx="14">
                  <c:v>Saudi Arabia</c:v>
                </c:pt>
                <c:pt idx="15">
                  <c:v>Russia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#,##0</c:formatCode>
                <c:ptCount val="21"/>
                <c:pt idx="0">
                  <c:v>36254</c:v>
                </c:pt>
                <c:pt idx="1">
                  <c:v>31860</c:v>
                </c:pt>
                <c:pt idx="2">
                  <c:v>22268</c:v>
                </c:pt>
                <c:pt idx="3">
                  <c:v>25205</c:v>
                </c:pt>
                <c:pt idx="4">
                  <c:v>23664</c:v>
                </c:pt>
                <c:pt idx="5">
                  <c:v>20051</c:v>
                </c:pt>
                <c:pt idx="6">
                  <c:v>17414</c:v>
                </c:pt>
                <c:pt idx="7">
                  <c:v>25443</c:v>
                </c:pt>
                <c:pt idx="8">
                  <c:v>19634</c:v>
                </c:pt>
                <c:pt idx="9">
                  <c:v>20804</c:v>
                </c:pt>
                <c:pt idx="10">
                  <c:v>15229</c:v>
                </c:pt>
                <c:pt idx="11">
                  <c:v>14459</c:v>
                </c:pt>
                <c:pt idx="12">
                  <c:v>14291</c:v>
                </c:pt>
                <c:pt idx="13">
                  <c:v>9953</c:v>
                </c:pt>
                <c:pt idx="14">
                  <c:v>13450</c:v>
                </c:pt>
                <c:pt idx="15">
                  <c:v>11898</c:v>
                </c:pt>
                <c:pt idx="16">
                  <c:v>11184</c:v>
                </c:pt>
                <c:pt idx="17">
                  <c:v>6434</c:v>
                </c:pt>
                <c:pt idx="18">
                  <c:v>7037</c:v>
                </c:pt>
                <c:pt idx="19">
                  <c:v>5036</c:v>
                </c:pt>
                <c:pt idx="20">
                  <c:v>5865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Mexico</c:v>
                </c:pt>
                <c:pt idx="11">
                  <c:v>Israel</c:v>
                </c:pt>
                <c:pt idx="12">
                  <c:v>Ukraine</c:v>
                </c:pt>
                <c:pt idx="13">
                  <c:v>Taiwan</c:v>
                </c:pt>
                <c:pt idx="14">
                  <c:v>Saudi Arabia</c:v>
                </c:pt>
                <c:pt idx="15">
                  <c:v>Russia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#,##0</c:formatCode>
                <c:ptCount val="21"/>
                <c:pt idx="0">
                  <c:v>17954</c:v>
                </c:pt>
                <c:pt idx="1">
                  <c:v>18953</c:v>
                </c:pt>
                <c:pt idx="2">
                  <c:v>28538</c:v>
                </c:pt>
                <c:pt idx="3">
                  <c:v>19232</c:v>
                </c:pt>
                <c:pt idx="4">
                  <c:v>13796</c:v>
                </c:pt>
                <c:pt idx="5">
                  <c:v>15412</c:v>
                </c:pt>
                <c:pt idx="6">
                  <c:v>17873</c:v>
                </c:pt>
                <c:pt idx="7">
                  <c:v>8942</c:v>
                </c:pt>
                <c:pt idx="8">
                  <c:v>11255</c:v>
                </c:pt>
                <c:pt idx="9">
                  <c:v>8600</c:v>
                </c:pt>
                <c:pt idx="10">
                  <c:v>7288</c:v>
                </c:pt>
                <c:pt idx="11">
                  <c:v>6923</c:v>
                </c:pt>
                <c:pt idx="12">
                  <c:v>3831</c:v>
                </c:pt>
                <c:pt idx="13">
                  <c:v>7969</c:v>
                </c:pt>
                <c:pt idx="14">
                  <c:v>3725</c:v>
                </c:pt>
                <c:pt idx="15">
                  <c:v>4925</c:v>
                </c:pt>
                <c:pt idx="16">
                  <c:v>4637</c:v>
                </c:pt>
                <c:pt idx="17">
                  <c:v>7902</c:v>
                </c:pt>
                <c:pt idx="18">
                  <c:v>4528</c:v>
                </c:pt>
                <c:pt idx="19">
                  <c:v>6424</c:v>
                </c:pt>
                <c:pt idx="20">
                  <c:v>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5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4C-4130-9CE0-A5BB6420868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4C-4130-9CE0-A5BB6420868D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4C-4130-9CE0-A5BB6420868D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4C-4130-9CE0-A5BB642086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2591</c:v>
                </c:pt>
                <c:pt idx="1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4C-4130-9CE0-A5BB64208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2F-4A56-8165-020AB582A03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2F-4A56-8165-020AB582A036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2F-4A56-8165-020AB582A03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2F-4A56-8165-020AB582A0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2F-4A56-8165-020AB582A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altLang="en-US" sz="2000" b="1" i="0" u="none" strike="noStrike" kern="1200" spc="0" baseline="0" dirty="0">
                <a:solidFill>
                  <a:prstClr val="black"/>
                </a:solidFill>
              </a:rPr>
              <a:t>Malaysia</a:t>
            </a:r>
            <a:r>
              <a:rPr lang="en-GB" altLang="en-US" sz="1800" b="1" i="0" u="sng" strike="noStrike" kern="1200" spc="0" baseline="0" dirty="0">
                <a:solidFill>
                  <a:prstClr val="black"/>
                </a:solidFill>
              </a:rPr>
              <a:t> </a:t>
            </a:r>
            <a:r>
              <a:rPr lang="en-US" sz="2000" dirty="0"/>
              <a:t>Exports in BOP - 2024 – Bio US$ - % -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Malaysia Exports in BOP - 2024 -%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0964126791784207"/>
                  <c:y val="-0.16977757569456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5.2279325221988131E-2"/>
                  <c:y val="0.120582317787581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330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altLang="en-US" sz="2000" b="1" i="0" u="none" strike="noStrike" kern="1200" spc="0" baseline="0" dirty="0">
                <a:solidFill>
                  <a:prstClr val="black"/>
                </a:solidFill>
              </a:rPr>
              <a:t>Malaysia</a:t>
            </a:r>
            <a:r>
              <a:rPr lang="en-US" sz="2000" dirty="0"/>
              <a:t> Exports in </a:t>
            </a:r>
            <a:r>
              <a:rPr lang="en-US" sz="2000" dirty="0" err="1"/>
              <a:t>TiVA</a:t>
            </a:r>
            <a:r>
              <a:rPr lang="en-US" sz="2000" dirty="0"/>
              <a:t> - 2020 - % -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31281789896826"/>
          <c:y val="0.17478495466318228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Malaysia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4930742098129735"/>
                  <c:y val="1.99996430782791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58.2</c:v>
                </c:pt>
                <c:pt idx="1">
                  <c:v>41.8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Malaysia</a:t>
          </a:r>
        </a:p>
      </cdr:txBody>
    </cdr:sp>
  </cdr:relSizeAnchor>
  <cdr:relSizeAnchor xmlns:cdr="http://schemas.openxmlformats.org/drawingml/2006/chartDrawing">
    <cdr:from>
      <cdr:x>0.11156</cdr:x>
      <cdr:y>0.14634</cdr:y>
    </cdr:from>
    <cdr:to>
      <cdr:x>0.54983</cdr:x>
      <cdr:y>0.2558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8F4A74A-596D-ADE7-AB94-AECF18730DA2}"/>
            </a:ext>
          </a:extLst>
        </cdr:cNvPr>
        <cdr:cNvSpPr txBox="1"/>
      </cdr:nvSpPr>
      <cdr:spPr>
        <a:xfrm xmlns:a="http://schemas.openxmlformats.org/drawingml/2006/main">
          <a:off x="1008112" y="864096"/>
          <a:ext cx="3960440" cy="646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FF0000"/>
          </a:solidFill>
        </a:ln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r>
            <a:rPr lang="en-GB" sz="1800" b="1" kern="1200" dirty="0">
              <a:solidFill>
                <a:srgbClr val="FF0000"/>
              </a:solidFill>
              <a:latin typeface="+mj-lt"/>
            </a:rPr>
            <a:t>EU Exports = +68% in 10 Years</a:t>
          </a:r>
        </a:p>
        <a:p xmlns:a="http://schemas.openxmlformats.org/drawingml/2006/main">
          <a:r>
            <a:rPr lang="en-GB" sz="1800" b="1" kern="1200" dirty="0">
              <a:solidFill>
                <a:srgbClr val="FF0000"/>
              </a:solidFill>
              <a:latin typeface="+mj-lt"/>
            </a:rPr>
            <a:t>Malaysia Exports = +93.2% in 10 Years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193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68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1243013"/>
            <a:ext cx="4471988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81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08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74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F403C-D477-6A6B-C740-FD65DD81B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149948-DDD7-FD6E-8CD5-CA99F1E3C0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664138-040C-9DF4-357E-0414C0254A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FEA29-5595-E7C6-82CD-E52E0A8997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321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6/8/2026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08/06/2026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56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6/8/2026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  <p:sldLayoutId id="214748367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urostat/databrowser/view/bop_fdi6_pos/default/table?lang=en" TargetMode="Externa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cia.gov/the-world-factbook/" TargetMode="External"/><Relationship Id="rId4" Type="http://schemas.openxmlformats.org/officeDocument/2006/relationships/hyperlink" Target="https://www.ecb.europa.eu/mopo/eaec/html/index.en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ts.oecd.org/Index.aspx?DataSetCode=TIVA_2018_C1" TargetMode="External"/><Relationship Id="rId5" Type="http://schemas.openxmlformats.org/officeDocument/2006/relationships/hyperlink" Target="https://www.wto.org/english/res_e/statis_e/wts2020_e/wts20_toc_e.htm" TargetMode="Externa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-explorer.oecd.org/vis?pg=0&amp;bp=true&amp;snb=14&amp;tm=TIVA&amp;vw=tb&amp;df%5bds%5d=dsDisseminateFinalCloud&amp;df%5bid%5d=DSD_TIVA_MAINSH%40DF_MAINSH&amp;df%5bag%5d=OECD.STI.PIE&amp;df%5bvs%5d=1.0&amp;dq=EXGR_SERV_DVA%2BEXGR_SERV_FVA.EU27_2020..W..A&amp;pd=2015%2C&amp;to%5bTIME_PERIOD%5d=false" TargetMode="Externa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7" Type="http://schemas.openxmlformats.org/officeDocument/2006/relationships/hyperlink" Target="https://ec.europa.eu/eurostat/databrowser/view/bop_its6_det__custom_14902166/default/table?lang=e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eurostat/databrowser/view/ext_lt_maineu__custom_14902013/default/table?lang=en" TargetMode="Externa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437" y="3264147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19"/>
            <a:ext cx="8715436" cy="1656185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</a:t>
            </a:r>
            <a:r>
              <a:rPr lang="en-BE" dirty="0"/>
              <a:t>Malaysia</a:t>
            </a:r>
            <a:r>
              <a:rPr lang="en-GB" dirty="0"/>
              <a:t>”</a:t>
            </a:r>
          </a:p>
          <a:p>
            <a:pPr algn="ctr"/>
            <a:r>
              <a:rPr lang="en-GB" dirty="0"/>
              <a:t>May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E4F5EC1-AF8D-E12E-2D12-69A071CFB26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80112" y="1316252"/>
            <a:ext cx="2088232" cy="12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8282886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4963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5A63E-BFE2-E728-14CE-53A7C90C9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A72C88F-8556-99E9-E797-51431D095A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0101202"/>
              </p:ext>
            </p:extLst>
          </p:nvPr>
        </p:nvGraphicFramePr>
        <p:xfrm>
          <a:off x="53008" y="1436041"/>
          <a:ext cx="8947484" cy="531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1127B8F-2C15-A0D0-DA39-8F70F9308480}"/>
              </a:ext>
            </a:extLst>
          </p:cNvPr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b="1" u="sng" dirty="0"/>
              <a:t>EU27 Services Exports and Imports with Malaysia per sectors       </a:t>
            </a:r>
            <a:r>
              <a:rPr lang="en-GB" altLang="en-US" b="1" dirty="0"/>
              <a:t>	</a:t>
            </a:r>
            <a:r>
              <a:rPr lang="en-GB" altLang="en-US" dirty="0"/>
              <a:t>(2024 -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CF3902-FB6C-5C23-151E-102A0AE50191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 – Note: Other business services comprise mainly: research and development, professional and management consulting services, technical, trade-related services. Statistic figures for EU27 not available yet.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BF7ACF-FB5A-AB3F-74FF-2EBFB0045CDA}"/>
              </a:ext>
            </a:extLst>
          </p:cNvPr>
          <p:cNvSpPr txBox="1"/>
          <p:nvPr/>
        </p:nvSpPr>
        <p:spPr>
          <a:xfrm>
            <a:off x="4654581" y="1106825"/>
            <a:ext cx="446449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6 037  –            Imports - Total: 5 753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02A970A0-EB65-2A05-905E-C15819A83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278" y="1418088"/>
            <a:ext cx="3017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27.3 % of Malaysia Exports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CDFA9B6B-9F87-880C-A7B2-29785A959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844" y="1386614"/>
            <a:ext cx="24441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25.9 % of EU Exports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1731FD-61C7-00C3-E671-698841E78C02}"/>
              </a:ext>
            </a:extLst>
          </p:cNvPr>
          <p:cNvSpPr/>
          <p:nvPr/>
        </p:nvSpPr>
        <p:spPr>
          <a:xfrm>
            <a:off x="4715449" y="1178010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6AB30F-A870-48A9-62E0-25BE285D3D80}"/>
              </a:ext>
            </a:extLst>
          </p:cNvPr>
          <p:cNvSpPr/>
          <p:nvPr/>
        </p:nvSpPr>
        <p:spPr>
          <a:xfrm>
            <a:off x="6828943" y="1199770"/>
            <a:ext cx="199996" cy="1654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808D5A44-2136-BC78-6994-3F0107BEB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2837" y="1489945"/>
            <a:ext cx="9361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23.6 % 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E65512E7-EF0B-BB32-6FDA-E0FBB4356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928" y="3401591"/>
            <a:ext cx="7020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5.9 % 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9F435542-B12E-BDD6-5AAD-EF61A9038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282" y="3494447"/>
            <a:ext cx="702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6 % 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EC98C6B7-6E48-C64A-3978-D4332468F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563" y="1477364"/>
            <a:ext cx="9361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27.1 % 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AFFD7FAF-3AD5-CE01-807E-9476F4776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123" y="1846696"/>
            <a:ext cx="8516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29.1 % 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DF3DF471-2C3A-1387-92CB-A81A75241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2780928"/>
            <a:ext cx="8516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14.2 % 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5563623-5FBB-141E-3050-7F6948D93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42" y="3455712"/>
            <a:ext cx="8516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7.3 %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21CFF1-ACB8-E8FD-47F1-3CB8282DE0A1}"/>
              </a:ext>
            </a:extLst>
          </p:cNvPr>
          <p:cNvSpPr txBox="1"/>
          <p:nvPr/>
        </p:nvSpPr>
        <p:spPr>
          <a:xfrm>
            <a:off x="7061544" y="6187820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34A5202C-EA0E-182D-AB32-81A7645AE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564" y="3560014"/>
            <a:ext cx="8516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8 % </a:t>
            </a:r>
          </a:p>
        </p:txBody>
      </p:sp>
    </p:spTree>
    <p:extLst>
      <p:ext uri="{BB962C8B-B14F-4D97-AF65-F5344CB8AC3E}">
        <p14:creationId xmlns:p14="http://schemas.microsoft.com/office/powerpoint/2010/main" val="2157550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452249A-8B13-4A00-B86D-DF922E7E32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774208"/>
              </p:ext>
            </p:extLst>
          </p:nvPr>
        </p:nvGraphicFramePr>
        <p:xfrm>
          <a:off x="155848" y="836712"/>
          <a:ext cx="8988152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45FBD33-D7E1-ACF5-E39E-8C495E199CFF}"/>
              </a:ext>
            </a:extLst>
          </p:cNvPr>
          <p:cNvSpPr txBox="1"/>
          <p:nvPr/>
        </p:nvSpPr>
        <p:spPr>
          <a:xfrm>
            <a:off x="6516216" y="6453336"/>
            <a:ext cx="2471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</a:t>
            </a:r>
            <a:r>
              <a:rPr lang="en-GB" sz="14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Eurostat bop_fdi6_pos</a:t>
            </a:r>
            <a:endParaRPr lang="en-GB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26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5352269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732240" y="6434534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0FDD29-F69D-F854-9CF5-A836157047BD}"/>
              </a:ext>
            </a:extLst>
          </p:cNvPr>
          <p:cNvSpPr txBox="1"/>
          <p:nvPr/>
        </p:nvSpPr>
        <p:spPr>
          <a:xfrm>
            <a:off x="7740352" y="3733190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57%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3C89B-0E21-0603-F844-219BAAEC1190}"/>
              </a:ext>
            </a:extLst>
          </p:cNvPr>
          <p:cNvSpPr txBox="1"/>
          <p:nvPr/>
        </p:nvSpPr>
        <p:spPr>
          <a:xfrm>
            <a:off x="0" y="1241106"/>
            <a:ext cx="367240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 lower rate of EU FDI to Malaysia in services sectors (57%) in 2023, compared to world average (70%).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2195736" y="813383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Malaysia – Million € - Share of Services in Outward FDI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3BEFC3-4E4E-6449-2404-71AAD41324A0}"/>
              </a:ext>
            </a:extLst>
          </p:cNvPr>
          <p:cNvSpPr txBox="1"/>
          <p:nvPr/>
        </p:nvSpPr>
        <p:spPr>
          <a:xfrm>
            <a:off x="2051720" y="5435351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52.1%</a:t>
            </a:r>
          </a:p>
        </p:txBody>
      </p:sp>
    </p:spTree>
    <p:extLst>
      <p:ext uri="{BB962C8B-B14F-4D97-AF65-F5344CB8AC3E}">
        <p14:creationId xmlns:p14="http://schemas.microsoft.com/office/powerpoint/2010/main" val="263302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4718380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151777" y="69269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Malaysia – Million €</a:t>
            </a:r>
          </a:p>
          <a:p>
            <a:pPr algn="ctr"/>
            <a:r>
              <a:rPr lang="en-GB" sz="2400" b="1" dirty="0">
                <a:latin typeface="+mj-lt"/>
              </a:rPr>
              <a:t>Share of Services in EU Inward FDI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64D56-8F49-EBC8-FED2-6733FADBBC3F}"/>
              </a:ext>
            </a:extLst>
          </p:cNvPr>
          <p:cNvSpPr txBox="1"/>
          <p:nvPr/>
        </p:nvSpPr>
        <p:spPr>
          <a:xfrm>
            <a:off x="2339752" y="4221088"/>
            <a:ext cx="367240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 higher rate of Malaysia FDI to EU in services sectors (94.5%) in 2023, compared to EU world average (75%).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9B55DB-6F24-1BD6-1774-22CDBCC95D1B}"/>
              </a:ext>
            </a:extLst>
          </p:cNvPr>
          <p:cNvSpPr txBox="1"/>
          <p:nvPr/>
        </p:nvSpPr>
        <p:spPr>
          <a:xfrm>
            <a:off x="7740352" y="2924944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94.5%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6D3274-0B08-9F06-4593-156FF7FD74B8}"/>
              </a:ext>
            </a:extLst>
          </p:cNvPr>
          <p:cNvSpPr txBox="1"/>
          <p:nvPr/>
        </p:nvSpPr>
        <p:spPr>
          <a:xfrm>
            <a:off x="1547664" y="3721095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92.6%</a:t>
            </a:r>
          </a:p>
        </p:txBody>
      </p:sp>
    </p:spTree>
    <p:extLst>
      <p:ext uri="{BB962C8B-B14F-4D97-AF65-F5344CB8AC3E}">
        <p14:creationId xmlns:p14="http://schemas.microsoft.com/office/powerpoint/2010/main" val="122338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2495-9231-4591-BFE9-E914AFAB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18" y="764704"/>
            <a:ext cx="7886700" cy="508474"/>
          </a:xfrm>
        </p:spPr>
        <p:txBody>
          <a:bodyPr>
            <a:normAutofit/>
          </a:bodyPr>
          <a:lstStyle/>
          <a:p>
            <a:pPr algn="ctr"/>
            <a:r>
              <a:rPr lang="en-GB" sz="2700" u="sng" dirty="0">
                <a:latin typeface="Calibri Light" panose="020F0302020204030204" pitchFamily="34" charset="0"/>
                <a:cs typeface="Times New Roman" pitchFamily="18" charset="0"/>
              </a:rPr>
              <a:t>EU Economy per sectors – GDP – (est. 2023)</a:t>
            </a:r>
            <a:endParaRPr lang="en-GB" sz="270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CC58090-92BF-41FE-BE73-809D98653D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2011861"/>
              </p:ext>
            </p:extLst>
          </p:nvPr>
        </p:nvGraphicFramePr>
        <p:xfrm>
          <a:off x="323528" y="1397000"/>
          <a:ext cx="864096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FCBE1D-92D3-4D45-AC17-E4426EAA3F86}"/>
              </a:ext>
            </a:extLst>
          </p:cNvPr>
          <p:cNvSpPr txBox="1"/>
          <p:nvPr/>
        </p:nvSpPr>
        <p:spPr>
          <a:xfrm>
            <a:off x="899592" y="1781652"/>
            <a:ext cx="4536504" cy="1077218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Services = 73% of EU GDP</a:t>
            </a:r>
          </a:p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	      53% of Malaysia GDP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+mj-lt"/>
              </a:rPr>
              <a:t>(A rather low level for an emerging country)</a:t>
            </a:r>
            <a:r>
              <a:rPr lang="en-GB" sz="1600" b="1" dirty="0">
                <a:solidFill>
                  <a:srgbClr val="FF0000"/>
                </a:solidFill>
                <a:latin typeface="+mj-lt"/>
              </a:rPr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7E343B-01B6-4075-9970-90CE4C2E8A53}"/>
              </a:ext>
            </a:extLst>
          </p:cNvPr>
          <p:cNvSpPr txBox="1"/>
          <p:nvPr/>
        </p:nvSpPr>
        <p:spPr>
          <a:xfrm>
            <a:off x="6372200" y="6669360"/>
            <a:ext cx="259228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ECB</a:t>
            </a:r>
            <a:r>
              <a:rPr lang="en-GB" sz="1100" dirty="0">
                <a:latin typeface="Calibri Light" panose="020F0302020204030204" pitchFamily="34" charset="0"/>
              </a:rPr>
              <a:t> 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CIA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FactBook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 </a:t>
            </a:r>
            <a:r>
              <a:rPr lang="en-GB" sz="1100" dirty="0">
                <a:latin typeface="Calibri Light" panose="020F0302020204030204" pitchFamily="34" charset="0"/>
              </a:rPr>
              <a:t>- 2023</a:t>
            </a:r>
          </a:p>
        </p:txBody>
      </p:sp>
    </p:spTree>
    <p:extLst>
      <p:ext uri="{BB962C8B-B14F-4D97-AF65-F5344CB8AC3E}">
        <p14:creationId xmlns:p14="http://schemas.microsoft.com/office/powerpoint/2010/main" val="98486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</a:t>
            </a:r>
            <a:r>
              <a:rPr lang="en-GB" dirty="0">
                <a:solidFill>
                  <a:srgbClr val="FF0000"/>
                </a:solidFill>
              </a:rPr>
              <a:t>29.8% (23.7% in Malaysia)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E86A424-8B02-4459-BE24-B6DC9484B7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7472813"/>
              </p:ext>
            </p:extLst>
          </p:nvPr>
        </p:nvGraphicFramePr>
        <p:xfrm>
          <a:off x="35496" y="1483043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9518A2-EE58-4771-97DC-3B60909D7A30}"/>
              </a:ext>
            </a:extLst>
          </p:cNvPr>
          <p:cNvSpPr txBox="1"/>
          <p:nvPr/>
        </p:nvSpPr>
        <p:spPr>
          <a:xfrm>
            <a:off x="7164352" y="6627796"/>
            <a:ext cx="185367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World Bank</a:t>
            </a:r>
          </a:p>
        </p:txBody>
      </p:sp>
    </p:spTree>
    <p:extLst>
      <p:ext uri="{BB962C8B-B14F-4D97-AF65-F5344CB8AC3E}">
        <p14:creationId xmlns:p14="http://schemas.microsoft.com/office/powerpoint/2010/main" val="194024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617670"/>
              </p:ext>
            </p:extLst>
          </p:nvPr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2023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42DEC64-79AE-F50F-6AB2-8C4DA0B01229}"/>
              </a:ext>
            </a:extLst>
          </p:cNvPr>
          <p:cNvSpPr/>
          <p:nvPr/>
        </p:nvSpPr>
        <p:spPr>
          <a:xfrm>
            <a:off x="5628690" y="2492896"/>
            <a:ext cx="2090794" cy="523220"/>
          </a:xfrm>
          <a:prstGeom prst="wedgeRectCallout">
            <a:avLst>
              <a:gd name="adj1" fmla="val 103183"/>
              <a:gd name="adj2" fmla="val 430663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Malaysia = 21st </a:t>
            </a:r>
          </a:p>
        </p:txBody>
      </p:sp>
    </p:spTree>
    <p:extLst>
      <p:ext uri="{BB962C8B-B14F-4D97-AF65-F5344CB8AC3E}">
        <p14:creationId xmlns:p14="http://schemas.microsoft.com/office/powerpoint/2010/main" val="315942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B3BC4-E625-4754-8F38-4194B70F2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3" y="873099"/>
            <a:ext cx="7053378" cy="30613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1600" b="1" cap="all" dirty="0">
                <a:latin typeface="Calibri Light" panose="020F0302020204030204" pitchFamily="34" charset="0"/>
              </a:rPr>
              <a:t>Top 25 EU Trading partners in Services -  (Extra-EU27) – 2023 </a:t>
            </a:r>
            <a:r>
              <a:rPr lang="en-GB" sz="1600" cap="all" dirty="0">
                <a:latin typeface="Calibri Light" panose="020F0302020204030204" pitchFamily="34" charset="0"/>
              </a:rPr>
              <a:t>(</a:t>
            </a:r>
            <a:r>
              <a:rPr lang="en-GB" sz="1600" dirty="0">
                <a:latin typeface="Calibri Light" panose="020F0302020204030204" pitchFamily="34" charset="0"/>
              </a:rPr>
              <a:t>or 2022</a:t>
            </a:r>
            <a:r>
              <a:rPr lang="en-GB" sz="1600" cap="all" dirty="0">
                <a:latin typeface="Calibri Light" panose="020F0302020204030204" pitchFamily="34" charset="0"/>
              </a:rPr>
              <a:t>)</a:t>
            </a:r>
            <a:r>
              <a:rPr lang="en-GB" sz="1600" b="1" cap="all" dirty="0">
                <a:latin typeface="Calibri Light" panose="020F0302020204030204" pitchFamily="34" charset="0"/>
              </a:rPr>
              <a:t>  - €Bio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8BE5D6B-CD86-A9E7-CD4F-E6F892325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735147"/>
              </p:ext>
            </p:extLst>
          </p:nvPr>
        </p:nvGraphicFramePr>
        <p:xfrm>
          <a:off x="101545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207617" y="1450220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476.2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421768" y="3448702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226.4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841021" y="4347204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100.6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2237065" y="463998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77.5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894F8C56-F79B-C647-DA40-24F00CB6327E}"/>
              </a:ext>
            </a:extLst>
          </p:cNvPr>
          <p:cNvSpPr txBox="1"/>
          <p:nvPr/>
        </p:nvSpPr>
        <p:spPr>
          <a:xfrm>
            <a:off x="716593" y="1095019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688.8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625089B2-823F-74C6-735C-C91A060193C4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7EDDDC27-D74B-9994-D811-785A112BBD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02941"/>
              </p:ext>
            </p:extLst>
          </p:nvPr>
        </p:nvGraphicFramePr>
        <p:xfrm>
          <a:off x="2712376" y="1289991"/>
          <a:ext cx="6326909" cy="5495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3225621" y="122829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54.2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9DA67AD-4D53-C47B-B56F-0A15831BFA9D}"/>
              </a:ext>
            </a:extLst>
          </p:cNvPr>
          <p:cNvSpPr txBox="1"/>
          <p:nvPr/>
        </p:nvSpPr>
        <p:spPr>
          <a:xfrm>
            <a:off x="3549657" y="149921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936C770B-F0A2-FBC2-F3E0-4B3DBA33A167}"/>
              </a:ext>
            </a:extLst>
          </p:cNvPr>
          <p:cNvSpPr txBox="1"/>
          <p:nvPr/>
        </p:nvSpPr>
        <p:spPr>
          <a:xfrm>
            <a:off x="3753936" y="1317030"/>
            <a:ext cx="648072" cy="39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0E1BC823-C31F-FA8F-D4B1-411A084EAA3B}"/>
              </a:ext>
            </a:extLst>
          </p:cNvPr>
          <p:cNvSpPr txBox="1"/>
          <p:nvPr/>
        </p:nvSpPr>
        <p:spPr>
          <a:xfrm>
            <a:off x="4036458" y="18106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45.5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20849C67-8EC6-C24E-3E88-868E3B2A6D8B}"/>
              </a:ext>
            </a:extLst>
          </p:cNvPr>
          <p:cNvSpPr txBox="1"/>
          <p:nvPr/>
        </p:nvSpPr>
        <p:spPr>
          <a:xfrm>
            <a:off x="5691021" y="310851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28.9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8C62E18-3CFD-915A-9BB8-BF4D32B67D1E}"/>
              </a:ext>
            </a:extLst>
          </p:cNvPr>
          <p:cNvSpPr txBox="1"/>
          <p:nvPr/>
        </p:nvSpPr>
        <p:spPr>
          <a:xfrm>
            <a:off x="5928873" y="3252532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28.2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BA9D33B-B9EE-4003-DBC2-7AC85497398C}"/>
              </a:ext>
            </a:extLst>
          </p:cNvPr>
          <p:cNvSpPr txBox="1"/>
          <p:nvPr/>
        </p:nvSpPr>
        <p:spPr>
          <a:xfrm>
            <a:off x="6436471" y="37689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21.3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E25110FB-8823-03DE-FA5E-B2095B78593B}"/>
              </a:ext>
            </a:extLst>
          </p:cNvPr>
          <p:cNvSpPr txBox="1"/>
          <p:nvPr/>
        </p:nvSpPr>
        <p:spPr>
          <a:xfrm>
            <a:off x="4341704" y="209864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41.4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1CDD9926-E807-997D-A2D3-BC7891AA4FBA}"/>
              </a:ext>
            </a:extLst>
          </p:cNvPr>
          <p:cNvSpPr txBox="1"/>
          <p:nvPr/>
        </p:nvSpPr>
        <p:spPr>
          <a:xfrm>
            <a:off x="4570142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.4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DED66883-31F7-BCCD-1972-73B2A5AA8D34}"/>
              </a:ext>
            </a:extLst>
          </p:cNvPr>
          <p:cNvSpPr txBox="1"/>
          <p:nvPr/>
        </p:nvSpPr>
        <p:spPr>
          <a:xfrm>
            <a:off x="4839224" y="269811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358FF0F0-95F0-75CC-BB79-B9E8D58618B0}"/>
              </a:ext>
            </a:extLst>
          </p:cNvPr>
          <p:cNvSpPr txBox="1"/>
          <p:nvPr/>
        </p:nvSpPr>
        <p:spPr>
          <a:xfrm>
            <a:off x="5158694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35.3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3C64CB7D-0DB8-8045-A466-21D1482A5658}"/>
              </a:ext>
            </a:extLst>
          </p:cNvPr>
          <p:cNvSpPr txBox="1"/>
          <p:nvPr/>
        </p:nvSpPr>
        <p:spPr>
          <a:xfrm>
            <a:off x="5370380" y="29272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16A37EE7-7B57-4A8A-C862-E7B505981DD3}"/>
              </a:ext>
            </a:extLst>
          </p:cNvPr>
          <p:cNvSpPr txBox="1"/>
          <p:nvPr/>
        </p:nvSpPr>
        <p:spPr>
          <a:xfrm>
            <a:off x="6196331" y="361608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22.5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08E74C93-3F9C-E708-2E83-BE8217AFA1A4}"/>
              </a:ext>
            </a:extLst>
          </p:cNvPr>
          <p:cNvSpPr txBox="1"/>
          <p:nvPr/>
        </p:nvSpPr>
        <p:spPr>
          <a:xfrm>
            <a:off x="6696027" y="39717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18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.1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15FBFC4E-DF1E-BE8F-9CD2-6D6D46359426}"/>
              </a:ext>
            </a:extLst>
          </p:cNvPr>
          <p:cNvSpPr txBox="1"/>
          <p:nvPr/>
        </p:nvSpPr>
        <p:spPr>
          <a:xfrm>
            <a:off x="7223498" y="40738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9BEACDE-B1D5-D990-91D0-28D45695E766}"/>
              </a:ext>
            </a:extLst>
          </p:cNvPr>
          <p:cNvSpPr txBox="1"/>
          <p:nvPr/>
        </p:nvSpPr>
        <p:spPr>
          <a:xfrm>
            <a:off x="7590237" y="417384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C7565600-2C80-431B-A241-F7E75D5BAA93}"/>
              </a:ext>
            </a:extLst>
          </p:cNvPr>
          <p:cNvSpPr txBox="1"/>
          <p:nvPr/>
        </p:nvSpPr>
        <p:spPr>
          <a:xfrm>
            <a:off x="7836375" y="430856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14.3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2DD56BC6-ACB5-32E4-468F-036EF2B521B5}"/>
              </a:ext>
            </a:extLst>
          </p:cNvPr>
          <p:cNvSpPr txBox="1"/>
          <p:nvPr/>
        </p:nvSpPr>
        <p:spPr>
          <a:xfrm>
            <a:off x="8332824" y="431786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.5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A131B429-EDF2-C75D-053B-89E8EA1EA4F5}"/>
              </a:ext>
            </a:extLst>
          </p:cNvPr>
          <p:cNvSpPr txBox="1"/>
          <p:nvPr/>
        </p:nvSpPr>
        <p:spPr>
          <a:xfrm>
            <a:off x="8061452" y="445610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11.5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TextBox 1">
            <a:extLst>
              <a:ext uri="{FF2B5EF4-FFF2-40B4-BE49-F238E27FC236}">
                <a16:creationId xmlns:a16="http://schemas.microsoft.com/office/drawing/2014/main" id="{C21753DF-84FC-FE99-D059-736A5BD55280}"/>
              </a:ext>
            </a:extLst>
          </p:cNvPr>
          <p:cNvSpPr txBox="1"/>
          <p:nvPr/>
        </p:nvSpPr>
        <p:spPr>
          <a:xfrm>
            <a:off x="8637516" y="462545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6.5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26C867E-CEFA-88C2-2E9E-F93C010BADC9}"/>
              </a:ext>
            </a:extLst>
          </p:cNvPr>
          <p:cNvSpPr txBox="1"/>
          <p:nvPr/>
        </p:nvSpPr>
        <p:spPr>
          <a:xfrm>
            <a:off x="5884288" y="1441126"/>
            <a:ext cx="2936184" cy="830997"/>
          </a:xfrm>
          <a:prstGeom prst="rect">
            <a:avLst/>
          </a:prstGeom>
          <a:solidFill>
            <a:schemeClr val="bg1"/>
          </a:solidFill>
          <a:ln w="158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 dirty="0">
                <a:solidFill>
                  <a:srgbClr val="7030A0"/>
                </a:solidFill>
                <a:latin typeface="+mj-lt"/>
              </a:rPr>
              <a:t>MALAYSIA is 26</a:t>
            </a:r>
            <a:r>
              <a:rPr lang="en-GB" sz="2400" cap="all" baseline="30000" dirty="0">
                <a:solidFill>
                  <a:srgbClr val="7030A0"/>
                </a:solidFill>
                <a:latin typeface="+mj-lt"/>
              </a:rPr>
              <a:t>th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 EU Trading Partner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3DA7254-C14F-E151-4384-636B75E4FC22}"/>
              </a:ext>
            </a:extLst>
          </p:cNvPr>
          <p:cNvCxnSpPr>
            <a:cxnSpLocks/>
          </p:cNvCxnSpPr>
          <p:nvPr/>
        </p:nvCxnSpPr>
        <p:spPr>
          <a:xfrm>
            <a:off x="8820472" y="2290579"/>
            <a:ext cx="11456" cy="1656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1">
            <a:extLst>
              <a:ext uri="{FF2B5EF4-FFF2-40B4-BE49-F238E27FC236}">
                <a16:creationId xmlns:a16="http://schemas.microsoft.com/office/drawing/2014/main" id="{E189AF18-9230-E1DD-38FA-FB14BB69AEDA}"/>
              </a:ext>
            </a:extLst>
          </p:cNvPr>
          <p:cNvSpPr txBox="1"/>
          <p:nvPr/>
        </p:nvSpPr>
        <p:spPr>
          <a:xfrm>
            <a:off x="6969978" y="37511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35B02-2AE9-43C5-8D9C-D42610B0A1B5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210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42C980-DBE3-45CF-D0A0-3885AC293EA6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37.5%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4 144 €Bio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EC40F5-598F-9C0F-1DE0-75D3FD3A7E01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6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6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5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Malaysia</a:t>
            </a:r>
            <a:br>
              <a:rPr lang="en-GB" altLang="en-US" b="1" dirty="0"/>
            </a:br>
            <a:r>
              <a:rPr lang="en-GB" altLang="en-US" b="1" dirty="0"/>
              <a:t>Comparison between BoP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536952"/>
              </p:ext>
            </p:extLst>
          </p:nvPr>
        </p:nvGraphicFramePr>
        <p:xfrm>
          <a:off x="201495" y="1531700"/>
          <a:ext cx="4459209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235370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111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Total Export </a:t>
            </a:r>
            <a:r>
              <a:rPr lang="en-GB" alt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Malaysia </a:t>
            </a:r>
            <a:r>
              <a:rPr lang="en-GB" sz="1600" dirty="0">
                <a:latin typeface="Calibri Light" panose="020F0302020204030204" pitchFamily="34" charset="0"/>
              </a:rPr>
              <a:t>= 383$Bio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292080" y="6650653"/>
            <a:ext cx="369665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</a:rPr>
              <a:t>Source: WTO Global Trade Outlook 2024 &amp; </a:t>
            </a:r>
            <a:r>
              <a:rPr lang="en-GB" sz="1200" dirty="0">
                <a:latin typeface="Calibri Light" panose="020F0302020204030204" pitchFamily="34" charset="0"/>
                <a:hlinkClick r:id="rId5"/>
              </a:rPr>
              <a:t>OECD/</a:t>
            </a:r>
            <a:r>
              <a:rPr lang="en-GB" sz="12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2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201496" y="2406720"/>
            <a:ext cx="98927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13.9 %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86.1%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0551"/>
            <a:ext cx="7772400" cy="648072"/>
          </a:xfrm>
        </p:spPr>
        <p:txBody>
          <a:bodyPr/>
          <a:lstStyle/>
          <a:p>
            <a:r>
              <a:rPr lang="en-GB" sz="2400" b="1" u="sng" dirty="0"/>
              <a:t>EU27-MalaysiaTrade &amp; Investment</a:t>
            </a:r>
            <a:br>
              <a:rPr lang="en-GB" sz="3200" b="1" u="sng" dirty="0"/>
            </a:br>
            <a:r>
              <a:rPr lang="en-GB" sz="2000" dirty="0"/>
              <a:t>(Imports and exports of goods &amp; services &amp; FDI)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231472361"/>
              </p:ext>
            </p:extLst>
          </p:nvPr>
        </p:nvGraphicFramePr>
        <p:xfrm>
          <a:off x="155848" y="1412775"/>
          <a:ext cx="4200128" cy="367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352492619"/>
              </p:ext>
            </p:extLst>
          </p:nvPr>
        </p:nvGraphicFramePr>
        <p:xfrm>
          <a:off x="4563555" y="1477351"/>
          <a:ext cx="4583832" cy="3607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3442194019"/>
              </p:ext>
            </p:extLst>
          </p:nvPr>
        </p:nvGraphicFramePr>
        <p:xfrm>
          <a:off x="155848" y="5173912"/>
          <a:ext cx="8988152" cy="163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ECAE7F-9D9C-4837-8247-0EDD6AA00206}"/>
              </a:ext>
            </a:extLst>
          </p:cNvPr>
          <p:cNvSpPr txBox="1"/>
          <p:nvPr/>
        </p:nvSpPr>
        <p:spPr>
          <a:xfrm>
            <a:off x="4645831" y="6381328"/>
            <a:ext cx="449816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Source: Eurostat - [</a:t>
            </a:r>
            <a:r>
              <a:rPr lang="en-GB" sz="1400" dirty="0">
                <a:hlinkClick r:id="rId6"/>
              </a:rPr>
              <a:t>ext_lt_maineu</a:t>
            </a:r>
            <a:r>
              <a:rPr lang="en-GB" sz="1400" dirty="0"/>
              <a:t>] + </a:t>
            </a:r>
            <a:r>
              <a:rPr lang="en-GB" sz="1400" dirty="0">
                <a:hlinkClick r:id="rId7"/>
              </a:rPr>
              <a:t>[bop_its6_det]</a:t>
            </a:r>
            <a:endParaRPr lang="en-GB" sz="1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423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1472112"/>
              </p:ext>
            </p:extLst>
          </p:nvPr>
        </p:nvGraphicFramePr>
        <p:xfrm>
          <a:off x="131306" y="1988837"/>
          <a:ext cx="2864001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317290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25.2%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20580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74.8%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B471C7-5914-4CB5-9102-4CA98A8542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242877"/>
              </p:ext>
            </p:extLst>
          </p:nvPr>
        </p:nvGraphicFramePr>
        <p:xfrm>
          <a:off x="3042033" y="1988837"/>
          <a:ext cx="2951405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312096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16.7%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5139400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83.3%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23,929 Bio€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733829" y="6247456"/>
            <a:ext cx="2165227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34,555  Bio€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C5F53-F808-4784-A44E-229F1B687745}"/>
              </a:ext>
            </a:extLst>
          </p:cNvPr>
          <p:cNvSpPr txBox="1"/>
          <p:nvPr/>
        </p:nvSpPr>
        <p:spPr>
          <a:xfrm>
            <a:off x="329683" y="5901619"/>
            <a:ext cx="1487998" cy="27699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</a:rPr>
              <a:t>Source: Eurostat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761350"/>
              </p:ext>
            </p:extLst>
          </p:nvPr>
        </p:nvGraphicFramePr>
        <p:xfrm>
          <a:off x="6042847" y="1988837"/>
          <a:ext cx="2960069" cy="4621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19" y="956381"/>
            <a:ext cx="8693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EU27-MALAYSIA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20.2%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79.8%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804248" y="6247454"/>
            <a:ext cx="2140363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58,484 Bio€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259632" y="1340768"/>
            <a:ext cx="7056784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Services represent only 19.2 % of the total trade between EU &amp; Thailand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(26.4% of EU exports to </a:t>
            </a:r>
            <a:r>
              <a:rPr lang="en-US" dirty="0">
                <a:solidFill>
                  <a:srgbClr val="FF0000"/>
                </a:solidFill>
              </a:rPr>
              <a:t>Malaysia</a:t>
            </a:r>
            <a:r>
              <a:rPr lang="en-US" dirty="0"/>
              <a:t> </a:t>
            </a:r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= Services)</a:t>
            </a:r>
          </a:p>
        </p:txBody>
      </p:sp>
    </p:spTree>
    <p:extLst>
      <p:ext uri="{BB962C8B-B14F-4D97-AF65-F5344CB8AC3E}">
        <p14:creationId xmlns:p14="http://schemas.microsoft.com/office/powerpoint/2010/main" val="669599787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5578</TotalTime>
  <Words>889</Words>
  <Application>Microsoft Office PowerPoint</Application>
  <PresentationFormat>On-screen Show (4:3)</PresentationFormat>
  <Paragraphs>230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EU Economy per sectors – GDP – (est. 2023)</vt:lpstr>
      <vt:lpstr>PowerPoint Presentation</vt:lpstr>
      <vt:lpstr>PowerPoint Presentation</vt:lpstr>
      <vt:lpstr>Top 25 EU Trading partners in Services -  (Extra-EU27) – 2023 (or 2022)  - €Bio</vt:lpstr>
      <vt:lpstr>PowerPoint Presentation</vt:lpstr>
      <vt:lpstr>PowerPoint Presentation</vt:lpstr>
      <vt:lpstr>EU27-MalaysiaTrade &amp; Investment (Imports and exports of goods &amp; services &amp; FDI)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325</cp:revision>
  <cp:lastPrinted>2026-03-19T08:27:07Z</cp:lastPrinted>
  <dcterms:created xsi:type="dcterms:W3CDTF">2014-06-16T08:31:04Z</dcterms:created>
  <dcterms:modified xsi:type="dcterms:W3CDTF">2026-06-08T13:23:24Z</dcterms:modified>
</cp:coreProperties>
</file>