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1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rawings/drawing2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8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drawings/drawing3.xml" ContentType="application/vnd.openxmlformats-officedocument.drawingml.chartshapes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9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drawings/drawing4.xml" ContentType="application/vnd.openxmlformats-officedocument.drawingml.chartshapes+xml"/>
  <Override PartName="/ppt/notesSlides/notesSlide10.xml" ContentType="application/vnd.openxmlformats-officedocument.presentationml.notesSl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notesSlides/notesSlide11.xml" ContentType="application/vnd.openxmlformats-officedocument.presentationml.notesSlid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12" r:id="rId2"/>
    <p:sldId id="298" r:id="rId3"/>
    <p:sldId id="417" r:id="rId4"/>
    <p:sldId id="414" r:id="rId5"/>
    <p:sldId id="518" r:id="rId6"/>
    <p:sldId id="519" r:id="rId7"/>
    <p:sldId id="326" r:id="rId8"/>
    <p:sldId id="339" r:id="rId9"/>
    <p:sldId id="350" r:id="rId10"/>
    <p:sldId id="329" r:id="rId11"/>
    <p:sldId id="409" r:id="rId12"/>
    <p:sldId id="340" r:id="rId13"/>
    <p:sldId id="407" r:id="rId14"/>
  </p:sldIdLst>
  <p:sldSz cx="9144000" cy="6858000" type="screen4x3"/>
  <p:notesSz cx="6805613" cy="9944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732D"/>
    <a:srgbClr val="205A23"/>
    <a:srgbClr val="142F50"/>
    <a:srgbClr val="E4E7EA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724" autoAdjust="0"/>
    <p:restoredTop sz="94675" autoAdjust="0"/>
  </p:normalViewPr>
  <p:slideViewPr>
    <p:cSldViewPr>
      <p:cViewPr varScale="1">
        <p:scale>
          <a:sx n="78" d="100"/>
          <a:sy n="78" d="100"/>
        </p:scale>
        <p:origin x="15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chartUserShapes" Target="../drawings/drawing3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Relationship Id="rId4" Type="http://schemas.openxmlformats.org/officeDocument/2006/relationships/chartUserShapes" Target="../drawings/drawing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1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chartUserShapes" Target="../drawings/drawing2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agriculture</c:v>
                </c:pt>
                <c:pt idx="1">
                  <c:v>Industry</c:v>
                </c:pt>
                <c:pt idx="2">
                  <c:v>Services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1.6</c:v>
                </c:pt>
                <c:pt idx="1">
                  <c:v>25.1</c:v>
                </c:pt>
                <c:pt idx="2">
                  <c:v>73.3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30-4E45-9B17-651E7184DF6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UK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agriculture</c:v>
                </c:pt>
                <c:pt idx="1">
                  <c:v>Industry</c:v>
                </c:pt>
                <c:pt idx="2">
                  <c:v>Services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0.7</c:v>
                </c:pt>
                <c:pt idx="1">
                  <c:v>20.2</c:v>
                </c:pt>
                <c:pt idx="2">
                  <c:v>79.2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A30-4E45-9B17-651E7184DF6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China 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agriculture</c:v>
                </c:pt>
                <c:pt idx="1">
                  <c:v>Industry</c:v>
                </c:pt>
                <c:pt idx="2">
                  <c:v>Services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7.9</c:v>
                </c:pt>
                <c:pt idx="1">
                  <c:v>40.5</c:v>
                </c:pt>
                <c:pt idx="2">
                  <c:v>51.6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A30-4E45-9B17-651E7184DF6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Brazil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agriculture</c:v>
                </c:pt>
                <c:pt idx="1">
                  <c:v>Industry</c:v>
                </c:pt>
                <c:pt idx="2">
                  <c:v>Services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6.6</c:v>
                </c:pt>
                <c:pt idx="1">
                  <c:v>20.7</c:v>
                </c:pt>
                <c:pt idx="2">
                  <c:v>72.7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A30-4E45-9B17-651E7184DF62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India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agriculture</c:v>
                </c:pt>
                <c:pt idx="1">
                  <c:v>Industry</c:v>
                </c:pt>
                <c:pt idx="2">
                  <c:v>Services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15.4</c:v>
                </c:pt>
                <c:pt idx="1">
                  <c:v>23</c:v>
                </c:pt>
                <c:pt idx="2">
                  <c:v>61.6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A30-4E45-9B17-651E7184DF62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USA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agriculture</c:v>
                </c:pt>
                <c:pt idx="1">
                  <c:v>Industry</c:v>
                </c:pt>
                <c:pt idx="2">
                  <c:v>Services</c:v>
                </c:pt>
              </c:strCache>
            </c:strRef>
          </c:cat>
          <c:val>
            <c:numRef>
              <c:f>Sheet1!$G$2:$G$4</c:f>
              <c:numCache>
                <c:formatCode>General</c:formatCode>
                <c:ptCount val="3"/>
                <c:pt idx="0">
                  <c:v>0.9</c:v>
                </c:pt>
                <c:pt idx="1">
                  <c:v>19.100000000000001</c:v>
                </c:pt>
                <c:pt idx="2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A30-4E45-9B17-651E7184DF62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Singapore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agriculture</c:v>
                </c:pt>
                <c:pt idx="1">
                  <c:v>Industry</c:v>
                </c:pt>
                <c:pt idx="2">
                  <c:v>Services</c:v>
                </c:pt>
              </c:strCache>
            </c:strRef>
          </c:cat>
          <c:val>
            <c:numRef>
              <c:f>Sheet1!$H$2:$H$4</c:f>
              <c:numCache>
                <c:formatCode>General</c:formatCode>
                <c:ptCount val="3"/>
                <c:pt idx="0">
                  <c:v>0</c:v>
                </c:pt>
                <c:pt idx="1">
                  <c:v>24.8</c:v>
                </c:pt>
                <c:pt idx="2">
                  <c:v>75.2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25-4D81-A776-674F7803FA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65432992"/>
        <c:axId val="565435288"/>
      </c:barChart>
      <c:catAx>
        <c:axId val="565432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5435288"/>
        <c:crosses val="autoZero"/>
        <c:auto val="1"/>
        <c:lblAlgn val="ctr"/>
        <c:lblOffset val="100"/>
        <c:noMultiLvlLbl val="0"/>
      </c:catAx>
      <c:valAx>
        <c:axId val="565435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54329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Trade in Services (€ Mio)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317604726594115"/>
          <c:y val="9.3169906178863851E-2"/>
          <c:w val="0.90394739597786311"/>
          <c:h val="0.83779281205041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3.1440709169164083E-2"/>
                  <c:y val="-6.69756806205784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856-4070-9A8D-0003CAFD0400}"/>
                </c:ext>
              </c:extLst>
            </c:dLbl>
            <c:dLbl>
              <c:idx val="1"/>
              <c:layout>
                <c:manualLayout>
                  <c:x val="-3.1440709169164069E-2"/>
                  <c:y val="-1.56276588114682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856-4070-9A8D-0003CAFD0400}"/>
                </c:ext>
              </c:extLst>
            </c:dLbl>
            <c:dLbl>
              <c:idx val="2"/>
              <c:layout>
                <c:manualLayout>
                  <c:x val="-1.4291231440529175E-2"/>
                  <c:y val="-2.2325226873526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856-4070-9A8D-0003CAFD0400}"/>
                </c:ext>
              </c:extLst>
            </c:dLbl>
            <c:dLbl>
              <c:idx val="3"/>
              <c:layout>
                <c:manualLayout>
                  <c:x val="-1.1432985152423402E-2"/>
                  <c:y val="4.465045374705201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856-4070-9A8D-0003CAFD040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Sheet1!$B$2:$B$6</c:f>
              <c:numCache>
                <c:formatCode>#,##0</c:formatCode>
                <c:ptCount val="5"/>
                <c:pt idx="0">
                  <c:v>23175</c:v>
                </c:pt>
                <c:pt idx="1">
                  <c:v>28272</c:v>
                </c:pt>
                <c:pt idx="2">
                  <c:v>41696</c:v>
                </c:pt>
                <c:pt idx="3">
                  <c:v>37471</c:v>
                </c:pt>
                <c:pt idx="4">
                  <c:v>36873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09-48FD-AFC0-AC47AE7549B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Imports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7706076487969016E-3"/>
                  <c:y val="-5.44714371145946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4EC-4F32-B573-C78FF59E5310}"/>
                </c:ext>
              </c:extLst>
            </c:dLbl>
            <c:dLbl>
              <c:idx val="1"/>
              <c:layout>
                <c:manualLayout>
                  <c:x val="-5.5412152975938544E-3"/>
                  <c:y val="-7.39255217983784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EC-4F32-B573-C78FF59E5310}"/>
                </c:ext>
              </c:extLst>
            </c:dLbl>
            <c:dLbl>
              <c:idx val="2"/>
              <c:layout>
                <c:manualLayout>
                  <c:x val="-5.5412152975938033E-3"/>
                  <c:y val="-3.11265354940541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EC-4F32-B573-C78FF59E5310}"/>
                </c:ext>
              </c:extLst>
            </c:dLbl>
            <c:dLbl>
              <c:idx val="3"/>
              <c:layout>
                <c:manualLayout>
                  <c:x val="2.595377653105226E-3"/>
                  <c:y val="-8.449090085897902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4EC-4F32-B573-C78FF59E5310}"/>
                </c:ext>
              </c:extLst>
            </c:dLbl>
            <c:dLbl>
              <c:idx val="4"/>
              <c:layout>
                <c:manualLayout>
                  <c:x val="3.4298955457269791E-2"/>
                  <c:y val="-3.17308273764237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4EC-4F32-B573-C78FF59E5310}"/>
                </c:ext>
              </c:extLst>
            </c:dLbl>
            <c:dLbl>
              <c:idx val="5"/>
              <c:layout>
                <c:manualLayout>
                  <c:x val="2.0007724016740665E-2"/>
                  <c:y val="-2.2325226873526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856-4070-9A8D-0003CAFD040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Sheet1!$C$2:$C$6</c:f>
              <c:numCache>
                <c:formatCode>#,##0</c:formatCode>
                <c:ptCount val="5"/>
                <c:pt idx="0">
                  <c:v>30405</c:v>
                </c:pt>
                <c:pt idx="1">
                  <c:v>33806</c:v>
                </c:pt>
                <c:pt idx="2">
                  <c:v>44003</c:v>
                </c:pt>
                <c:pt idx="3">
                  <c:v>43975</c:v>
                </c:pt>
                <c:pt idx="4">
                  <c:v>46036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509-48FD-AFC0-AC47AE7549B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7149477728634947E-2"/>
                  <c:y val="-8.1858219569790996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856-4070-9A8D-0003CAFD0400}"/>
                </c:ext>
              </c:extLst>
            </c:dLbl>
            <c:dLbl>
              <c:idx val="1"/>
              <c:layout>
                <c:manualLayout>
                  <c:x val="2.2865970304846543E-2"/>
                  <c:y val="-2.232522687352600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856-4070-9A8D-0003CAFD0400}"/>
                </c:ext>
              </c:extLst>
            </c:dLbl>
            <c:dLbl>
              <c:idx val="2"/>
              <c:layout>
                <c:manualLayout>
                  <c:x val="6.1452295194275218E-2"/>
                  <c:y val="2.232540266271398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rgbClr val="29732D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099960299634233"/>
                      <c:h val="5.056663886853640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C856-4070-9A8D-0003CAFD0400}"/>
                </c:ext>
              </c:extLst>
            </c:dLbl>
            <c:dLbl>
              <c:idx val="3"/>
              <c:layout>
                <c:manualLayout>
                  <c:x val="2.8407142104803565E-2"/>
                  <c:y val="8.86575190660945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4EC-4F32-B573-C78FF59E53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rgbClr val="29732D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Sheet1!$D$2:$D$6</c:f>
              <c:numCache>
                <c:formatCode>#,##0</c:formatCode>
                <c:ptCount val="5"/>
                <c:pt idx="0">
                  <c:v>-7230</c:v>
                </c:pt>
                <c:pt idx="1">
                  <c:v>-5534</c:v>
                </c:pt>
                <c:pt idx="2">
                  <c:v>-2307</c:v>
                </c:pt>
                <c:pt idx="3">
                  <c:v>-6504</c:v>
                </c:pt>
                <c:pt idx="4">
                  <c:v>-9163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509-48FD-AFC0-AC47AE7549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27474856"/>
        <c:axId val="527476824"/>
      </c:barChart>
      <c:catAx>
        <c:axId val="527474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7476824"/>
        <c:crosses val="autoZero"/>
        <c:auto val="1"/>
        <c:lblAlgn val="ctr"/>
        <c:lblOffset val="100"/>
        <c:noMultiLvlLbl val="0"/>
      </c:catAx>
      <c:valAx>
        <c:axId val="527476824"/>
        <c:scaling>
          <c:orientation val="minMax"/>
          <c:min val="-12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7474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1374685930496465E-2"/>
          <c:y val="0.93674226070520994"/>
          <c:w val="0.8458176429865838"/>
          <c:h val="5.656017123273222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EU27 Exports to Singapore – 2024 – Mio€ - %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 to Singapore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E6F-4C2D-9A4A-B6CC1B237CE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AE6F-4C2D-9A4A-B6CC1B237CE6}"/>
              </c:ext>
            </c:extLst>
          </c:dPt>
          <c:dLbls>
            <c:dLbl>
              <c:idx val="0"/>
              <c:layout>
                <c:manualLayout>
                  <c:x val="-0.16907779877071724"/>
                  <c:y val="2.51937284746138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92348586051501"/>
                      <c:h val="0.1236348739028996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AE6F-4C2D-9A4A-B6CC1B237CE6}"/>
                </c:ext>
              </c:extLst>
            </c:dLbl>
            <c:dLbl>
              <c:idx val="1"/>
              <c:layout>
                <c:manualLayout>
                  <c:x val="0.24959804025405635"/>
                  <c:y val="1.54290726956264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526914049287476"/>
                      <c:h val="0.1236348739028996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AE6F-4C2D-9A4A-B6CC1B237CE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30266</c:v>
                </c:pt>
                <c:pt idx="1">
                  <c:v>36873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6F-4C2D-9A4A-B6CC1B237C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7136707312489963"/>
          <c:y val="0.84322343813650336"/>
          <c:w val="0.67462204167535045"/>
          <c:h val="7.447089212309743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Singapore Exports to EU27 – 2024 – Mio€ - %</a:t>
            </a:r>
          </a:p>
        </c:rich>
      </c:tx>
      <c:layout>
        <c:manualLayout>
          <c:xMode val="edge"/>
          <c:yMode val="edge"/>
          <c:x val="9.8583490723252967E-2"/>
          <c:y val="2.9394882050142578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Singapore Exports to EU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860-437A-86A7-9064E2B2EA6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860-437A-86A7-9064E2B2EA6F}"/>
              </c:ext>
            </c:extLst>
          </c:dPt>
          <c:dLbls>
            <c:dLbl>
              <c:idx val="0"/>
              <c:layout>
                <c:manualLayout>
                  <c:x val="-0.20966698144650603"/>
                  <c:y val="0.1163178628300558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885707143650707"/>
                      <c:h val="0.1236348739028996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C860-437A-86A7-9064E2B2EA6F}"/>
                </c:ext>
              </c:extLst>
            </c:dLbl>
            <c:dLbl>
              <c:idx val="1"/>
              <c:layout>
                <c:manualLayout>
                  <c:x val="0.20666349572269743"/>
                  <c:y val="-0.1021504555049438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2381402066437065"/>
                      <c:h val="0.1236348739028996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C860-437A-86A7-9064E2B2EA6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17792</c:v>
                </c:pt>
                <c:pt idx="1">
                  <c:v>46036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860-437A-86A7-9064E2B2EA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605134151760914"/>
          <c:y val="0.84028394993148914"/>
          <c:w val="0.68553424619486725"/>
          <c:h val="7.447089212309743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EU27 &amp; Singapore Total volume of trade – 2024 – Mio€ - %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636345961559824"/>
          <c:y val="0.2696404103247787"/>
          <c:w val="0.8316631594911752"/>
          <c:h val="0.5538450273201966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EU27 &amp; Singapore total trade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23B-4E37-AB58-5E483D59856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23B-4E37-AB58-5E483D59856F}"/>
              </c:ext>
            </c:extLst>
          </c:dPt>
          <c:dLbls>
            <c:dLbl>
              <c:idx val="0"/>
              <c:layout>
                <c:manualLayout>
                  <c:x val="-0.19203005221642047"/>
                  <c:y val="7.5567992445283857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23B-4E37-AB58-5E483D59856F}"/>
                </c:ext>
              </c:extLst>
            </c:dLbl>
            <c:dLbl>
              <c:idx val="1"/>
              <c:layout>
                <c:manualLayout>
                  <c:x val="0.24855120264415065"/>
                  <c:y val="-5.1473447394733921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23B-4E37-AB58-5E483D59856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48058</c:v>
                </c:pt>
                <c:pt idx="1">
                  <c:v>82909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23B-4E37-AB58-5E483D5985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7238640151094329E-2"/>
          <c:y val="0.81917032366774067"/>
          <c:w val="0.89827901950747868"/>
          <c:h val="7.20686052804168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086035016895378"/>
          <c:y val="3.3466970896372732E-2"/>
          <c:w val="0.87368011601843409"/>
          <c:h val="0.86240550580386344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29732D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Sheet1!$D$2:$D$11</c:f>
              <c:numCache>
                <c:formatCode>#,##0</c:formatCode>
                <c:ptCount val="10"/>
                <c:pt idx="0">
                  <c:v>1125</c:v>
                </c:pt>
                <c:pt idx="1">
                  <c:v>996</c:v>
                </c:pt>
                <c:pt idx="2">
                  <c:v>5665</c:v>
                </c:pt>
                <c:pt idx="3">
                  <c:v>8658</c:v>
                </c:pt>
                <c:pt idx="4">
                  <c:v>4072</c:v>
                </c:pt>
                <c:pt idx="5">
                  <c:v>-7230</c:v>
                </c:pt>
                <c:pt idx="6">
                  <c:v>-5534</c:v>
                </c:pt>
                <c:pt idx="7">
                  <c:v>-2307</c:v>
                </c:pt>
                <c:pt idx="8">
                  <c:v>-6504</c:v>
                </c:pt>
                <c:pt idx="9">
                  <c:v>-9163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C22-4FBD-8075-76B41197BF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1670944"/>
        <c:axId val="401672584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7599352486988421E-2"/>
                  <c:y val="-4.50081847561176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A33-4B3D-91C2-732C706BE7AD}"/>
                </c:ext>
              </c:extLst>
            </c:dLbl>
            <c:dLbl>
              <c:idx val="1"/>
              <c:layout>
                <c:manualLayout>
                  <c:x val="-3.2538943473105472E-2"/>
                  <c:y val="-5.64173803883923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A33-4B3D-91C2-732C706BE7AD}"/>
                </c:ext>
              </c:extLst>
            </c:dLbl>
            <c:dLbl>
              <c:idx val="2"/>
              <c:layout>
                <c:manualLayout>
                  <c:x val="-3.8518031604067728E-2"/>
                  <c:y val="-5.6731543766865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A33-4B3D-91C2-732C706BE7AD}"/>
                </c:ext>
              </c:extLst>
            </c:dLbl>
            <c:dLbl>
              <c:idx val="3"/>
              <c:layout>
                <c:manualLayout>
                  <c:x val="-2.2153597110380261E-2"/>
                  <c:y val="-4.95090032317294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A33-4B3D-91C2-732C706BE7AD}"/>
                </c:ext>
              </c:extLst>
            </c:dLbl>
            <c:dLbl>
              <c:idx val="4"/>
              <c:layout>
                <c:manualLayout>
                  <c:x val="-2.0676690636354918E-2"/>
                  <c:y val="-4.05073662805058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A33-4B3D-91C2-732C706BE7AD}"/>
                </c:ext>
              </c:extLst>
            </c:dLbl>
            <c:dLbl>
              <c:idx val="5"/>
              <c:layout>
                <c:manualLayout>
                  <c:x val="-3.13009634819695E-2"/>
                  <c:y val="4.102634175865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A33-4B3D-91C2-732C706BE7AD}"/>
                </c:ext>
              </c:extLst>
            </c:dLbl>
            <c:dLbl>
              <c:idx val="6"/>
              <c:layout>
                <c:manualLayout>
                  <c:x val="1.4315616840378929E-2"/>
                  <c:y val="1.9727844847465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A33-4B3D-91C2-732C706BE7AD}"/>
                </c:ext>
              </c:extLst>
            </c:dLbl>
            <c:dLbl>
              <c:idx val="7"/>
              <c:layout>
                <c:manualLayout>
                  <c:x val="-3.808910423787109E-2"/>
                  <c:y val="7.07950525696207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A33-4B3D-91C2-732C706BE7AD}"/>
                </c:ext>
              </c:extLst>
            </c:dLbl>
            <c:dLbl>
              <c:idx val="8"/>
              <c:layout>
                <c:manualLayout>
                  <c:x val="-3.3729891954789891E-2"/>
                  <c:y val="6.07063863019492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B7D-4EA0-B216-D19D0578B3EB}"/>
                </c:ext>
              </c:extLst>
            </c:dLbl>
            <c:dLbl>
              <c:idx val="9"/>
              <c:layout>
                <c:manualLayout>
                  <c:x val="-2.8108243295658329E-3"/>
                  <c:y val="3.34931786493513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B7D-4EA0-B216-D19D0578B3EB}"/>
                </c:ext>
              </c:extLst>
            </c:dLbl>
            <c:dLbl>
              <c:idx val="12"/>
              <c:layout>
                <c:manualLayout>
                  <c:x val="0"/>
                  <c:y val="6.2799709967533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6D1-47DA-ADF6-120979BE5FD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Sheet1!$B$2:$B$11</c:f>
              <c:numCache>
                <c:formatCode>#,##0</c:formatCode>
                <c:ptCount val="10"/>
                <c:pt idx="0">
                  <c:v>20004</c:v>
                </c:pt>
                <c:pt idx="1">
                  <c:v>21410</c:v>
                </c:pt>
                <c:pt idx="2">
                  <c:v>26269</c:v>
                </c:pt>
                <c:pt idx="3">
                  <c:v>32332</c:v>
                </c:pt>
                <c:pt idx="4">
                  <c:v>32319</c:v>
                </c:pt>
                <c:pt idx="5">
                  <c:v>23175</c:v>
                </c:pt>
                <c:pt idx="6">
                  <c:v>28272</c:v>
                </c:pt>
                <c:pt idx="7">
                  <c:v>41696</c:v>
                </c:pt>
                <c:pt idx="8">
                  <c:v>37471</c:v>
                </c:pt>
                <c:pt idx="9">
                  <c:v>36873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9A33-4B3D-91C2-732C706BE7A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Imports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0419438067525073E-2"/>
                  <c:y val="1.33133920079339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A33-4B3D-91C2-732C706BE7AD}"/>
                </c:ext>
              </c:extLst>
            </c:dLbl>
            <c:dLbl>
              <c:idx val="1"/>
              <c:layout>
                <c:manualLayout>
                  <c:x val="-1.8556309719642405E-2"/>
                  <c:y val="1.82344238174077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A33-4B3D-91C2-732C706BE7AD}"/>
                </c:ext>
              </c:extLst>
            </c:dLbl>
            <c:dLbl>
              <c:idx val="2"/>
              <c:layout>
                <c:manualLayout>
                  <c:x val="-6.6940777369986926E-3"/>
                  <c:y val="1.83121590825951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A33-4B3D-91C2-732C706BE7AD}"/>
                </c:ext>
              </c:extLst>
            </c:dLbl>
            <c:dLbl>
              <c:idx val="3"/>
              <c:layout>
                <c:manualLayout>
                  <c:x val="-1.548797404303333E-2"/>
                  <c:y val="2.6885562850740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9A33-4B3D-91C2-732C706BE7AD}"/>
                </c:ext>
              </c:extLst>
            </c:dLbl>
            <c:dLbl>
              <c:idx val="4"/>
              <c:layout>
                <c:manualLayout>
                  <c:x val="-1.6807954854177423E-2"/>
                  <c:y val="4.07598138557258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A33-4B3D-91C2-732C706BE7AD}"/>
                </c:ext>
              </c:extLst>
            </c:dLbl>
            <c:dLbl>
              <c:idx val="5"/>
              <c:layout>
                <c:manualLayout>
                  <c:x val="-2.9699678913118414E-2"/>
                  <c:y val="-4.5180517848715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9A33-4B3D-91C2-732C706BE7AD}"/>
                </c:ext>
              </c:extLst>
            </c:dLbl>
            <c:dLbl>
              <c:idx val="6"/>
              <c:layout>
                <c:manualLayout>
                  <c:x val="-4.2304787420343944E-2"/>
                  <c:y val="-4.19340530520741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9A33-4B3D-91C2-732C706BE7AD}"/>
                </c:ext>
              </c:extLst>
            </c:dLbl>
            <c:dLbl>
              <c:idx val="7"/>
              <c:layout>
                <c:manualLayout>
                  <c:x val="-3.6540716284355929E-2"/>
                  <c:y val="-1.844646703831129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7064979814642429E-2"/>
                      <c:h val="6.321399548996725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0-9A33-4B3D-91C2-732C706BE7AD}"/>
                </c:ext>
              </c:extLst>
            </c:dLbl>
            <c:dLbl>
              <c:idx val="8"/>
              <c:layout>
                <c:manualLayout>
                  <c:x val="-3.3729891954789891E-2"/>
                  <c:y val="-3.76798259805202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B7D-4EA0-B216-D19D0578B3EB}"/>
                </c:ext>
              </c:extLst>
            </c:dLbl>
            <c:dLbl>
              <c:idx val="9"/>
              <c:layout>
                <c:manualLayout>
                  <c:x val="-1.6864945977395098E-2"/>
                  <c:y val="-2.5119883987013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B7D-4EA0-B216-D19D0578B3EB}"/>
                </c:ext>
              </c:extLst>
            </c:dLbl>
            <c:dLbl>
              <c:idx val="10"/>
              <c:layout>
                <c:manualLayout>
                  <c:x val="-5.6216486591316658E-3"/>
                  <c:y val="-3.97731496461046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EDA-406F-B0CC-3E2639ABE97B}"/>
                </c:ext>
              </c:extLst>
            </c:dLbl>
            <c:dLbl>
              <c:idx val="11"/>
              <c:layout>
                <c:manualLayout>
                  <c:x val="-6.0432723085665406E-2"/>
                  <c:y val="-2.72132076525979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6D1-47DA-ADF6-120979BE5FD9}"/>
                </c:ext>
              </c:extLst>
            </c:dLbl>
            <c:dLbl>
              <c:idx val="12"/>
              <c:layout>
                <c:manualLayout>
                  <c:x val="-1.4054121647829165E-3"/>
                  <c:y val="-1.25599419935067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6D1-47DA-ADF6-120979BE5FD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Sheet1!$C$2:$C$11</c:f>
              <c:numCache>
                <c:formatCode>#,##0</c:formatCode>
                <c:ptCount val="10"/>
                <c:pt idx="0">
                  <c:v>18879</c:v>
                </c:pt>
                <c:pt idx="1">
                  <c:v>20414</c:v>
                </c:pt>
                <c:pt idx="2">
                  <c:v>20604</c:v>
                </c:pt>
                <c:pt idx="3">
                  <c:v>23674</c:v>
                </c:pt>
                <c:pt idx="4">
                  <c:v>28247</c:v>
                </c:pt>
                <c:pt idx="5">
                  <c:v>30405</c:v>
                </c:pt>
                <c:pt idx="6">
                  <c:v>33806</c:v>
                </c:pt>
                <c:pt idx="7">
                  <c:v>44003</c:v>
                </c:pt>
                <c:pt idx="8">
                  <c:v>43975</c:v>
                </c:pt>
                <c:pt idx="9">
                  <c:v>46036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9A33-4B3D-91C2-732C706BE7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1670944"/>
        <c:axId val="401672584"/>
      </c:lineChart>
      <c:catAx>
        <c:axId val="401670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2584"/>
        <c:crosses val="autoZero"/>
        <c:auto val="1"/>
        <c:lblAlgn val="ctr"/>
        <c:lblOffset val="100"/>
        <c:noMultiLvlLbl val="0"/>
      </c:catAx>
      <c:valAx>
        <c:axId val="401672584"/>
        <c:scaling>
          <c:orientation val="minMax"/>
          <c:max val="50000"/>
          <c:min val="-1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094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679207979158779"/>
          <c:y val="1.7359208796999009E-2"/>
          <c:w val="0.85320792020841218"/>
          <c:h val="0.5905267002571679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Exports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Manufacturing services on physical input owned by others</c:v>
                </c:pt>
                <c:pt idx="1">
                  <c:v>Maintenance and repair services</c:v>
                </c:pt>
                <c:pt idx="2">
                  <c:v>Transport</c:v>
                </c:pt>
                <c:pt idx="3">
                  <c:v>Travel</c:v>
                </c:pt>
                <c:pt idx="4">
                  <c:v>Construction</c:v>
                </c:pt>
                <c:pt idx="5">
                  <c:v>Insurance &amp; pensions services</c:v>
                </c:pt>
                <c:pt idx="6">
                  <c:v>Financial services</c:v>
                </c:pt>
                <c:pt idx="7">
                  <c:v>Intellectual property</c:v>
                </c:pt>
                <c:pt idx="8">
                  <c:v>Telecommunications, computer and information services</c:v>
                </c:pt>
                <c:pt idx="9">
                  <c:v>Other business services</c:v>
                </c:pt>
                <c:pt idx="10">
                  <c:v>Personal, cultural and recreational services</c:v>
                </c:pt>
                <c:pt idx="11">
                  <c:v>Government goods and services</c:v>
                </c:pt>
              </c:strCache>
            </c:strRef>
          </c:cat>
          <c:val>
            <c:numRef>
              <c:f>Sheet1!$B$2:$B$13</c:f>
              <c:numCache>
                <c:formatCode>#,##0.0</c:formatCode>
                <c:ptCount val="12"/>
                <c:pt idx="0">
                  <c:v>461.3</c:v>
                </c:pt>
                <c:pt idx="1">
                  <c:v>847</c:v>
                </c:pt>
                <c:pt idx="2">
                  <c:v>11219.5</c:v>
                </c:pt>
                <c:pt idx="3">
                  <c:v>745.5</c:v>
                </c:pt>
                <c:pt idx="4">
                  <c:v>75.2</c:v>
                </c:pt>
                <c:pt idx="5">
                  <c:v>490.5</c:v>
                </c:pt>
                <c:pt idx="6">
                  <c:v>3572.9</c:v>
                </c:pt>
                <c:pt idx="7">
                  <c:v>3845.7</c:v>
                </c:pt>
                <c:pt idx="8">
                  <c:v>7420.4</c:v>
                </c:pt>
                <c:pt idx="9">
                  <c:v>7845.8</c:v>
                </c:pt>
                <c:pt idx="10">
                  <c:v>135</c:v>
                </c:pt>
                <c:pt idx="1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87-4746-8D20-B17480591A8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Imports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Manufacturing services on physical input owned by others</c:v>
                </c:pt>
                <c:pt idx="1">
                  <c:v>Maintenance and repair services</c:v>
                </c:pt>
                <c:pt idx="2">
                  <c:v>Transport</c:v>
                </c:pt>
                <c:pt idx="3">
                  <c:v>Travel</c:v>
                </c:pt>
                <c:pt idx="4">
                  <c:v>Construction</c:v>
                </c:pt>
                <c:pt idx="5">
                  <c:v>Insurance &amp; pensions services</c:v>
                </c:pt>
                <c:pt idx="6">
                  <c:v>Financial services</c:v>
                </c:pt>
                <c:pt idx="7">
                  <c:v>Intellectual property</c:v>
                </c:pt>
                <c:pt idx="8">
                  <c:v>Telecommunications, computer and information services</c:v>
                </c:pt>
                <c:pt idx="9">
                  <c:v>Other business services</c:v>
                </c:pt>
                <c:pt idx="10">
                  <c:v>Personal, cultural and recreational services</c:v>
                </c:pt>
                <c:pt idx="11">
                  <c:v>Government goods and services</c:v>
                </c:pt>
              </c:strCache>
            </c:strRef>
          </c:cat>
          <c:val>
            <c:numRef>
              <c:f>Sheet1!$C$2:$C$13</c:f>
              <c:numCache>
                <c:formatCode>#,##0.0</c:formatCode>
                <c:ptCount val="12"/>
                <c:pt idx="0">
                  <c:v>400.9</c:v>
                </c:pt>
                <c:pt idx="1">
                  <c:v>493.4</c:v>
                </c:pt>
                <c:pt idx="2">
                  <c:v>11882.4</c:v>
                </c:pt>
                <c:pt idx="3">
                  <c:v>692.2</c:v>
                </c:pt>
                <c:pt idx="4">
                  <c:v>75</c:v>
                </c:pt>
                <c:pt idx="5">
                  <c:v>490.5</c:v>
                </c:pt>
                <c:pt idx="6">
                  <c:v>6982.2</c:v>
                </c:pt>
                <c:pt idx="7">
                  <c:v>5851.5</c:v>
                </c:pt>
                <c:pt idx="8">
                  <c:v>2135.6999999999998</c:v>
                </c:pt>
                <c:pt idx="9">
                  <c:v>15719.6</c:v>
                </c:pt>
                <c:pt idx="10">
                  <c:v>125.9</c:v>
                </c:pt>
                <c:pt idx="11">
                  <c:v>23.5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F87-4746-8D20-B17480591A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30717128"/>
        <c:axId val="430716472"/>
      </c:barChart>
      <c:catAx>
        <c:axId val="430717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0716472"/>
        <c:crosses val="autoZero"/>
        <c:auto val="1"/>
        <c:lblAlgn val="ctr"/>
        <c:lblOffset val="100"/>
        <c:noMultiLvlLbl val="0"/>
      </c:catAx>
      <c:valAx>
        <c:axId val="4307164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07171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51804461942257"/>
          <c:y val="2.9719961926845149E-2"/>
          <c:w val="0.89447711638597527"/>
          <c:h val="0.82640050228337203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29732D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Sheet1!$D$2:$D$11</c:f>
              <c:numCache>
                <c:formatCode>#,##0</c:formatCode>
                <c:ptCount val="10"/>
                <c:pt idx="0">
                  <c:v>63211</c:v>
                </c:pt>
                <c:pt idx="1">
                  <c:v>44513</c:v>
                </c:pt>
                <c:pt idx="2">
                  <c:v>136402</c:v>
                </c:pt>
                <c:pt idx="3">
                  <c:v>69977</c:v>
                </c:pt>
                <c:pt idx="4">
                  <c:v>85025</c:v>
                </c:pt>
                <c:pt idx="5">
                  <c:v>32899</c:v>
                </c:pt>
                <c:pt idx="6">
                  <c:v>51548</c:v>
                </c:pt>
                <c:pt idx="7">
                  <c:v>17956</c:v>
                </c:pt>
                <c:pt idx="8">
                  <c:v>-45552</c:v>
                </c:pt>
                <c:pt idx="9">
                  <c:v>-24125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48-45F5-9F5B-E1BA46F1BB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97519519"/>
        <c:axId val="197519103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EU27 Outward FDI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7.7777777777777793E-2"/>
                  <c:y val="-4.5444461143196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D7E-425B-965D-02173B5F4EAB}"/>
                </c:ext>
              </c:extLst>
            </c:dLbl>
            <c:dLbl>
              <c:idx val="1"/>
              <c:layout>
                <c:manualLayout>
                  <c:x val="-7.2222222222222215E-2"/>
                  <c:y val="-6.36222456004752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D7E-425B-965D-02173B5F4EAB}"/>
                </c:ext>
              </c:extLst>
            </c:dLbl>
            <c:dLbl>
              <c:idx val="2"/>
              <c:layout>
                <c:manualLayout>
                  <c:x val="-5.1388888888888942E-2"/>
                  <c:y val="-2.72666766859179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D7E-425B-965D-02173B5F4EAB}"/>
                </c:ext>
              </c:extLst>
            </c:dLbl>
            <c:dLbl>
              <c:idx val="3"/>
              <c:layout>
                <c:manualLayout>
                  <c:x val="-2.2222222222222272E-2"/>
                  <c:y val="-5.9077799486155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D7E-425B-965D-02173B5F4EAB}"/>
                </c:ext>
              </c:extLst>
            </c:dLbl>
            <c:dLbl>
              <c:idx val="4"/>
              <c:layout>
                <c:manualLayout>
                  <c:x val="-3.0555555555555555E-2"/>
                  <c:y val="-5.9077799486155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D7E-425B-965D-02173B5F4EAB}"/>
                </c:ext>
              </c:extLst>
            </c:dLbl>
            <c:dLbl>
              <c:idx val="5"/>
              <c:layout>
                <c:manualLayout>
                  <c:x val="-2.7777777777777776E-2"/>
                  <c:y val="-7.49833608862743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D7E-425B-965D-02173B5F4EAB}"/>
                </c:ext>
              </c:extLst>
            </c:dLbl>
            <c:dLbl>
              <c:idx val="6"/>
              <c:layout>
                <c:manualLayout>
                  <c:x val="-3.8888888888888994E-2"/>
                  <c:y val="-3.18111228002376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D7E-425B-965D-02173B5F4EAB}"/>
                </c:ext>
              </c:extLst>
            </c:dLbl>
            <c:dLbl>
              <c:idx val="7"/>
              <c:layout>
                <c:manualLayout>
                  <c:x val="-3.3333333333333333E-2"/>
                  <c:y val="-4.54444611431965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D7E-425B-965D-02173B5F4EAB}"/>
                </c:ext>
              </c:extLst>
            </c:dLbl>
            <c:dLbl>
              <c:idx val="8"/>
              <c:layout>
                <c:manualLayout>
                  <c:x val="-2.777777777777788E-2"/>
                  <c:y val="4.09000150288769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D7E-425B-965D-02173B5F4EAB}"/>
                </c:ext>
              </c:extLst>
            </c:dLbl>
            <c:dLbl>
              <c:idx val="9"/>
              <c:layout>
                <c:manualLayout>
                  <c:x val="0"/>
                  <c:y val="7.2711137829114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D7E-425B-965D-02173B5F4EA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Sheet1!$B$2:$B$11</c:f>
              <c:numCache>
                <c:formatCode>#,##0</c:formatCode>
                <c:ptCount val="10"/>
                <c:pt idx="0">
                  <c:v>145011</c:v>
                </c:pt>
                <c:pt idx="1">
                  <c:v>177313</c:v>
                </c:pt>
                <c:pt idx="2">
                  <c:v>272917</c:v>
                </c:pt>
                <c:pt idx="3">
                  <c:v>224700</c:v>
                </c:pt>
                <c:pt idx="4">
                  <c:v>247340</c:v>
                </c:pt>
                <c:pt idx="5">
                  <c:v>246218</c:v>
                </c:pt>
                <c:pt idx="6">
                  <c:v>281764</c:v>
                </c:pt>
                <c:pt idx="7">
                  <c:v>287786</c:v>
                </c:pt>
                <c:pt idx="8">
                  <c:v>264469</c:v>
                </c:pt>
                <c:pt idx="9">
                  <c:v>249831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4B0-4A53-858D-B3FC74C8720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EU27 Inward FDI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1.7347799242707095E-2"/>
                  <c:y val="-1.42580001975912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19B-4147-A750-273E95794AF4}"/>
                </c:ext>
              </c:extLst>
            </c:dLbl>
            <c:dLbl>
              <c:idx val="1"/>
              <c:layout>
                <c:manualLayout>
                  <c:x val="-2.4432414698162729E-2"/>
                  <c:y val="3.47939970371642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19B-4147-A750-273E95794AF4}"/>
                </c:ext>
              </c:extLst>
            </c:dLbl>
            <c:dLbl>
              <c:idx val="2"/>
              <c:layout>
                <c:manualLayout>
                  <c:x val="1.190573053368329E-2"/>
                  <c:y val="1.88884356370453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19B-4147-A750-273E95794AF4}"/>
                </c:ext>
              </c:extLst>
            </c:dLbl>
            <c:dLbl>
              <c:idx val="3"/>
              <c:layout>
                <c:manualLayout>
                  <c:x val="3.8748797025371831E-2"/>
                  <c:y val="2.41616033664684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19B-4147-A750-273E95794AF4}"/>
                </c:ext>
              </c:extLst>
            </c:dLbl>
            <c:dLbl>
              <c:idx val="4"/>
              <c:layout>
                <c:manualLayout>
                  <c:x val="1.5080818022747055E-2"/>
                  <c:y val="-8.48236969605889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19B-4147-A750-273E95794AF4}"/>
                </c:ext>
              </c:extLst>
            </c:dLbl>
            <c:dLbl>
              <c:idx val="5"/>
              <c:layout>
                <c:manualLayout>
                  <c:x val="-1.2583333333333334E-2"/>
                  <c:y val="4.20270018821879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19B-4147-A750-273E95794AF4}"/>
                </c:ext>
              </c:extLst>
            </c:dLbl>
            <c:dLbl>
              <c:idx val="6"/>
              <c:layout>
                <c:manualLayout>
                  <c:x val="8.2500000000000004E-3"/>
                  <c:y val="2.74566846297528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19B-4147-A750-273E95794AF4}"/>
                </c:ext>
              </c:extLst>
            </c:dLbl>
            <c:dLbl>
              <c:idx val="7"/>
              <c:layout>
                <c:manualLayout>
                  <c:x val="-2.494324146981617E-2"/>
                  <c:y val="6.58459826380688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B77-4C85-AC24-6419690F61DE}"/>
                </c:ext>
              </c:extLst>
            </c:dLbl>
            <c:dLbl>
              <c:idx val="8"/>
              <c:layout>
                <c:manualLayout>
                  <c:x val="-2.5000000000000102E-2"/>
                  <c:y val="-2.49944536287581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D7E-425B-965D-02173B5F4EAB}"/>
                </c:ext>
              </c:extLst>
            </c:dLbl>
            <c:dLbl>
              <c:idx val="9"/>
              <c:layout>
                <c:manualLayout>
                  <c:x val="0"/>
                  <c:y val="-3.86277919717170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D7E-425B-965D-02173B5F4EA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Sheet1!$C$2:$C$11</c:f>
              <c:numCache>
                <c:formatCode>#,##0</c:formatCode>
                <c:ptCount val="10"/>
                <c:pt idx="0">
                  <c:v>81800</c:v>
                </c:pt>
                <c:pt idx="1">
                  <c:v>132800</c:v>
                </c:pt>
                <c:pt idx="2">
                  <c:v>136515</c:v>
                </c:pt>
                <c:pt idx="3">
                  <c:v>154723</c:v>
                </c:pt>
                <c:pt idx="4">
                  <c:v>162315</c:v>
                </c:pt>
                <c:pt idx="5">
                  <c:v>213319</c:v>
                </c:pt>
                <c:pt idx="6">
                  <c:v>230216</c:v>
                </c:pt>
                <c:pt idx="7">
                  <c:v>269830</c:v>
                </c:pt>
                <c:pt idx="8">
                  <c:v>310021</c:v>
                </c:pt>
                <c:pt idx="9">
                  <c:v>273956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4B0-4A53-858D-B3FC74C872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7519519"/>
        <c:axId val="197519103"/>
      </c:lineChart>
      <c:catAx>
        <c:axId val="1975195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B0F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519103"/>
        <c:crosses val="autoZero"/>
        <c:auto val="1"/>
        <c:lblAlgn val="ctr"/>
        <c:lblOffset val="100"/>
        <c:noMultiLvlLbl val="0"/>
      </c:catAx>
      <c:valAx>
        <c:axId val="197519103"/>
        <c:scaling>
          <c:orientation val="minMax"/>
          <c:max val="320000"/>
          <c:min val="-55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519519"/>
        <c:crosses val="autoZero"/>
        <c:crossBetween val="between"/>
      </c:valAx>
      <c:spPr>
        <a:solidFill>
          <a:schemeClr val="bg1"/>
        </a:soli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Share of Services in EU</a:t>
            </a:r>
            <a:r>
              <a:rPr lang="en-GB" dirty="0">
                <a:solidFill>
                  <a:schemeClr val="tx1"/>
                </a:solidFill>
              </a:rPr>
              <a:t>27</a:t>
            </a:r>
            <a:r>
              <a:rPr lang="en-GB" dirty="0"/>
              <a:t> </a:t>
            </a:r>
            <a:r>
              <a:rPr lang="en-GB" b="1" dirty="0">
                <a:solidFill>
                  <a:srgbClr val="FF0000"/>
                </a:solidFill>
              </a:rPr>
              <a:t>Outward</a:t>
            </a:r>
            <a:r>
              <a:rPr lang="en-GB" dirty="0"/>
              <a:t> FDI in Singapore – Stocks - € Mio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4645712623267848"/>
          <c:y val="0.12474794467281414"/>
          <c:w val="0.80571391314336072"/>
          <c:h val="0.7255711170981001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Outward Investment In Singapore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6"/>
              <c:layout>
                <c:manualLayout>
                  <c:x val="1.469744102507118E-2"/>
                  <c:y val="-4.85015553827352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3CB-45ED-A00B-F8DDDD5B3AB5}"/>
                </c:ext>
              </c:extLst>
            </c:dLbl>
            <c:dLbl>
              <c:idx val="7"/>
              <c:layout>
                <c:manualLayout>
                  <c:x val="0"/>
                  <c:y val="-1.10230807688034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3CB-45ED-A00B-F8DDDD5B3AB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Sheet1!$B$2:$B$6</c:f>
              <c:numCache>
                <c:formatCode>#,##0</c:formatCode>
                <c:ptCount val="5"/>
                <c:pt idx="0">
                  <c:v>246218</c:v>
                </c:pt>
                <c:pt idx="1">
                  <c:v>281764</c:v>
                </c:pt>
                <c:pt idx="2">
                  <c:v>287786</c:v>
                </c:pt>
                <c:pt idx="3">
                  <c:v>264469</c:v>
                </c:pt>
                <c:pt idx="4">
                  <c:v>249831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99-4499-9BEE-022278194E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71172216"/>
        <c:axId val="371171560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Share of Services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8.9679301169926506E-3"/>
                  <c:y val="2.6790272248231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399-4499-9BEE-022278194E7B}"/>
                </c:ext>
              </c:extLst>
            </c:dLbl>
            <c:dLbl>
              <c:idx val="1"/>
              <c:layout>
                <c:manualLayout>
                  <c:x val="-5.4306465948227977E-3"/>
                  <c:y val="-2.17666787023664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399-4499-9BEE-022278194E7B}"/>
                </c:ext>
              </c:extLst>
            </c:dLbl>
            <c:dLbl>
              <c:idx val="2"/>
              <c:layout>
                <c:manualLayout>
                  <c:x val="-4.6533487019960747E-2"/>
                  <c:y val="2.87716295411620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399-4499-9BEE-022278194E7B}"/>
                </c:ext>
              </c:extLst>
            </c:dLbl>
            <c:dLbl>
              <c:idx val="3"/>
              <c:layout>
                <c:manualLayout>
                  <c:x val="-4.7480835462726308E-2"/>
                  <c:y val="-2.455777483057446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837300563590865"/>
                      <c:h val="5.047733796104230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B399-4499-9BEE-022278194E7B}"/>
                </c:ext>
              </c:extLst>
            </c:dLbl>
            <c:dLbl>
              <c:idx val="4"/>
              <c:layout>
                <c:manualLayout>
                  <c:x val="-0.13227696922564169"/>
                  <c:y val="-5.29107876902566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C6A-4857-9B2B-1BADD5538D8A}"/>
                </c:ext>
              </c:extLst>
            </c:dLbl>
            <c:dLbl>
              <c:idx val="5"/>
              <c:layout>
                <c:manualLayout>
                  <c:x val="-8.2305669740399323E-2"/>
                  <c:y val="-5.51154038440173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3CB-45ED-A00B-F8DDDD5B3AB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197885</c:v>
                </c:pt>
                <c:pt idx="1">
                  <c:v>228954</c:v>
                </c:pt>
                <c:pt idx="2">
                  <c:v>221498</c:v>
                </c:pt>
                <c:pt idx="3">
                  <c:v>192209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399-4499-9BEE-022278194E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1172216"/>
        <c:axId val="371171560"/>
      </c:lineChart>
      <c:catAx>
        <c:axId val="371172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1171560"/>
        <c:crosses val="autoZero"/>
        <c:auto val="1"/>
        <c:lblAlgn val="ctr"/>
        <c:lblOffset val="100"/>
        <c:noMultiLvlLbl val="0"/>
      </c:catAx>
      <c:valAx>
        <c:axId val="371171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11722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8575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Share of Services in EU</a:t>
            </a:r>
            <a:r>
              <a:rPr lang="en-GB" dirty="0">
                <a:solidFill>
                  <a:schemeClr val="tx1"/>
                </a:solidFill>
              </a:rPr>
              <a:t>27</a:t>
            </a:r>
            <a:r>
              <a:rPr lang="en-GB" dirty="0"/>
              <a:t> </a:t>
            </a:r>
            <a:r>
              <a:rPr lang="en-GB" b="1" dirty="0">
                <a:solidFill>
                  <a:srgbClr val="FF0000"/>
                </a:solidFill>
              </a:rPr>
              <a:t>Inward</a:t>
            </a:r>
            <a:r>
              <a:rPr lang="en-GB" dirty="0"/>
              <a:t> FDI from Singapore – Stocks</a:t>
            </a:r>
            <a:r>
              <a:rPr lang="en-GB" baseline="0" dirty="0"/>
              <a:t> - € Mio</a:t>
            </a:r>
            <a:endParaRPr lang="en-GB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GB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Inward Investment from  Singapore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Sheet1!$B$2:$B$6</c:f>
              <c:numCache>
                <c:formatCode>#,##0</c:formatCode>
                <c:ptCount val="5"/>
                <c:pt idx="0">
                  <c:v>213319</c:v>
                </c:pt>
                <c:pt idx="1">
                  <c:v>230216</c:v>
                </c:pt>
                <c:pt idx="2">
                  <c:v>269830</c:v>
                </c:pt>
                <c:pt idx="3">
                  <c:v>310021</c:v>
                </c:pt>
                <c:pt idx="4">
                  <c:v>273956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81-471C-B8B6-0AA364B113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71172216"/>
        <c:axId val="371171560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Share of Services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3.4135992058230091E-2"/>
                  <c:y val="-2.20461615376069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481-471C-B8B6-0AA364B11371}"/>
                </c:ext>
              </c:extLst>
            </c:dLbl>
            <c:dLbl>
              <c:idx val="1"/>
              <c:layout>
                <c:manualLayout>
                  <c:x val="1.7067996029115046E-2"/>
                  <c:y val="4.409232307521306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481-471C-B8B6-0AA364B11371}"/>
                </c:ext>
              </c:extLst>
            </c:dLbl>
            <c:dLbl>
              <c:idx val="2"/>
              <c:layout>
                <c:manualLayout>
                  <c:x val="-6.5427318111607666E-2"/>
                  <c:y val="8.81846461504277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481-471C-B8B6-0AA364B11371}"/>
                </c:ext>
              </c:extLst>
            </c:dLbl>
            <c:dLbl>
              <c:idx val="3"/>
              <c:layout>
                <c:manualLayout>
                  <c:x val="-7.680598213101765E-2"/>
                  <c:y val="6.39338684590601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481-471C-B8B6-0AA364B11371}"/>
                </c:ext>
              </c:extLst>
            </c:dLbl>
            <c:dLbl>
              <c:idx val="4"/>
              <c:layout>
                <c:manualLayout>
                  <c:x val="-0.13938863423777287"/>
                  <c:y val="4.8501555382735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25A-4C42-8D87-3B5816447873}"/>
                </c:ext>
              </c:extLst>
            </c:dLbl>
            <c:dLbl>
              <c:idx val="5"/>
              <c:layout>
                <c:manualLayout>
                  <c:x val="-9.6718644164985351E-2"/>
                  <c:y val="4.18877069214531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25A-4C42-8D87-3B5816447873}"/>
                </c:ext>
              </c:extLst>
            </c:dLbl>
            <c:dLbl>
              <c:idx val="6"/>
              <c:layout>
                <c:manualLayout>
                  <c:x val="1.0430321525828207E-16"/>
                  <c:y val="5.07061715364959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25A-4C42-8D87-3B58164478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210834</c:v>
                </c:pt>
                <c:pt idx="1">
                  <c:v>222585</c:v>
                </c:pt>
                <c:pt idx="2">
                  <c:v>259844</c:v>
                </c:pt>
                <c:pt idx="3">
                  <c:v>277163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481-471C-B8B6-0AA364B113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1172216"/>
        <c:axId val="371171560"/>
      </c:lineChart>
      <c:catAx>
        <c:axId val="371172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1171560"/>
        <c:crosses val="autoZero"/>
        <c:auto val="1"/>
        <c:lblAlgn val="ctr"/>
        <c:lblOffset val="100"/>
        <c:noMultiLvlLbl val="0"/>
      </c:catAx>
      <c:valAx>
        <c:axId val="371171560"/>
        <c:scaling>
          <c:orientation val="minMax"/>
          <c:max val="32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11722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8575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Trade in Services (GDP) (%)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7082657482501946E-2"/>
          <c:y val="0.10976749010906969"/>
          <c:w val="0.95852383068547942"/>
          <c:h val="0.7631849760189435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European Union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5772863539100894E-2"/>
                  <c:y val="9.54843962895661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FD4-4438-AD8C-96D28725C5E7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FD4-4438-AD8C-96D28725C5E7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FD4-4438-AD8C-96D28725C5E7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FD4-4438-AD8C-96D28725C5E7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FD4-4438-AD8C-96D28725C5E7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FD4-4438-AD8C-96D28725C5E7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FD4-4438-AD8C-96D28725C5E7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FD4-4438-AD8C-96D28725C5E7}"/>
                </c:ext>
              </c:extLst>
            </c:dLbl>
            <c:dLbl>
              <c:idx val="10"/>
              <c:layout>
                <c:manualLayout>
                  <c:x val="-2.5397178091323188E-2"/>
                  <c:y val="-4.16287704743076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6F3-4DA4-B12C-A72AFE04FAF8}"/>
                </c:ext>
              </c:extLst>
            </c:dLbl>
            <c:dLbl>
              <c:idx val="11"/>
              <c:layout>
                <c:manualLayout>
                  <c:x val="-2.9629985557160315E-2"/>
                  <c:y val="-5.387252649616288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7884457282524157E-2"/>
                      <c:h val="9.327293337449292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6F3-4DA4-B12C-A72AFE04FAF8}"/>
                </c:ext>
              </c:extLst>
            </c:dLbl>
            <c:dLbl>
              <c:idx val="13"/>
              <c:layout>
                <c:manualLayout>
                  <c:x val="-1.6931396511498723E-2"/>
                  <c:y val="-3.428251686119455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2240639928896784E-2"/>
                      <c:h val="5.899041651329835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96F3-4DA4-B12C-A72AFE04FAF8}"/>
                </c:ext>
              </c:extLst>
            </c:dLbl>
            <c:dLbl>
              <c:idx val="14"/>
              <c:layout>
                <c:manualLayout>
                  <c:x val="-2.8219086768138941E-3"/>
                  <c:y val="-3.67312680655656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6F3-4DA4-B12C-A72AFE04FAF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Sheet1!$A$2:$A$16</c:f>
              <c:numCache>
                <c:formatCode>General</c:formatCode>
                <c:ptCount val="1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</c:numCache>
            </c:num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18.3</c:v>
                </c:pt>
                <c:pt idx="1">
                  <c:v>18.899999999999999</c:v>
                </c:pt>
                <c:pt idx="2">
                  <c:v>19.5</c:v>
                </c:pt>
                <c:pt idx="3">
                  <c:v>20.399999999999999</c:v>
                </c:pt>
                <c:pt idx="4">
                  <c:v>21.3</c:v>
                </c:pt>
                <c:pt idx="5">
                  <c:v>22.6</c:v>
                </c:pt>
                <c:pt idx="6">
                  <c:v>24.6</c:v>
                </c:pt>
                <c:pt idx="7">
                  <c:v>24.7</c:v>
                </c:pt>
                <c:pt idx="8">
                  <c:v>25.5</c:v>
                </c:pt>
                <c:pt idx="9">
                  <c:v>26</c:v>
                </c:pt>
                <c:pt idx="10">
                  <c:v>27.6</c:v>
                </c:pt>
                <c:pt idx="11">
                  <c:v>25.4</c:v>
                </c:pt>
                <c:pt idx="12">
                  <c:v>26.6</c:v>
                </c:pt>
                <c:pt idx="13">
                  <c:v>30.3</c:v>
                </c:pt>
                <c:pt idx="14">
                  <c:v>29.8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1FD4-4438-AD8C-96D28725C5E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High Income</c:v>
                </c:pt>
              </c:strCache>
            </c:strRef>
          </c:tx>
          <c:spPr>
            <a:ln w="28575" cap="rnd">
              <a:solidFill>
                <a:schemeClr val="accent6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2905070168355291E-2"/>
                  <c:y val="2.86453188868699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FD4-4438-AD8C-96D28725C5E7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FD4-4438-AD8C-96D28725C5E7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FD4-4438-AD8C-96D28725C5E7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FD4-4438-AD8C-96D28725C5E7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FD4-4438-AD8C-96D28725C5E7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FD4-4438-AD8C-96D28725C5E7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FD4-4438-AD8C-96D28725C5E7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FD4-4438-AD8C-96D28725C5E7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1FD4-4438-AD8C-96D28725C5E7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1FD4-4438-AD8C-96D28725C5E7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1FD4-4438-AD8C-96D28725C5E7}"/>
                </c:ext>
              </c:extLst>
            </c:dLbl>
            <c:dLbl>
              <c:idx val="14"/>
              <c:layout>
                <c:manualLayout>
                  <c:x val="-5.6438173536274786E-3"/>
                  <c:y val="6.611628251801808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244695033885124E-2"/>
                      <c:h val="5.899041651329835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A1BD-48C4-899A-565C425FB0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Sheet1!$A$2:$A$16</c:f>
              <c:numCache>
                <c:formatCode>General</c:formatCode>
                <c:ptCount val="1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</c:numCache>
            </c:numRef>
          </c:cat>
          <c:val>
            <c:numRef>
              <c:f>Sheet1!$C$2:$C$16</c:f>
              <c:numCache>
                <c:formatCode>General</c:formatCode>
                <c:ptCount val="15"/>
                <c:pt idx="0">
                  <c:v>12.8</c:v>
                </c:pt>
                <c:pt idx="1">
                  <c:v>13</c:v>
                </c:pt>
                <c:pt idx="2">
                  <c:v>13.4</c:v>
                </c:pt>
                <c:pt idx="3">
                  <c:v>13.7</c:v>
                </c:pt>
                <c:pt idx="4">
                  <c:v>14.4</c:v>
                </c:pt>
                <c:pt idx="5">
                  <c:v>15.2</c:v>
                </c:pt>
                <c:pt idx="6">
                  <c:v>15.4</c:v>
                </c:pt>
                <c:pt idx="7">
                  <c:v>15.4</c:v>
                </c:pt>
                <c:pt idx="8">
                  <c:v>16</c:v>
                </c:pt>
                <c:pt idx="9">
                  <c:v>16.399999999999999</c:v>
                </c:pt>
                <c:pt idx="10">
                  <c:v>16.7</c:v>
                </c:pt>
                <c:pt idx="11">
                  <c:v>14.6</c:v>
                </c:pt>
                <c:pt idx="12">
                  <c:v>15.1</c:v>
                </c:pt>
                <c:pt idx="13">
                  <c:v>16.600000000000001</c:v>
                </c:pt>
                <c:pt idx="14">
                  <c:v>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4-1FD4-4438-AD8C-96D28725C5E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Middle Income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5772863539100908E-2"/>
                  <c:y val="-3.81937585158266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1FD4-4438-AD8C-96D28725C5E7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1FD4-4438-AD8C-96D28725C5E7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1FD4-4438-AD8C-96D28725C5E7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1FD4-4438-AD8C-96D28725C5E7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1FD4-4438-AD8C-96D28725C5E7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1FD4-4438-AD8C-96D28725C5E7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1FD4-4438-AD8C-96D28725C5E7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1FD4-4438-AD8C-96D28725C5E7}"/>
                </c:ext>
              </c:extLst>
            </c:dLbl>
            <c:dLbl>
              <c:idx val="8"/>
              <c:layout>
                <c:manualLayout>
                  <c:x val="-1.4338966853729138E-3"/>
                  <c:y val="-2.93850144524524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1FD4-4438-AD8C-96D28725C5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Sheet1!$A$2:$A$16</c:f>
              <c:numCache>
                <c:formatCode>General</c:formatCode>
                <c:ptCount val="1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</c:numCache>
            </c:numRef>
          </c:cat>
          <c:val>
            <c:numRef>
              <c:f>Sheet1!$D$2:$D$16</c:f>
              <c:numCache>
                <c:formatCode>General</c:formatCode>
                <c:ptCount val="15"/>
                <c:pt idx="0">
                  <c:v>8.4</c:v>
                </c:pt>
                <c:pt idx="1">
                  <c:v>7.7</c:v>
                </c:pt>
                <c:pt idx="2">
                  <c:v>8.1</c:v>
                </c:pt>
                <c:pt idx="3">
                  <c:v>8</c:v>
                </c:pt>
                <c:pt idx="4">
                  <c:v>8.1999999999999993</c:v>
                </c:pt>
                <c:pt idx="5">
                  <c:v>8.4</c:v>
                </c:pt>
                <c:pt idx="6">
                  <c:v>8.6</c:v>
                </c:pt>
                <c:pt idx="7">
                  <c:v>8.3000000000000007</c:v>
                </c:pt>
                <c:pt idx="8">
                  <c:v>8.4</c:v>
                </c:pt>
                <c:pt idx="9">
                  <c:v>8.6</c:v>
                </c:pt>
                <c:pt idx="10">
                  <c:v>8.5</c:v>
                </c:pt>
                <c:pt idx="11">
                  <c:v>6.5</c:v>
                </c:pt>
                <c:pt idx="12">
                  <c:v>6.7</c:v>
                </c:pt>
                <c:pt idx="13">
                  <c:v>7.9</c:v>
                </c:pt>
                <c:pt idx="14">
                  <c:v>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E-1FD4-4438-AD8C-96D28725C5E7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Low Income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8677933707456304E-3"/>
                  <c:y val="4.29679783303048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1FD4-4438-AD8C-96D28725C5E7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1FD4-4438-AD8C-96D28725C5E7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1FD4-4438-AD8C-96D28725C5E7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1FD4-4438-AD8C-96D28725C5E7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1FD4-4438-AD8C-96D28725C5E7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1FD4-4438-AD8C-96D28725C5E7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1FD4-4438-AD8C-96D28725C5E7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6-1FD4-4438-AD8C-96D28725C5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Sheet1!$A$2:$A$16</c:f>
              <c:numCache>
                <c:formatCode>General</c:formatCode>
                <c:ptCount val="1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</c:numCache>
            </c:numRef>
          </c:cat>
          <c:val>
            <c:numRef>
              <c:f>Sheet1!$E$2:$E$16</c:f>
              <c:numCache>
                <c:formatCode>General</c:formatCode>
                <c:ptCount val="15"/>
                <c:pt idx="0">
                  <c:v>8.1</c:v>
                </c:pt>
                <c:pt idx="1">
                  <c:v>7.9</c:v>
                </c:pt>
                <c:pt idx="2">
                  <c:v>12.4</c:v>
                </c:pt>
                <c:pt idx="3">
                  <c:v>12.8</c:v>
                </c:pt>
                <c:pt idx="4">
                  <c:v>12.1</c:v>
                </c:pt>
                <c:pt idx="5">
                  <c:v>11.7</c:v>
                </c:pt>
                <c:pt idx="6">
                  <c:v>10.1</c:v>
                </c:pt>
                <c:pt idx="7">
                  <c:v>9.6999999999999993</c:v>
                </c:pt>
                <c:pt idx="8">
                  <c:v>9</c:v>
                </c:pt>
                <c:pt idx="9">
                  <c:v>13.4</c:v>
                </c:pt>
                <c:pt idx="10">
                  <c:v>12.2</c:v>
                </c:pt>
                <c:pt idx="11">
                  <c:v>10.7</c:v>
                </c:pt>
                <c:pt idx="12">
                  <c:v>11.4</c:v>
                </c:pt>
                <c:pt idx="13">
                  <c:v>12.1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7-1FD4-4438-AD8C-96D28725C5E7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Singapore</c:v>
                </c:pt>
              </c:strCache>
            </c:strRef>
          </c:tx>
          <c:spPr>
            <a:ln w="412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dLbl>
              <c:idx val="8"/>
              <c:layout>
                <c:manualLayout>
                  <c:x val="4.3016900561184263E-3"/>
                  <c:y val="4.16287704743075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8-1FD4-4438-AD8C-96D28725C5E7}"/>
                </c:ext>
              </c:extLst>
            </c:dLbl>
            <c:dLbl>
              <c:idx val="1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9-1FD4-4438-AD8C-96D28725C5E7}"/>
                </c:ext>
              </c:extLst>
            </c:dLbl>
            <c:dLbl>
              <c:idx val="11"/>
              <c:layout>
                <c:manualLayout>
                  <c:x val="-2.3692436872885084E-2"/>
                  <c:y val="-3.30240548417706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A-1FD4-4438-AD8C-96D28725C5E7}"/>
                </c:ext>
              </c:extLst>
            </c:dLbl>
            <c:dLbl>
              <c:idx val="13"/>
              <c:layout>
                <c:manualLayout>
                  <c:x val="-4.037208754583884E-2"/>
                  <c:y val="-2.9770697846754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B-1FD4-4438-AD8C-96D28725C5E7}"/>
                </c:ext>
              </c:extLst>
            </c:dLbl>
            <c:dLbl>
              <c:idx val="14"/>
              <c:layout>
                <c:manualLayout>
                  <c:x val="-4.2748718873681412E-3"/>
                  <c:y val="3.16639807223952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1BD-48C4-899A-565C425FB0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Sheet1!$A$2:$A$16</c:f>
              <c:numCache>
                <c:formatCode>General</c:formatCode>
                <c:ptCount val="1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</c:numCache>
            </c:numRef>
          </c:cat>
          <c:val>
            <c:numRef>
              <c:f>Sheet1!$F$2:$F$16</c:f>
              <c:numCache>
                <c:formatCode>General</c:formatCode>
                <c:ptCount val="15"/>
                <c:pt idx="0">
                  <c:v>84.6</c:v>
                </c:pt>
                <c:pt idx="1">
                  <c:v>88.7</c:v>
                </c:pt>
                <c:pt idx="2">
                  <c:v>84.8</c:v>
                </c:pt>
                <c:pt idx="3">
                  <c:v>88.9</c:v>
                </c:pt>
                <c:pt idx="4">
                  <c:v>94.8</c:v>
                </c:pt>
                <c:pt idx="5">
                  <c:v>101.7</c:v>
                </c:pt>
                <c:pt idx="6">
                  <c:v>102.2</c:v>
                </c:pt>
                <c:pt idx="7">
                  <c:v>97.3</c:v>
                </c:pt>
                <c:pt idx="8">
                  <c:v>103.6</c:v>
                </c:pt>
                <c:pt idx="9">
                  <c:v>110</c:v>
                </c:pt>
                <c:pt idx="10">
                  <c:v>114.7</c:v>
                </c:pt>
                <c:pt idx="11">
                  <c:v>122.2</c:v>
                </c:pt>
                <c:pt idx="12">
                  <c:v>122</c:v>
                </c:pt>
                <c:pt idx="13">
                  <c:v>126.7</c:v>
                </c:pt>
                <c:pt idx="14">
                  <c:v>125.4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C-1FD4-4438-AD8C-96D28725C5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24500784"/>
        <c:axId val="724499800"/>
      </c:lineChart>
      <c:catAx>
        <c:axId val="724500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B0F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4499800"/>
        <c:crosses val="autoZero"/>
        <c:auto val="1"/>
        <c:lblAlgn val="ctr"/>
        <c:lblOffset val="100"/>
        <c:noMultiLvlLbl val="0"/>
      </c:catAx>
      <c:valAx>
        <c:axId val="7244998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4500784"/>
        <c:crosses val="autoZero"/>
        <c:crossBetween val="between"/>
      </c:valAx>
      <c:spPr>
        <a:solidFill>
          <a:schemeClr val="bg1"/>
        </a:soli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4449795893172313E-2"/>
          <c:y val="8.091899965708968E-2"/>
          <c:w val="0.82230960335933767"/>
          <c:h val="6.047658367355914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9987860892388452E-2"/>
          <c:y val="6.9729991900822519E-2"/>
          <c:w val="0.908628280839895"/>
          <c:h val="0.768873207223199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cat>
            <c:strRef>
              <c:f>Sheet1!$A$2:$A$22</c:f>
              <c:strCache>
                <c:ptCount val="21"/>
                <c:pt idx="0">
                  <c:v>EU (Intra&amp;Extra)</c:v>
                </c:pt>
                <c:pt idx="1">
                  <c:v>Extra EU (27 from 2019)</c:v>
                </c:pt>
                <c:pt idx="2">
                  <c:v>US</c:v>
                </c:pt>
                <c:pt idx="3">
                  <c:v>UK</c:v>
                </c:pt>
                <c:pt idx="4">
                  <c:v>China</c:v>
                </c:pt>
                <c:pt idx="5">
                  <c:v>Singapore</c:v>
                </c:pt>
                <c:pt idx="6">
                  <c:v>India</c:v>
                </c:pt>
                <c:pt idx="7">
                  <c:v>Japan</c:v>
                </c:pt>
                <c:pt idx="8">
                  <c:v>Switzerland</c:v>
                </c:pt>
                <c:pt idx="9">
                  <c:v>UAE</c:v>
                </c:pt>
                <c:pt idx="10">
                  <c:v>Canada</c:v>
                </c:pt>
                <c:pt idx="11">
                  <c:v>South Korea</c:v>
                </c:pt>
                <c:pt idx="12">
                  <c:v>Turkey</c:v>
                </c:pt>
                <c:pt idx="13">
                  <c:v>Hong-Kong</c:v>
                </c:pt>
                <c:pt idx="14">
                  <c:v>Israel</c:v>
                </c:pt>
                <c:pt idx="15">
                  <c:v>Australia</c:v>
                </c:pt>
                <c:pt idx="16">
                  <c:v>Thailand</c:v>
                </c:pt>
                <c:pt idx="17">
                  <c:v>Mexico</c:v>
                </c:pt>
                <c:pt idx="18">
                  <c:v>Taiwan</c:v>
                </c:pt>
                <c:pt idx="19">
                  <c:v>Norway</c:v>
                </c:pt>
                <c:pt idx="20">
                  <c:v>Malaysia</c:v>
                </c:pt>
              </c:strCache>
            </c:strRef>
          </c:cat>
          <c:val>
            <c:numRef>
              <c:f>Sheet1!$B$2:$B$22</c:f>
              <c:numCache>
                <c:formatCode>General</c:formatCode>
                <c:ptCount val="21"/>
                <c:pt idx="0">
                  <c:v>1920</c:v>
                </c:pt>
                <c:pt idx="1">
                  <c:v>983</c:v>
                </c:pt>
                <c:pt idx="2">
                  <c:v>684</c:v>
                </c:pt>
                <c:pt idx="3">
                  <c:v>339</c:v>
                </c:pt>
                <c:pt idx="4">
                  <c:v>278</c:v>
                </c:pt>
                <c:pt idx="5">
                  <c:v>187</c:v>
                </c:pt>
                <c:pt idx="6">
                  <c:v>203</c:v>
                </c:pt>
                <c:pt idx="7">
                  <c:v>156</c:v>
                </c:pt>
                <c:pt idx="8">
                  <c:v>113</c:v>
                </c:pt>
                <c:pt idx="9">
                  <c:v>61</c:v>
                </c:pt>
                <c:pt idx="10">
                  <c:v>84</c:v>
                </c:pt>
                <c:pt idx="11">
                  <c:v>86</c:v>
                </c:pt>
                <c:pt idx="12">
                  <c:v>35</c:v>
                </c:pt>
                <c:pt idx="13">
                  <c:v>64</c:v>
                </c:pt>
                <c:pt idx="14">
                  <c:v>53</c:v>
                </c:pt>
                <c:pt idx="15">
                  <c:v>48</c:v>
                </c:pt>
                <c:pt idx="16">
                  <c:v>31</c:v>
                </c:pt>
                <c:pt idx="17">
                  <c:v>17</c:v>
                </c:pt>
                <c:pt idx="18">
                  <c:v>41</c:v>
                </c:pt>
                <c:pt idx="19">
                  <c:v>35</c:v>
                </c:pt>
                <c:pt idx="20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E5-4576-9874-098086510FF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Sheet1!$A$2:$A$22</c:f>
              <c:strCache>
                <c:ptCount val="21"/>
                <c:pt idx="0">
                  <c:v>EU (Intra&amp;Extra)</c:v>
                </c:pt>
                <c:pt idx="1">
                  <c:v>Extra EU (27 from 2019)</c:v>
                </c:pt>
                <c:pt idx="2">
                  <c:v>US</c:v>
                </c:pt>
                <c:pt idx="3">
                  <c:v>UK</c:v>
                </c:pt>
                <c:pt idx="4">
                  <c:v>China</c:v>
                </c:pt>
                <c:pt idx="5">
                  <c:v>Singapore</c:v>
                </c:pt>
                <c:pt idx="6">
                  <c:v>India</c:v>
                </c:pt>
                <c:pt idx="7">
                  <c:v>Japan</c:v>
                </c:pt>
                <c:pt idx="8">
                  <c:v>Switzerland</c:v>
                </c:pt>
                <c:pt idx="9">
                  <c:v>UAE</c:v>
                </c:pt>
                <c:pt idx="10">
                  <c:v>Canada</c:v>
                </c:pt>
                <c:pt idx="11">
                  <c:v>South Korea</c:v>
                </c:pt>
                <c:pt idx="12">
                  <c:v>Turkey</c:v>
                </c:pt>
                <c:pt idx="13">
                  <c:v>Hong-Kong</c:v>
                </c:pt>
                <c:pt idx="14">
                  <c:v>Israel</c:v>
                </c:pt>
                <c:pt idx="15">
                  <c:v>Australia</c:v>
                </c:pt>
                <c:pt idx="16">
                  <c:v>Thailand</c:v>
                </c:pt>
                <c:pt idx="17">
                  <c:v>Mexico</c:v>
                </c:pt>
                <c:pt idx="18">
                  <c:v>Taiwan</c:v>
                </c:pt>
                <c:pt idx="19">
                  <c:v>Norway</c:v>
                </c:pt>
                <c:pt idx="20">
                  <c:v>Malaysia</c:v>
                </c:pt>
              </c:strCache>
            </c:strRef>
          </c:cat>
          <c:val>
            <c:numRef>
              <c:f>Sheet1!$C$2:$C$22</c:f>
              <c:numCache>
                <c:formatCode>General</c:formatCode>
                <c:ptCount val="21"/>
                <c:pt idx="0">
                  <c:v>2370</c:v>
                </c:pt>
                <c:pt idx="1">
                  <c:v>1232</c:v>
                </c:pt>
                <c:pt idx="2">
                  <c:v>772</c:v>
                </c:pt>
                <c:pt idx="3">
                  <c:v>415</c:v>
                </c:pt>
                <c:pt idx="4">
                  <c:v>391</c:v>
                </c:pt>
                <c:pt idx="5">
                  <c:v>230</c:v>
                </c:pt>
                <c:pt idx="6">
                  <c:v>240</c:v>
                </c:pt>
                <c:pt idx="7">
                  <c:v>164</c:v>
                </c:pt>
                <c:pt idx="8">
                  <c:v>133</c:v>
                </c:pt>
                <c:pt idx="9">
                  <c:v>101</c:v>
                </c:pt>
                <c:pt idx="10">
                  <c:v>103</c:v>
                </c:pt>
                <c:pt idx="11">
                  <c:v>122</c:v>
                </c:pt>
                <c:pt idx="12">
                  <c:v>58</c:v>
                </c:pt>
                <c:pt idx="13">
                  <c:v>77</c:v>
                </c:pt>
                <c:pt idx="14">
                  <c:v>72</c:v>
                </c:pt>
                <c:pt idx="15">
                  <c:v>45</c:v>
                </c:pt>
                <c:pt idx="16">
                  <c:v>24</c:v>
                </c:pt>
                <c:pt idx="17">
                  <c:v>27</c:v>
                </c:pt>
                <c:pt idx="18">
                  <c:v>52</c:v>
                </c:pt>
                <c:pt idx="19">
                  <c:v>40</c:v>
                </c:pt>
                <c:pt idx="20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3E5-4576-9874-098086510FF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Sheet1!$A$2:$A$22</c:f>
              <c:strCache>
                <c:ptCount val="21"/>
                <c:pt idx="0">
                  <c:v>EU (Intra&amp;Extra)</c:v>
                </c:pt>
                <c:pt idx="1">
                  <c:v>Extra EU (27 from 2019)</c:v>
                </c:pt>
                <c:pt idx="2">
                  <c:v>US</c:v>
                </c:pt>
                <c:pt idx="3">
                  <c:v>UK</c:v>
                </c:pt>
                <c:pt idx="4">
                  <c:v>China</c:v>
                </c:pt>
                <c:pt idx="5">
                  <c:v>Singapore</c:v>
                </c:pt>
                <c:pt idx="6">
                  <c:v>India</c:v>
                </c:pt>
                <c:pt idx="7">
                  <c:v>Japan</c:v>
                </c:pt>
                <c:pt idx="8">
                  <c:v>Switzerland</c:v>
                </c:pt>
                <c:pt idx="9">
                  <c:v>UAE</c:v>
                </c:pt>
                <c:pt idx="10">
                  <c:v>Canada</c:v>
                </c:pt>
                <c:pt idx="11">
                  <c:v>South Korea</c:v>
                </c:pt>
                <c:pt idx="12">
                  <c:v>Turkey</c:v>
                </c:pt>
                <c:pt idx="13">
                  <c:v>Hong-Kong</c:v>
                </c:pt>
                <c:pt idx="14">
                  <c:v>Israel</c:v>
                </c:pt>
                <c:pt idx="15">
                  <c:v>Australia</c:v>
                </c:pt>
                <c:pt idx="16">
                  <c:v>Thailand</c:v>
                </c:pt>
                <c:pt idx="17">
                  <c:v>Mexico</c:v>
                </c:pt>
                <c:pt idx="18">
                  <c:v>Taiwan</c:v>
                </c:pt>
                <c:pt idx="19">
                  <c:v>Norway</c:v>
                </c:pt>
                <c:pt idx="20">
                  <c:v>Malaysia</c:v>
                </c:pt>
              </c:strCache>
            </c:strRef>
          </c:cat>
          <c:val>
            <c:numRef>
              <c:f>Sheet1!$D$2:$D$22</c:f>
              <c:numCache>
                <c:formatCode>General</c:formatCode>
                <c:ptCount val="21"/>
                <c:pt idx="0">
                  <c:v>2568</c:v>
                </c:pt>
                <c:pt idx="1">
                  <c:v>1325</c:v>
                </c:pt>
                <c:pt idx="2">
                  <c:v>897</c:v>
                </c:pt>
                <c:pt idx="3">
                  <c:v>487</c:v>
                </c:pt>
                <c:pt idx="4">
                  <c:v>422</c:v>
                </c:pt>
                <c:pt idx="5">
                  <c:v>291</c:v>
                </c:pt>
                <c:pt idx="6">
                  <c:v>313</c:v>
                </c:pt>
                <c:pt idx="7">
                  <c:v>163</c:v>
                </c:pt>
                <c:pt idx="8">
                  <c:v>151</c:v>
                </c:pt>
                <c:pt idx="9">
                  <c:v>154</c:v>
                </c:pt>
                <c:pt idx="10">
                  <c:v>122</c:v>
                </c:pt>
                <c:pt idx="11">
                  <c:v>129</c:v>
                </c:pt>
                <c:pt idx="12">
                  <c:v>90</c:v>
                </c:pt>
                <c:pt idx="13">
                  <c:v>84</c:v>
                </c:pt>
                <c:pt idx="14">
                  <c:v>93</c:v>
                </c:pt>
                <c:pt idx="15">
                  <c:v>50</c:v>
                </c:pt>
                <c:pt idx="16">
                  <c:v>38</c:v>
                </c:pt>
                <c:pt idx="17">
                  <c:v>36</c:v>
                </c:pt>
                <c:pt idx="18">
                  <c:v>58</c:v>
                </c:pt>
                <c:pt idx="19">
                  <c:v>48</c:v>
                </c:pt>
                <c:pt idx="20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3E5-4576-9874-098086510FF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Sheet1!$A$2:$A$22</c:f>
              <c:strCache>
                <c:ptCount val="21"/>
                <c:pt idx="0">
                  <c:v>EU (Intra&amp;Extra)</c:v>
                </c:pt>
                <c:pt idx="1">
                  <c:v>Extra EU (27 from 2019)</c:v>
                </c:pt>
                <c:pt idx="2">
                  <c:v>US</c:v>
                </c:pt>
                <c:pt idx="3">
                  <c:v>UK</c:v>
                </c:pt>
                <c:pt idx="4">
                  <c:v>China</c:v>
                </c:pt>
                <c:pt idx="5">
                  <c:v>Singapore</c:v>
                </c:pt>
                <c:pt idx="6">
                  <c:v>India</c:v>
                </c:pt>
                <c:pt idx="7">
                  <c:v>Japan</c:v>
                </c:pt>
                <c:pt idx="8">
                  <c:v>Switzerland</c:v>
                </c:pt>
                <c:pt idx="9">
                  <c:v>UAE</c:v>
                </c:pt>
                <c:pt idx="10">
                  <c:v>Canada</c:v>
                </c:pt>
                <c:pt idx="11">
                  <c:v>South Korea</c:v>
                </c:pt>
                <c:pt idx="12">
                  <c:v>Turkey</c:v>
                </c:pt>
                <c:pt idx="13">
                  <c:v>Hong-Kong</c:v>
                </c:pt>
                <c:pt idx="14">
                  <c:v>Israel</c:v>
                </c:pt>
                <c:pt idx="15">
                  <c:v>Australia</c:v>
                </c:pt>
                <c:pt idx="16">
                  <c:v>Thailand</c:v>
                </c:pt>
                <c:pt idx="17">
                  <c:v>Mexico</c:v>
                </c:pt>
                <c:pt idx="18">
                  <c:v>Taiwan</c:v>
                </c:pt>
                <c:pt idx="19">
                  <c:v>Norway</c:v>
                </c:pt>
                <c:pt idx="20">
                  <c:v>Malaysia</c:v>
                </c:pt>
              </c:strCache>
            </c:strRef>
          </c:cat>
          <c:val>
            <c:numRef>
              <c:f>Sheet1!$E$2:$E$22</c:f>
              <c:numCache>
                <c:formatCode>General</c:formatCode>
                <c:ptCount val="21"/>
                <c:pt idx="0">
                  <c:v>2862</c:v>
                </c:pt>
                <c:pt idx="1">
                  <c:v>1438</c:v>
                </c:pt>
                <c:pt idx="2">
                  <c:v>966</c:v>
                </c:pt>
                <c:pt idx="3">
                  <c:v>581</c:v>
                </c:pt>
                <c:pt idx="4">
                  <c:v>380</c:v>
                </c:pt>
                <c:pt idx="5">
                  <c:v>328</c:v>
                </c:pt>
                <c:pt idx="6">
                  <c:v>344</c:v>
                </c:pt>
                <c:pt idx="7">
                  <c:v>201</c:v>
                </c:pt>
                <c:pt idx="8">
                  <c:v>168</c:v>
                </c:pt>
                <c:pt idx="9">
                  <c:v>165</c:v>
                </c:pt>
                <c:pt idx="10">
                  <c:v>147</c:v>
                </c:pt>
                <c:pt idx="11">
                  <c:v>124</c:v>
                </c:pt>
                <c:pt idx="12">
                  <c:v>101</c:v>
                </c:pt>
                <c:pt idx="13">
                  <c:v>99</c:v>
                </c:pt>
                <c:pt idx="14">
                  <c:v>84</c:v>
                </c:pt>
                <c:pt idx="15">
                  <c:v>75</c:v>
                </c:pt>
                <c:pt idx="16">
                  <c:v>62</c:v>
                </c:pt>
                <c:pt idx="17">
                  <c:v>52</c:v>
                </c:pt>
                <c:pt idx="18">
                  <c:v>54</c:v>
                </c:pt>
                <c:pt idx="19">
                  <c:v>52</c:v>
                </c:pt>
                <c:pt idx="20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F9-4D71-BBED-07CB26AD7344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Sheet1!$A$2:$A$22</c:f>
              <c:strCache>
                <c:ptCount val="21"/>
                <c:pt idx="0">
                  <c:v>EU (Intra&amp;Extra)</c:v>
                </c:pt>
                <c:pt idx="1">
                  <c:v>Extra EU (27 from 2019)</c:v>
                </c:pt>
                <c:pt idx="2">
                  <c:v>US</c:v>
                </c:pt>
                <c:pt idx="3">
                  <c:v>UK</c:v>
                </c:pt>
                <c:pt idx="4">
                  <c:v>China</c:v>
                </c:pt>
                <c:pt idx="5">
                  <c:v>Singapore</c:v>
                </c:pt>
                <c:pt idx="6">
                  <c:v>India</c:v>
                </c:pt>
                <c:pt idx="7">
                  <c:v>Japan</c:v>
                </c:pt>
                <c:pt idx="8">
                  <c:v>Switzerland</c:v>
                </c:pt>
                <c:pt idx="9">
                  <c:v>UAE</c:v>
                </c:pt>
                <c:pt idx="10">
                  <c:v>Canada</c:v>
                </c:pt>
                <c:pt idx="11">
                  <c:v>South Korea</c:v>
                </c:pt>
                <c:pt idx="12">
                  <c:v>Turkey</c:v>
                </c:pt>
                <c:pt idx="13">
                  <c:v>Hong-Kong</c:v>
                </c:pt>
                <c:pt idx="14">
                  <c:v>Israel</c:v>
                </c:pt>
                <c:pt idx="15">
                  <c:v>Australia</c:v>
                </c:pt>
                <c:pt idx="16">
                  <c:v>Thailand</c:v>
                </c:pt>
                <c:pt idx="17">
                  <c:v>Mexico</c:v>
                </c:pt>
                <c:pt idx="18">
                  <c:v>Taiwan</c:v>
                </c:pt>
                <c:pt idx="19">
                  <c:v>Norway</c:v>
                </c:pt>
                <c:pt idx="20">
                  <c:v>Malaysia</c:v>
                </c:pt>
              </c:strCache>
            </c:strRef>
          </c:cat>
          <c:val>
            <c:numRef>
              <c:f>Sheet1!$F$2:$F$22</c:f>
              <c:numCache>
                <c:formatCode>General</c:formatCode>
                <c:ptCount val="21"/>
                <c:pt idx="0">
                  <c:v>3241</c:v>
                </c:pt>
                <c:pt idx="1">
                  <c:v>1642</c:v>
                </c:pt>
                <c:pt idx="2">
                  <c:v>1077</c:v>
                </c:pt>
                <c:pt idx="3">
                  <c:v>645</c:v>
                </c:pt>
                <c:pt idx="4">
                  <c:v>444</c:v>
                </c:pt>
                <c:pt idx="5">
                  <c:v>395</c:v>
                </c:pt>
                <c:pt idx="6">
                  <c:v>374</c:v>
                </c:pt>
                <c:pt idx="7">
                  <c:v>223</c:v>
                </c:pt>
                <c:pt idx="8">
                  <c:v>179</c:v>
                </c:pt>
                <c:pt idx="9">
                  <c:v>176</c:v>
                </c:pt>
                <c:pt idx="10">
                  <c:v>158</c:v>
                </c:pt>
                <c:pt idx="11">
                  <c:v>138</c:v>
                </c:pt>
                <c:pt idx="12">
                  <c:v>115</c:v>
                </c:pt>
                <c:pt idx="13">
                  <c:v>109</c:v>
                </c:pt>
                <c:pt idx="14">
                  <c:v>83</c:v>
                </c:pt>
                <c:pt idx="15">
                  <c:v>83</c:v>
                </c:pt>
                <c:pt idx="16">
                  <c:v>71</c:v>
                </c:pt>
                <c:pt idx="17">
                  <c:v>62</c:v>
                </c:pt>
                <c:pt idx="18">
                  <c:v>58</c:v>
                </c:pt>
                <c:pt idx="19">
                  <c:v>57</c:v>
                </c:pt>
                <c:pt idx="20">
                  <c:v>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31-409D-BC82-02836B0BC3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46674464"/>
        <c:axId val="646671840"/>
      </c:barChart>
      <c:catAx>
        <c:axId val="646674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6671840"/>
        <c:crosses val="autoZero"/>
        <c:auto val="1"/>
        <c:lblAlgn val="ctr"/>
        <c:lblOffset val="100"/>
        <c:noMultiLvlLbl val="0"/>
      </c:catAx>
      <c:valAx>
        <c:axId val="646671840"/>
        <c:scaling>
          <c:orientation val="minMax"/>
          <c:max val="34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667446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61438112423447067"/>
          <c:y val="0.15429524238638637"/>
          <c:w val="0.38561887576552933"/>
          <c:h val="4.696180133647375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66675">
      <a:solidFill>
        <a:schemeClr val="accent1">
          <a:lumMod val="50000"/>
        </a:schemeClr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5893591426071748E-2"/>
          <c:y val="0.14771305740931137"/>
          <c:w val="0.90526546178064693"/>
          <c:h val="0.6980563864182540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EU27 Exports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-1.250000000000000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2DA-4F70-9BEA-3989E7E77B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Sheet1!$A$2:$A$15</c:f>
              <c:strCache>
                <c:ptCount val="14"/>
                <c:pt idx="0">
                  <c:v>United States</c:v>
                </c:pt>
                <c:pt idx="1">
                  <c:v>U.K.</c:v>
                </c:pt>
                <c:pt idx="2">
                  <c:v>Switzerland</c:v>
                </c:pt>
                <c:pt idx="3">
                  <c:v>China</c:v>
                </c:pt>
                <c:pt idx="4">
                  <c:v>Singapore</c:v>
                </c:pt>
                <c:pt idx="5">
                  <c:v>India</c:v>
                </c:pt>
                <c:pt idx="6">
                  <c:v>Japan</c:v>
                </c:pt>
                <c:pt idx="7">
                  <c:v>Norway</c:v>
                </c:pt>
                <c:pt idx="8">
                  <c:v>Canada</c:v>
                </c:pt>
                <c:pt idx="9">
                  <c:v>UAE</c:v>
                </c:pt>
                <c:pt idx="10">
                  <c:v>Hong Kong</c:v>
                </c:pt>
                <c:pt idx="11">
                  <c:v>Australia</c:v>
                </c:pt>
                <c:pt idx="12">
                  <c:v>Turkey</c:v>
                </c:pt>
                <c:pt idx="13">
                  <c:v>Korea</c:v>
                </c:pt>
              </c:strCache>
            </c:strRef>
          </c:cat>
          <c:val>
            <c:numRef>
              <c:f>Sheet1!$B$2:$B$15</c:f>
              <c:numCache>
                <c:formatCode>#,##0</c:formatCode>
                <c:ptCount val="14"/>
                <c:pt idx="0">
                  <c:v>344097</c:v>
                </c:pt>
                <c:pt idx="1">
                  <c:v>294418</c:v>
                </c:pt>
                <c:pt idx="2">
                  <c:v>162148</c:v>
                </c:pt>
                <c:pt idx="3">
                  <c:v>69001</c:v>
                </c:pt>
                <c:pt idx="4">
                  <c:v>36873</c:v>
                </c:pt>
                <c:pt idx="5">
                  <c:v>29203</c:v>
                </c:pt>
                <c:pt idx="6">
                  <c:v>40524</c:v>
                </c:pt>
                <c:pt idx="7">
                  <c:v>35256</c:v>
                </c:pt>
                <c:pt idx="8">
                  <c:v>30475</c:v>
                </c:pt>
                <c:pt idx="9">
                  <c:v>25668</c:v>
                </c:pt>
                <c:pt idx="10">
                  <c:v>33666</c:v>
                </c:pt>
                <c:pt idx="11">
                  <c:v>31049</c:v>
                </c:pt>
                <c:pt idx="12">
                  <c:v>20244</c:v>
                </c:pt>
                <c:pt idx="13">
                  <c:v>20769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F3-4AD3-AE7E-5B65668C12A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EU27 Imports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9704615048118986E-2"/>
                  <c:y val="5.555556365639598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2F3-4AD3-AE7E-5B65668C12A6}"/>
                </c:ext>
              </c:extLst>
            </c:dLbl>
            <c:dLbl>
              <c:idx val="1"/>
              <c:layout>
                <c:manualLayout>
                  <c:x val="2.6236754226573514E-2"/>
                  <c:y val="-6.97057648314108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2F3-4AD3-AE7E-5B65668C12A6}"/>
                </c:ext>
              </c:extLst>
            </c:dLbl>
            <c:dLbl>
              <c:idx val="2"/>
              <c:layout>
                <c:manualLayout>
                  <c:x val="3.9355131339860308E-2"/>
                  <c:y val="-7.66763413145519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2F3-4AD3-AE7E-5B65668C12A6}"/>
                </c:ext>
              </c:extLst>
            </c:dLbl>
            <c:dLbl>
              <c:idx val="3"/>
              <c:layout>
                <c:manualLayout>
                  <c:x val="2.693853893263342E-2"/>
                  <c:y val="-5.09085813514991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2F3-4AD3-AE7E-5B65668C12A6}"/>
                </c:ext>
              </c:extLst>
            </c:dLbl>
            <c:dLbl>
              <c:idx val="4"/>
              <c:layout>
                <c:manualLayout>
                  <c:x val="1.4644685039370079E-2"/>
                  <c:y val="-2.03703733406786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2F3-4AD3-AE7E-5B65668C12A6}"/>
                </c:ext>
              </c:extLst>
            </c:dLbl>
            <c:dLbl>
              <c:idx val="5"/>
              <c:layout>
                <c:manualLayout>
                  <c:x val="1.4575974570318579E-2"/>
                  <c:y val="-4.87940353819876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2F3-4AD3-AE7E-5B65668C12A6}"/>
                </c:ext>
              </c:extLst>
            </c:dLbl>
            <c:dLbl>
              <c:idx val="6"/>
              <c:layout>
                <c:manualLayout>
                  <c:x val="1.1660779656254906E-2"/>
                  <c:y val="4.6470509887607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2F3-4AD3-AE7E-5B65668C12A6}"/>
                </c:ext>
              </c:extLst>
            </c:dLbl>
            <c:dLbl>
              <c:idx val="7"/>
              <c:layout>
                <c:manualLayout>
                  <c:x val="1.3118377113286769E-2"/>
                  <c:y val="-6.27351883482698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2F3-4AD3-AE7E-5B65668C12A6}"/>
                </c:ext>
              </c:extLst>
            </c:dLbl>
            <c:dLbl>
              <c:idx val="8"/>
              <c:layout>
                <c:manualLayout>
                  <c:x val="1.4575974570318632E-3"/>
                  <c:y val="-5.1117560876368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2F3-4AD3-AE7E-5B65668C12A6}"/>
                </c:ext>
              </c:extLst>
            </c:dLbl>
            <c:dLbl>
              <c:idx val="9"/>
              <c:layout>
                <c:manualLayout>
                  <c:x val="1.7491169484382358E-2"/>
                  <c:y val="1.39411529662821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2F3-4AD3-AE7E-5B65668C12A6}"/>
                </c:ext>
              </c:extLst>
            </c:dLbl>
            <c:dLbl>
              <c:idx val="10"/>
              <c:layout>
                <c:manualLayout>
                  <c:x val="1.45759745703187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2F3-4AD3-AE7E-5B65668C12A6}"/>
                </c:ext>
              </c:extLst>
            </c:dLbl>
            <c:dLbl>
              <c:idx val="11"/>
              <c:layout>
                <c:manualLayout>
                  <c:x val="5.830389828127453E-3"/>
                  <c:y val="-2.32352549438036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2F3-4AD3-AE7E-5B65668C12A6}"/>
                </c:ext>
              </c:extLst>
            </c:dLbl>
            <c:dLbl>
              <c:idx val="12"/>
              <c:layout>
                <c:manualLayout>
                  <c:x val="1.4575974570318632E-3"/>
                  <c:y val="-3.48528824157055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2F3-4AD3-AE7E-5B65668C12A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Sheet1!$A$2:$A$15</c:f>
              <c:strCache>
                <c:ptCount val="14"/>
                <c:pt idx="0">
                  <c:v>United States</c:v>
                </c:pt>
                <c:pt idx="1">
                  <c:v>U.K.</c:v>
                </c:pt>
                <c:pt idx="2">
                  <c:v>Switzerland</c:v>
                </c:pt>
                <c:pt idx="3">
                  <c:v>China</c:v>
                </c:pt>
                <c:pt idx="4">
                  <c:v>Singapore</c:v>
                </c:pt>
                <c:pt idx="5">
                  <c:v>India</c:v>
                </c:pt>
                <c:pt idx="6">
                  <c:v>Japan</c:v>
                </c:pt>
                <c:pt idx="7">
                  <c:v>Norway</c:v>
                </c:pt>
                <c:pt idx="8">
                  <c:v>Canada</c:v>
                </c:pt>
                <c:pt idx="9">
                  <c:v>UAE</c:v>
                </c:pt>
                <c:pt idx="10">
                  <c:v>Hong Kong</c:v>
                </c:pt>
                <c:pt idx="11">
                  <c:v>Australia</c:v>
                </c:pt>
                <c:pt idx="12">
                  <c:v>Turkey</c:v>
                </c:pt>
                <c:pt idx="13">
                  <c:v>Korea</c:v>
                </c:pt>
              </c:strCache>
            </c:strRef>
          </c:cat>
          <c:val>
            <c:numRef>
              <c:f>Sheet1!$C$2:$C$15</c:f>
              <c:numCache>
                <c:formatCode>#,##0</c:formatCode>
                <c:ptCount val="14"/>
                <c:pt idx="0">
                  <c:v>482613</c:v>
                </c:pt>
                <c:pt idx="1">
                  <c:v>247813</c:v>
                </c:pt>
                <c:pt idx="2">
                  <c:v>98522</c:v>
                </c:pt>
                <c:pt idx="3">
                  <c:v>46598</c:v>
                </c:pt>
                <c:pt idx="4">
                  <c:v>46036</c:v>
                </c:pt>
                <c:pt idx="5">
                  <c:v>37441</c:v>
                </c:pt>
                <c:pt idx="6">
                  <c:v>22535</c:v>
                </c:pt>
                <c:pt idx="7">
                  <c:v>22465</c:v>
                </c:pt>
                <c:pt idx="8">
                  <c:v>20355</c:v>
                </c:pt>
                <c:pt idx="9">
                  <c:v>19089</c:v>
                </c:pt>
                <c:pt idx="10">
                  <c:v>14981</c:v>
                </c:pt>
                <c:pt idx="11">
                  <c:v>10917</c:v>
                </c:pt>
                <c:pt idx="12">
                  <c:v>21934</c:v>
                </c:pt>
                <c:pt idx="13">
                  <c:v>12171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2F3-4AD3-AE7E-5B65668C12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54508760"/>
        <c:axId val="254509088"/>
      </c:barChart>
      <c:catAx>
        <c:axId val="254508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4509088"/>
        <c:crosses val="autoZero"/>
        <c:auto val="1"/>
        <c:lblAlgn val="ctr"/>
        <c:lblOffset val="100"/>
        <c:noMultiLvlLbl val="0"/>
      </c:catAx>
      <c:valAx>
        <c:axId val="254509088"/>
        <c:scaling>
          <c:orientation val="minMax"/>
          <c:max val="50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45087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5008136482939638"/>
          <c:y val="0.15008401138582844"/>
          <c:w val="0.34991863517060368"/>
          <c:h val="4.691601733975172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accent1">
        <a:lumMod val="20000"/>
        <a:lumOff val="80000"/>
      </a:schemeClr>
    </a:solidFill>
    <a:ln w="66675">
      <a:solidFill>
        <a:schemeClr val="accent1">
          <a:lumMod val="50000"/>
        </a:schemeClr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/>
              <a:t>EU </a:t>
            </a:r>
            <a:r>
              <a:rPr lang="en-US" sz="2000" dirty="0">
                <a:solidFill>
                  <a:srgbClr val="FF0000"/>
                </a:solidFill>
              </a:rPr>
              <a:t>Exports</a:t>
            </a:r>
            <a:r>
              <a:rPr lang="en-US" sz="2000" dirty="0"/>
              <a:t> in BOP - 2024 – € Bio </a:t>
            </a:r>
          </a:p>
        </c:rich>
      </c:tx>
      <c:layout>
        <c:manualLayout>
          <c:xMode val="edge"/>
          <c:yMode val="edge"/>
          <c:x val="0.13246046680199813"/>
          <c:y val="5.142698855833109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899310468540931"/>
          <c:y val="0.19350782011875223"/>
          <c:w val="0.65389026071135059"/>
          <c:h val="0.551217688775321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 in BOP - 2024 -Bio$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B53-4805-8FED-306ADAF9A564}"/>
              </c:ext>
            </c:extLst>
          </c:dPt>
          <c:dPt>
            <c:idx val="1"/>
            <c:bubble3D val="0"/>
            <c:spPr>
              <a:solidFill>
                <a:srgbClr val="CA565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B53-4805-8FED-306ADAF9A564}"/>
              </c:ext>
            </c:extLst>
          </c:dPt>
          <c:dLbls>
            <c:dLbl>
              <c:idx val="0"/>
              <c:layout>
                <c:manualLayout>
                  <c:x val="-0.28228735175622777"/>
                  <c:y val="-8.60173588103023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B53-4805-8FED-306ADAF9A564}"/>
                </c:ext>
              </c:extLst>
            </c:dLbl>
            <c:dLbl>
              <c:idx val="1"/>
              <c:layout>
                <c:manualLayout>
                  <c:x val="0.18885396283815323"/>
                  <c:y val="9.84104956711603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B53-4805-8FED-306ADAF9A56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2583</c:v>
                </c:pt>
                <c:pt idx="1">
                  <c:v>1567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B53-4805-8FED-306ADAF9A5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227904150184967"/>
          <c:y val="0.78458532679287207"/>
          <c:w val="0.74956092020508402"/>
          <c:h val="7.75388382772284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1905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/>
              <a:t>EU Exports in </a:t>
            </a:r>
            <a:r>
              <a:rPr lang="en-US" sz="2000" dirty="0" err="1"/>
              <a:t>TiVA</a:t>
            </a:r>
            <a:r>
              <a:rPr lang="en-US" sz="2000" dirty="0"/>
              <a:t> - 2020 - %</a:t>
            </a:r>
          </a:p>
        </c:rich>
      </c:tx>
      <c:layout>
        <c:manualLayout>
          <c:xMode val="edge"/>
          <c:yMode val="edge"/>
          <c:x val="0.13379147907152128"/>
          <c:y val="4.434364423284331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13907263958211"/>
          <c:y val="0.18710263361674986"/>
          <c:w val="0.66265821878149533"/>
          <c:h val="0.5563327224281849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EU27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C10-414F-8986-986C3CA89C4E}"/>
              </c:ext>
            </c:extLst>
          </c:dPt>
          <c:dPt>
            <c:idx val="1"/>
            <c:bubble3D val="0"/>
            <c:spPr>
              <a:solidFill>
                <a:srgbClr val="CA565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C10-414F-8986-986C3CA89C4E}"/>
              </c:ext>
            </c:extLst>
          </c:dPt>
          <c:dLbls>
            <c:dLbl>
              <c:idx val="0"/>
              <c:layout>
                <c:manualLayout>
                  <c:x val="-0.2282852153005771"/>
                  <c:y val="7.6660966264690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10-414F-8986-986C3CA89C4E}"/>
                </c:ext>
              </c:extLst>
            </c:dLbl>
            <c:dLbl>
              <c:idx val="1"/>
              <c:layout>
                <c:manualLayout>
                  <c:x val="0.24486983211283844"/>
                  <c:y val="-5.36990668824749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C10-414F-8986-986C3CA89C4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37.9</c:v>
                </c:pt>
                <c:pt idx="1">
                  <c:v>62.1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C10-414F-8986-986C3CA89C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8208255717823612E-2"/>
          <c:y val="0.73626181139325164"/>
          <c:w val="0.81007915707010436"/>
          <c:h val="5.10708427542562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1905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/>
              <a:t>Singapore global </a:t>
            </a:r>
            <a:r>
              <a:rPr lang="en-US" sz="2000" dirty="0">
                <a:solidFill>
                  <a:srgbClr val="FF0000"/>
                </a:solidFill>
              </a:rPr>
              <a:t>Exports</a:t>
            </a:r>
            <a:r>
              <a:rPr lang="en-US" sz="2000" dirty="0"/>
              <a:t> in BOP - 2024 – US$ - Bio - </a:t>
            </a:r>
          </a:p>
        </c:rich>
      </c:tx>
      <c:layout>
        <c:manualLayout>
          <c:xMode val="edge"/>
          <c:yMode val="edge"/>
          <c:x val="0.13246046680199813"/>
          <c:y val="5.142698855833109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899310468540931"/>
          <c:y val="0.19350782011875223"/>
          <c:w val="0.65389026071135059"/>
          <c:h val="0.551217688775321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SG Exports in BOP - 2024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34B-4FFA-8C95-3F51E5E1B09D}"/>
              </c:ext>
            </c:extLst>
          </c:dPt>
          <c:dPt>
            <c:idx val="1"/>
            <c:bubble3D val="0"/>
            <c:spPr>
              <a:solidFill>
                <a:srgbClr val="CA565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34B-4FFA-8C95-3F51E5E1B09D}"/>
              </c:ext>
            </c:extLst>
          </c:dPt>
          <c:dLbls>
            <c:dLbl>
              <c:idx val="0"/>
              <c:layout>
                <c:manualLayout>
                  <c:x val="-0.28228735175622777"/>
                  <c:y val="-8.60173588103023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34B-4FFA-8C95-3F51E5E1B09D}"/>
                </c:ext>
              </c:extLst>
            </c:dLbl>
            <c:dLbl>
              <c:idx val="1"/>
              <c:layout>
                <c:manualLayout>
                  <c:x val="0.18885396283815323"/>
                  <c:y val="9.84104956711603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34B-4FFA-8C95-3F51E5E1B09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506</c:v>
                </c:pt>
                <c:pt idx="1">
                  <c:v>395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34B-4FFA-8C95-3F51E5E1B0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4843981380637113E-2"/>
          <c:y val="0.83385603760076044"/>
          <c:w val="0.74956092020508402"/>
          <c:h val="7.75388382772284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1905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/>
              <a:t>Singapore Exports in </a:t>
            </a:r>
            <a:r>
              <a:rPr lang="en-US" sz="2000" dirty="0" err="1">
                <a:solidFill>
                  <a:srgbClr val="FF0000"/>
                </a:solidFill>
              </a:rPr>
              <a:t>TiVA</a:t>
            </a:r>
            <a:r>
              <a:rPr lang="en-US" sz="2000" dirty="0"/>
              <a:t> - 2020 - %</a:t>
            </a:r>
          </a:p>
        </c:rich>
      </c:tx>
      <c:layout>
        <c:manualLayout>
          <c:xMode val="edge"/>
          <c:yMode val="edge"/>
          <c:x val="0.13379147907152128"/>
          <c:y val="4.434364423284331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13907263958211"/>
          <c:y val="0.18710263361674986"/>
          <c:w val="0.66265821878149533"/>
          <c:h val="0.5563327224281849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Canada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6A0-44F8-86CA-B68E0B1684E6}"/>
              </c:ext>
            </c:extLst>
          </c:dPt>
          <c:dPt>
            <c:idx val="1"/>
            <c:bubble3D val="0"/>
            <c:spPr>
              <a:solidFill>
                <a:srgbClr val="CA565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6A0-44F8-86CA-B68E0B1684E6}"/>
              </c:ext>
            </c:extLst>
          </c:dPt>
          <c:dLbls>
            <c:dLbl>
              <c:idx val="0"/>
              <c:layout>
                <c:manualLayout>
                  <c:x val="-0.20529197375431663"/>
                  <c:y val="6.92703588925494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6A0-44F8-86CA-B68E0B1684E6}"/>
                </c:ext>
              </c:extLst>
            </c:dLbl>
            <c:dLbl>
              <c:idx val="1"/>
              <c:layout>
                <c:manualLayout>
                  <c:x val="0.26541037415209606"/>
                  <c:y val="-0.1202145332317399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6A0-44F8-86CA-B68E0B1684E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29.9</c:v>
                </c:pt>
                <c:pt idx="1">
                  <c:v>70.099999999999994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6A0-44F8-86CA-B68E0B1684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8208351798256305E-2"/>
          <c:y val="0.7781419198353815"/>
          <c:w val="0.86181413882448954"/>
          <c:h val="8.802387961495906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1905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Trade in Goods (€ Mio)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701735756624557"/>
          <c:y val="6.7470295737803887E-2"/>
          <c:w val="0.82181662082679385"/>
          <c:h val="0.721592892042810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Imports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16935</c:v>
                </c:pt>
                <c:pt idx="1">
                  <c:v>15708</c:v>
                </c:pt>
                <c:pt idx="2">
                  <c:v>20542</c:v>
                </c:pt>
                <c:pt idx="3">
                  <c:v>20019</c:v>
                </c:pt>
                <c:pt idx="4">
                  <c:v>17792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74-4C67-89B3-B02EFD3861A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Exports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24122</c:v>
                </c:pt>
                <c:pt idx="1">
                  <c:v>27360</c:v>
                </c:pt>
                <c:pt idx="2">
                  <c:v>31724</c:v>
                </c:pt>
                <c:pt idx="3">
                  <c:v>32221</c:v>
                </c:pt>
                <c:pt idx="4">
                  <c:v>30266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B74-4C67-89B3-B02EFD3861A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7187</c:v>
                </c:pt>
                <c:pt idx="1">
                  <c:v>11652</c:v>
                </c:pt>
                <c:pt idx="2">
                  <c:v>11182</c:v>
                </c:pt>
                <c:pt idx="3">
                  <c:v>12202</c:v>
                </c:pt>
                <c:pt idx="4">
                  <c:v>12474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B74-4C67-89B3-B02EFD3861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41848480"/>
        <c:axId val="341848808"/>
      </c:barChart>
      <c:catAx>
        <c:axId val="341848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1848808"/>
        <c:crosses val="autoZero"/>
        <c:auto val="1"/>
        <c:lblAlgn val="ctr"/>
        <c:lblOffset val="100"/>
        <c:noMultiLvlLbl val="0"/>
      </c:catAx>
      <c:valAx>
        <c:axId val="341848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1848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0.03049</cdr:x>
      <cdr:y>0.81842</cdr:y>
    </cdr:from>
    <cdr:to>
      <cdr:x>0.95335</cdr:x>
      <cdr:y>0.95573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11259808-AD18-A61B-FEDD-DF84DA175682}"/>
            </a:ext>
          </a:extLst>
        </cdr:cNvPr>
        <cdr:cNvSpPr txBox="1"/>
      </cdr:nvSpPr>
      <cdr:spPr>
        <a:xfrm xmlns:a="http://schemas.openxmlformats.org/drawingml/2006/main">
          <a:off x="134716" y="4219088"/>
          <a:ext cx="4077822" cy="70788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>
          <a:spAutoFit/>
        </a:bodyPr>
        <a:lstStyle xmlns:a="http://schemas.openxmlformats.org/drawingml/2006/main"/>
        <a:p xmlns:a="http://schemas.openxmlformats.org/drawingml/2006/main">
          <a:pPr algn="ctr"/>
          <a:r>
            <a:rPr lang="en-GB" sz="2000" b="1" kern="1200" dirty="0">
              <a:solidFill>
                <a:schemeClr val="tx1"/>
              </a:solidFill>
              <a:latin typeface="+mj-lt"/>
            </a:rPr>
            <a:t>62.1% of EU total trade in value added terms are services trade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0.0644</cdr:x>
      <cdr:y>0.82263</cdr:y>
    </cdr:from>
    <cdr:to>
      <cdr:x>0.10708</cdr:x>
      <cdr:y>0.88233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866BAA7E-F7A7-47A1-991C-11FA563E7B46}"/>
            </a:ext>
          </a:extLst>
        </cdr:cNvPr>
        <cdr:cNvSpPr txBox="1"/>
      </cdr:nvSpPr>
      <cdr:spPr>
        <a:xfrm xmlns:a="http://schemas.openxmlformats.org/drawingml/2006/main">
          <a:off x="278731" y="4240792"/>
          <a:ext cx="184731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rtlCol="0">
          <a:spAutoFit/>
        </a:bodyPr>
        <a:lstStyle xmlns:a="http://schemas.openxmlformats.org/drawingml/2006/main"/>
        <a:p xmlns:a="http://schemas.openxmlformats.org/drawingml/2006/main">
          <a:endParaRPr lang="en-GB" sz="1400" b="1" dirty="0">
            <a:solidFill>
              <a:srgbClr val="FF0000"/>
            </a:solidFill>
            <a:latin typeface="+mj-lt"/>
          </a:endParaRPr>
        </a:p>
      </cdr:txBody>
    </cdr:sp>
  </cdr:relSizeAnchor>
  <cdr:relSizeAnchor xmlns:cdr="http://schemas.openxmlformats.org/drawingml/2006/chartDrawing">
    <cdr:from>
      <cdr:x>0.00092</cdr:x>
      <cdr:y>0.93433</cdr:y>
    </cdr:from>
    <cdr:to>
      <cdr:x>0.74962</cdr:x>
      <cdr:y>0.99403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E2DF4906-97A5-4E45-9ADD-8F64D281E3D0}"/>
            </a:ext>
          </a:extLst>
        </cdr:cNvPr>
        <cdr:cNvSpPr txBox="1"/>
      </cdr:nvSpPr>
      <cdr:spPr>
        <a:xfrm xmlns:a="http://schemas.openxmlformats.org/drawingml/2006/main">
          <a:off x="4000" y="4816637"/>
          <a:ext cx="3240360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>
          <a:spAutoFit/>
        </a:bodyPr>
        <a:lstStyle xmlns:a="http://schemas.openxmlformats.org/drawingml/2006/main"/>
        <a:p xmlns:a="http://schemas.openxmlformats.org/drawingml/2006/main">
          <a:r>
            <a:rPr lang="en-GB" sz="1400" dirty="0" err="1">
              <a:solidFill>
                <a:schemeClr val="tx1"/>
              </a:solidFill>
              <a:latin typeface="+mj-lt"/>
            </a:rPr>
            <a:t>TiVA</a:t>
          </a:r>
          <a:r>
            <a:rPr lang="en-GB" sz="1400" dirty="0">
              <a:solidFill>
                <a:schemeClr val="tx1"/>
              </a:solidFill>
              <a:latin typeface="+mj-lt"/>
            </a:rPr>
            <a:t>: Trade in Value Added - OECD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0.0509</cdr:x>
      <cdr:y>0.18363</cdr:y>
    </cdr:from>
    <cdr:to>
      <cdr:x>0.29692</cdr:x>
      <cdr:y>0.25636</cdr:y>
    </cdr:to>
    <cdr:sp macro="" textlink="">
      <cdr:nvSpPr>
        <cdr:cNvPr id="2" name="Speech Bubble: Rectangle 1">
          <a:extLst xmlns:a="http://schemas.openxmlformats.org/drawingml/2006/main">
            <a:ext uri="{FF2B5EF4-FFF2-40B4-BE49-F238E27FC236}">
              <a16:creationId xmlns:a16="http://schemas.microsoft.com/office/drawing/2014/main" id="{163BB4FF-60CC-48D1-95E6-B6D3FD1F337F}"/>
            </a:ext>
          </a:extLst>
        </cdr:cNvPr>
        <cdr:cNvSpPr/>
      </cdr:nvSpPr>
      <cdr:spPr>
        <a:xfrm xmlns:a="http://schemas.openxmlformats.org/drawingml/2006/main">
          <a:off x="148992" y="793382"/>
          <a:ext cx="720080" cy="314217"/>
        </a:xfrm>
        <a:prstGeom xmlns:a="http://schemas.openxmlformats.org/drawingml/2006/main" prst="wedgeRectCallout">
          <a:avLst>
            <a:gd name="adj1" fmla="val 32170"/>
            <a:gd name="adj2" fmla="val 139188"/>
          </a:avLst>
        </a:prstGeom>
        <a:solidFill xmlns:a="http://schemas.openxmlformats.org/drawingml/2006/main">
          <a:schemeClr val="bg1"/>
        </a:solidFill>
        <a:ln xmlns:a="http://schemas.openxmlformats.org/drawingml/2006/main">
          <a:solidFill>
            <a:schemeClr val="accent2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en-US" sz="1600" b="1" dirty="0">
              <a:solidFill>
                <a:srgbClr val="C00000"/>
              </a:solidFill>
              <a:latin typeface="Calibri Light" panose="020F0302020204030204" pitchFamily="34" charset="0"/>
            </a:rPr>
            <a:t>54.9%</a:t>
          </a:r>
        </a:p>
      </cdr:txBody>
    </cdr:sp>
  </cdr:relSizeAnchor>
  <cdr:relSizeAnchor xmlns:cdr="http://schemas.openxmlformats.org/drawingml/2006/chartDrawing">
    <cdr:from>
      <cdr:x>0.32153</cdr:x>
      <cdr:y>0.91667</cdr:y>
    </cdr:from>
    <cdr:to>
      <cdr:x>0.93658</cdr:x>
      <cdr:y>0.9879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26834C18-1583-43E7-AB00-6463D8DD4DDD}"/>
            </a:ext>
          </a:extLst>
        </cdr:cNvPr>
        <cdr:cNvSpPr txBox="1"/>
      </cdr:nvSpPr>
      <cdr:spPr>
        <a:xfrm xmlns:a="http://schemas.openxmlformats.org/drawingml/2006/main">
          <a:off x="941080" y="3960440"/>
          <a:ext cx="1800200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>
          <a:spAutoFit/>
        </a:bodyPr>
        <a:lstStyle xmlns:a="http://schemas.openxmlformats.org/drawingml/2006/main"/>
        <a:p xmlns:a="http://schemas.openxmlformats.org/drawingml/2006/main">
          <a:pPr algn="r"/>
          <a:r>
            <a:rPr lang="en-GB" sz="1400" b="1" dirty="0">
              <a:solidFill>
                <a:schemeClr val="tx1"/>
              </a:solidFill>
              <a:latin typeface="+mj-lt"/>
            </a:rPr>
            <a:t>Total: 67 139 Mio€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0.10809</cdr:x>
      <cdr:y>0</cdr:y>
    </cdr:from>
    <cdr:to>
      <cdr:x>0.84916</cdr:x>
      <cdr:y>0.07434</cdr:y>
    </cdr:to>
    <cdr:sp macro="" textlink="">
      <cdr:nvSpPr>
        <cdr:cNvPr id="3" name="Title 1">
          <a:extLst xmlns:a="http://schemas.openxmlformats.org/drawingml/2006/main">
            <a:ext uri="{FF2B5EF4-FFF2-40B4-BE49-F238E27FC236}">
              <a16:creationId xmlns:a16="http://schemas.microsoft.com/office/drawing/2014/main" id="{E0BFD0CA-2632-4F46-B3C1-3D682024537F}"/>
            </a:ext>
          </a:extLst>
        </cdr:cNvPr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976770" y="-980728"/>
          <a:ext cx="6696676" cy="435520"/>
        </a:xfrm>
        <a:solidFill xmlns:a="http://schemas.openxmlformats.org/drawingml/2006/main">
          <a:schemeClr val="bg1"/>
        </a:solidFill>
      </cdr:spPr>
      <cdr:txBody>
        <a:bodyPr xmlns:a="http://schemas.openxmlformats.org/drawingml/2006/main"/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GB" sz="2000" u="sng" dirty="0"/>
            <a:t>EU27 Trade in Services with Singapore (€ Mio)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100" cy="496967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928" y="0"/>
            <a:ext cx="2949100" cy="496967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75A866E1-8871-46EA-AB08-7E0E73670B32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5547"/>
            <a:ext cx="2949100" cy="496966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28" y="9445547"/>
            <a:ext cx="2949100" cy="496966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3AD9887F-13A7-4FA3-A53E-090E15F226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8136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100" cy="497206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100" cy="497206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B6D081E2-95A2-42ED-B5FC-86C77149703D}" type="datetimeFigureOut">
              <a:rPr lang="en-GB" smtClean="0"/>
              <a:pPr/>
              <a:t>10/06/2026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6" rIns="91413" bIns="45706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3449"/>
            <a:ext cx="5444490" cy="4474845"/>
          </a:xfrm>
          <a:prstGeom prst="rect">
            <a:avLst/>
          </a:prstGeom>
        </p:spPr>
        <p:txBody>
          <a:bodyPr vert="horz" lIns="91413" tIns="45706" rIns="91413" bIns="4570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69"/>
            <a:ext cx="2949100" cy="497206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5169"/>
            <a:ext cx="2949100" cy="497206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63292B68-1CDF-42EC-8662-4B44ADE810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955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69886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15262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9D3225-67B3-409D-B176-853F38EDFBEF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70303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06088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3638" y="1243013"/>
            <a:ext cx="4473575" cy="3355975"/>
          </a:xfrm>
        </p:spPr>
        <p:txBody>
          <a:bodyPr/>
          <a:lstStyle/>
          <a:p>
            <a:endParaRPr lang="en-BE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14053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96BF10-D70E-9C57-1B9A-943DAA05F0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14963C2-5AAA-6D40-88E6-6F42DEC428A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6F4DFB2-9817-4BE5-12A3-4083431285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E25890-E273-1B01-87DD-14AFF8E5F9C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99066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00676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91587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9D3225-67B3-409D-B176-853F38EDFBEF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548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86584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32392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A4C00-FE5E-406C-83AC-433D558845A0}" type="datetimeFigureOut">
              <a:rPr lang="en-US"/>
              <a:pPr>
                <a:defRPr/>
              </a:pPr>
              <a:t>6/10/2026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15404" y="6492875"/>
            <a:ext cx="428596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392783-A0A9-4328-A6B3-C6BA3237CCD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85720" y="857232"/>
            <a:ext cx="8715436" cy="5643602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78C9D-035C-42CC-A9A9-847D2DDF516D}" type="datetimeFigureOut">
              <a:rPr lang="es-ES" altLang="en-US"/>
              <a:pPr>
                <a:defRPr/>
              </a:pPr>
              <a:t>10/06/2026</a:t>
            </a:fld>
            <a:endParaRPr lang="es-ES" alt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C78980-1736-4266-91C9-318FF9D39F53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982409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52BC2-627A-426E-89C6-E7B2BA95E36A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B5808-6BC3-413F-A891-25E28D5ADD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501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ESF PPT Background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3999" cy="686104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214678" y="214290"/>
            <a:ext cx="57150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800" dirty="0">
                <a:solidFill>
                  <a:srgbClr val="0066FF"/>
                </a:solidFill>
              </a:rPr>
              <a:t>«  The voice of the European Service Industries for International Trade Negotiations</a:t>
            </a:r>
            <a:r>
              <a:rPr lang="fr-FR" sz="1800" dirty="0">
                <a:solidFill>
                  <a:srgbClr val="0066FF"/>
                </a:solidFill>
              </a:rPr>
              <a:t> in Services</a:t>
            </a:r>
            <a:r>
              <a:rPr lang="en-GB" sz="1800" dirty="0"/>
              <a:t> </a:t>
            </a:r>
            <a:r>
              <a:rPr lang="fr-FR" sz="1800" dirty="0">
                <a:solidFill>
                  <a:srgbClr val="0066FF"/>
                </a:solidFill>
              </a:rPr>
              <a:t> »</a:t>
            </a:r>
            <a:endParaRPr lang="en-GB" sz="1800" dirty="0">
              <a:solidFill>
                <a:srgbClr val="0066FF"/>
              </a:solidFill>
            </a:endParaRPr>
          </a:p>
        </p:txBody>
      </p:sp>
      <p:pic>
        <p:nvPicPr>
          <p:cNvPr id="9" name="Picture 12" descr="K:\ESF Logo\ESF logo variations IM\ESF logo only transp.t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57188" y="0"/>
            <a:ext cx="1909762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15404" y="6357958"/>
            <a:ext cx="4285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A554005-5CE4-451B-B2EF-6551A9D7F02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492875"/>
            <a:ext cx="10715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3EA93ED-A6EC-4306-B4FB-3F6629D98A8C}" type="datetimeFigureOut">
              <a:rPr lang="en-US"/>
              <a:pPr>
                <a:defRPr/>
              </a:pPr>
              <a:t>6/10/2026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6" r:id="rId2"/>
    <p:sldLayoutId id="2147483677" r:id="rId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gif"/><Relationship Id="rId4" Type="http://schemas.openxmlformats.org/officeDocument/2006/relationships/image" Target="../media/image5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ia.gov/the-world-factbook/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6.xml"/><Relationship Id="rId5" Type="http://schemas.openxmlformats.org/officeDocument/2006/relationships/hyperlink" Target="https://stats.oecd.org/Index.aspx?DataSetCode=TIVA_2018_C1" TargetMode="External"/><Relationship Id="rId4" Type="http://schemas.openxmlformats.org/officeDocument/2006/relationships/hyperlink" Target="https://www.wto.org/english/res_e/statis_e/wts2020_e/wts20_toc_e.htm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3.xml"/><Relationship Id="rId4" Type="http://schemas.openxmlformats.org/officeDocument/2006/relationships/chart" Target="../charts/char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4CAF1E9-1250-4D0C-8CE4-75AEA080335F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20437" y="3264147"/>
            <a:ext cx="8423563" cy="3527971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2708920"/>
            <a:ext cx="8715436" cy="1728192"/>
          </a:xfrm>
        </p:spPr>
        <p:txBody>
          <a:bodyPr/>
          <a:lstStyle/>
          <a:p>
            <a:pPr algn="ctr"/>
            <a:r>
              <a:rPr lang="en-GB" dirty="0"/>
              <a:t>“The importance of Trade in Services </a:t>
            </a:r>
          </a:p>
          <a:p>
            <a:pPr algn="ctr"/>
            <a:r>
              <a:rPr lang="en-GB" dirty="0"/>
              <a:t>in Trade between EU &amp; Singapore”</a:t>
            </a:r>
          </a:p>
          <a:p>
            <a:pPr algn="ctr"/>
            <a:r>
              <a:rPr lang="en-GB"/>
              <a:t>June 2026</a:t>
            </a: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7BEA835-A59E-431F-9F3A-E0155A0A0B3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1307852"/>
            <a:ext cx="1876946" cy="127530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E8F49E7-BDF9-460F-8DE8-69C688600D5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307853"/>
            <a:ext cx="1700409" cy="1275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6921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804C7-8AFE-4C65-A620-CAD6B88E47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65DA21DC-8D08-4FE8-90DC-92D75A0B164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66868806"/>
              </p:ext>
            </p:extLst>
          </p:nvPr>
        </p:nvGraphicFramePr>
        <p:xfrm>
          <a:off x="52030" y="857258"/>
          <a:ext cx="9036495" cy="60007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CF70D510-33AE-4388-BFB7-3971603D43A9}"/>
              </a:ext>
            </a:extLst>
          </p:cNvPr>
          <p:cNvSpPr txBox="1"/>
          <p:nvPr/>
        </p:nvSpPr>
        <p:spPr>
          <a:xfrm>
            <a:off x="6948264" y="6577606"/>
            <a:ext cx="23042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effectLst/>
              </a:rPr>
              <a:t>Source: Eurostat [bop_its6_det]</a:t>
            </a:r>
            <a:endParaRPr lang="en-GB" sz="1100" b="1" dirty="0">
              <a:solidFill>
                <a:srgbClr val="FF0000"/>
              </a:solidFill>
              <a:latin typeface="+mj-lt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0F4713A-B379-5EF1-75A0-93253265CB91}"/>
              </a:ext>
            </a:extLst>
          </p:cNvPr>
          <p:cNvCxnSpPr>
            <a:cxnSpLocks/>
          </p:cNvCxnSpPr>
          <p:nvPr/>
        </p:nvCxnSpPr>
        <p:spPr>
          <a:xfrm flipH="1">
            <a:off x="5060484" y="1372580"/>
            <a:ext cx="72008" cy="4968552"/>
          </a:xfrm>
          <a:prstGeom prst="line">
            <a:avLst/>
          </a:prstGeom>
          <a:ln w="19050">
            <a:prstDash val="sys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906F3FC5-3D3D-6644-8C66-15608C90B190}"/>
              </a:ext>
            </a:extLst>
          </p:cNvPr>
          <p:cNvSpPr txBox="1"/>
          <p:nvPr/>
        </p:nvSpPr>
        <p:spPr>
          <a:xfrm>
            <a:off x="4971980" y="1136772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+mj-lt"/>
              </a:rPr>
              <a:t>FTA</a:t>
            </a:r>
          </a:p>
        </p:txBody>
      </p:sp>
    </p:spTree>
    <p:extLst>
      <p:ext uri="{BB962C8B-B14F-4D97-AF65-F5344CB8AC3E}">
        <p14:creationId xmlns:p14="http://schemas.microsoft.com/office/powerpoint/2010/main" val="18079304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83942902"/>
              </p:ext>
            </p:extLst>
          </p:nvPr>
        </p:nvGraphicFramePr>
        <p:xfrm>
          <a:off x="143508" y="1397000"/>
          <a:ext cx="8820980" cy="5344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/>
          <p:cNvSpPr/>
          <p:nvPr/>
        </p:nvSpPr>
        <p:spPr>
          <a:xfrm>
            <a:off x="827584" y="750669"/>
            <a:ext cx="7344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en-US" b="1" u="sng" dirty="0"/>
              <a:t>EU27 Services Exports and Imports to Singapore per sectors</a:t>
            </a:r>
            <a:br>
              <a:rPr lang="en-GB" altLang="en-US" b="1" u="sng" dirty="0"/>
            </a:br>
            <a:r>
              <a:rPr lang="en-GB" altLang="en-US" dirty="0"/>
              <a:t>(2024 - € Million)</a:t>
            </a:r>
            <a:endParaRPr lang="en-GB" altLang="en-US" b="1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143508" y="6381328"/>
            <a:ext cx="8712968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– Note: Other business services comprise mainly: research and development, professional and management consulting services, technical, trade-related services. </a:t>
            </a:r>
            <a:r>
              <a:rPr lang="en-GB" sz="1050" dirty="0"/>
              <a:t>Eurostat [bop_its6_det]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16133" y="1294839"/>
            <a:ext cx="4464496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+mj-lt"/>
              </a:rPr>
              <a:t>      Exports - Total 36 873 –         Imports - Total: 46 036</a:t>
            </a:r>
          </a:p>
        </p:txBody>
      </p:sp>
      <p:sp>
        <p:nvSpPr>
          <p:cNvPr id="10" name="TextBox 5"/>
          <p:cNvSpPr txBox="1">
            <a:spLocks noChangeArrowheads="1"/>
          </p:cNvSpPr>
          <p:nvPr/>
        </p:nvSpPr>
        <p:spPr bwMode="auto">
          <a:xfrm>
            <a:off x="5639123" y="3561993"/>
            <a:ext cx="83663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accent1"/>
                </a:solidFill>
              </a:rPr>
              <a:t>10.4%</a:t>
            </a:r>
          </a:p>
        </p:txBody>
      </p:sp>
      <p:sp>
        <p:nvSpPr>
          <p:cNvPr id="13" name="TextBox 5"/>
          <p:cNvSpPr txBox="1">
            <a:spLocks noChangeArrowheads="1"/>
          </p:cNvSpPr>
          <p:nvPr/>
        </p:nvSpPr>
        <p:spPr bwMode="auto">
          <a:xfrm>
            <a:off x="1331640" y="2255257"/>
            <a:ext cx="192735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accent1"/>
                </a:solidFill>
              </a:rPr>
              <a:t>30.4 % of Exports</a:t>
            </a:r>
          </a:p>
        </p:txBody>
      </p:sp>
      <p:sp>
        <p:nvSpPr>
          <p:cNvPr id="15" name="TextBox 5"/>
          <p:cNvSpPr txBox="1">
            <a:spLocks noChangeArrowheads="1"/>
          </p:cNvSpPr>
          <p:nvPr/>
        </p:nvSpPr>
        <p:spPr bwMode="auto">
          <a:xfrm>
            <a:off x="5004048" y="3645604"/>
            <a:ext cx="6680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accent1"/>
                </a:solidFill>
              </a:rPr>
              <a:t>9.7%</a:t>
            </a:r>
          </a:p>
        </p:txBody>
      </p:sp>
      <p:sp>
        <p:nvSpPr>
          <p:cNvPr id="16" name="TextBox 5"/>
          <p:cNvSpPr txBox="1">
            <a:spLocks noChangeArrowheads="1"/>
          </p:cNvSpPr>
          <p:nvPr/>
        </p:nvSpPr>
        <p:spPr bwMode="auto">
          <a:xfrm>
            <a:off x="6848381" y="2749379"/>
            <a:ext cx="80991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accent1"/>
                </a:solidFill>
              </a:rPr>
              <a:t>21.2%</a:t>
            </a:r>
          </a:p>
        </p:txBody>
      </p:sp>
      <p:sp>
        <p:nvSpPr>
          <p:cNvPr id="17" name="TextBox 5"/>
          <p:cNvSpPr txBox="1">
            <a:spLocks noChangeArrowheads="1"/>
          </p:cNvSpPr>
          <p:nvPr/>
        </p:nvSpPr>
        <p:spPr bwMode="auto">
          <a:xfrm>
            <a:off x="6420179" y="2993678"/>
            <a:ext cx="7886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accent1"/>
                </a:solidFill>
              </a:rPr>
              <a:t>20.1%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682618" y="1368365"/>
            <a:ext cx="199996" cy="1654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6671971" y="1339729"/>
            <a:ext cx="199996" cy="16540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5">
            <a:extLst>
              <a:ext uri="{FF2B5EF4-FFF2-40B4-BE49-F238E27FC236}">
                <a16:creationId xmlns:a16="http://schemas.microsoft.com/office/drawing/2014/main" id="{6B17264D-1A77-49F4-8EC9-E584C87454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8847" y="1590499"/>
            <a:ext cx="94221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accent2">
                    <a:lumMod val="75000"/>
                  </a:schemeClr>
                </a:solidFill>
              </a:rPr>
              <a:t>34.1 %</a:t>
            </a:r>
          </a:p>
        </p:txBody>
      </p:sp>
      <p:sp>
        <p:nvSpPr>
          <p:cNvPr id="19" name="TextBox 5">
            <a:extLst>
              <a:ext uri="{FF2B5EF4-FFF2-40B4-BE49-F238E27FC236}">
                <a16:creationId xmlns:a16="http://schemas.microsoft.com/office/drawing/2014/main" id="{0410DCCA-C03E-4195-84C2-05FD60DA85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1545" y="2212972"/>
            <a:ext cx="195444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accent2">
                    <a:lumMod val="75000"/>
                  </a:schemeClr>
                </a:solidFill>
              </a:rPr>
              <a:t>25.8 % of Imports</a:t>
            </a:r>
          </a:p>
        </p:txBody>
      </p:sp>
      <p:sp>
        <p:nvSpPr>
          <p:cNvPr id="20" name="TextBox 5">
            <a:extLst>
              <a:ext uri="{FF2B5EF4-FFF2-40B4-BE49-F238E27FC236}">
                <a16:creationId xmlns:a16="http://schemas.microsoft.com/office/drawing/2014/main" id="{9B0DA573-2FEE-48F6-BDE9-2D04F5BE5F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7136" y="3073998"/>
            <a:ext cx="80991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accent2">
                    <a:lumMod val="75000"/>
                  </a:schemeClr>
                </a:solidFill>
              </a:rPr>
              <a:t>15.1 %</a:t>
            </a:r>
          </a:p>
        </p:txBody>
      </p:sp>
      <p:sp>
        <p:nvSpPr>
          <p:cNvPr id="21" name="TextBox 5">
            <a:extLst>
              <a:ext uri="{FF2B5EF4-FFF2-40B4-BE49-F238E27FC236}">
                <a16:creationId xmlns:a16="http://schemas.microsoft.com/office/drawing/2014/main" id="{4FB54122-B844-4C14-AAD8-1FA7FE7E45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2386" y="3276272"/>
            <a:ext cx="80991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accent2">
                    <a:lumMod val="75000"/>
                  </a:schemeClr>
                </a:solidFill>
              </a:rPr>
              <a:t>12.7 %</a:t>
            </a:r>
          </a:p>
        </p:txBody>
      </p:sp>
    </p:spTree>
    <p:extLst>
      <p:ext uri="{BB962C8B-B14F-4D97-AF65-F5344CB8AC3E}">
        <p14:creationId xmlns:p14="http://schemas.microsoft.com/office/powerpoint/2010/main" val="42827434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BB6863F-3F34-4DAB-9AF5-C5E7CCFB45DD}"/>
              </a:ext>
            </a:extLst>
          </p:cNvPr>
          <p:cNvSpPr txBox="1"/>
          <p:nvPr/>
        </p:nvSpPr>
        <p:spPr>
          <a:xfrm>
            <a:off x="1043608" y="812225"/>
            <a:ext cx="6696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+mj-lt"/>
              </a:rPr>
              <a:t>EU 27 FDI with Singapore – Million €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52B27EC8-15A9-4406-AEBD-5014E53732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80522300"/>
              </p:ext>
            </p:extLst>
          </p:nvPr>
        </p:nvGraphicFramePr>
        <p:xfrm>
          <a:off x="0" y="1268760"/>
          <a:ext cx="9144000" cy="5589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69AC344-9FF0-4B7C-B8A3-AD41FF38432C}"/>
              </a:ext>
            </a:extLst>
          </p:cNvPr>
          <p:cNvSpPr txBox="1"/>
          <p:nvPr/>
        </p:nvSpPr>
        <p:spPr>
          <a:xfrm>
            <a:off x="6798774" y="6536377"/>
            <a:ext cx="21602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alibri Light" panose="020F0302020204030204" pitchFamily="34" charset="0"/>
                <a:cs typeface="Calibri Light" panose="020F0302020204030204" pitchFamily="34" charset="0"/>
              </a:rPr>
              <a:t>Source: Eurostat [bop_fdi6_pos]</a:t>
            </a:r>
            <a:endParaRPr lang="en-GB" sz="1200" b="1" dirty="0">
              <a:solidFill>
                <a:srgbClr val="FF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31770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47A9A790-80B3-47F4-A8E3-2F075368B4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97067082"/>
              </p:ext>
            </p:extLst>
          </p:nvPr>
        </p:nvGraphicFramePr>
        <p:xfrm>
          <a:off x="179512" y="908720"/>
          <a:ext cx="4320480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9CCC6EA3-FE0C-4B2B-B09C-1BF89EAD16D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06977457"/>
              </p:ext>
            </p:extLst>
          </p:nvPr>
        </p:nvGraphicFramePr>
        <p:xfrm>
          <a:off x="4572000" y="908720"/>
          <a:ext cx="4464496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38CB2F49-E183-4DAE-84AF-0B328241FBA3}"/>
              </a:ext>
            </a:extLst>
          </p:cNvPr>
          <p:cNvSpPr/>
          <p:nvPr/>
        </p:nvSpPr>
        <p:spPr>
          <a:xfrm>
            <a:off x="908222" y="3820609"/>
            <a:ext cx="720080" cy="504056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rgbClr val="FF0000"/>
                </a:solidFill>
              </a:rPr>
              <a:t>80.4%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D9BFA97-59AE-4765-A837-BD598FA67563}"/>
              </a:ext>
            </a:extLst>
          </p:cNvPr>
          <p:cNvSpPr/>
          <p:nvPr/>
        </p:nvSpPr>
        <p:spPr>
          <a:xfrm>
            <a:off x="3059832" y="3679801"/>
            <a:ext cx="720080" cy="360040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rgbClr val="FF0000"/>
                </a:solidFill>
              </a:rPr>
              <a:t>72.7%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6E7678D-386D-4B40-9462-9412F784CC48}"/>
              </a:ext>
            </a:extLst>
          </p:cNvPr>
          <p:cNvSpPr/>
          <p:nvPr/>
        </p:nvSpPr>
        <p:spPr>
          <a:xfrm>
            <a:off x="7596336" y="2943706"/>
            <a:ext cx="648072" cy="391609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rgbClr val="FF0000"/>
                </a:solidFill>
              </a:rPr>
              <a:t>89.4%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BFC0ECF-893F-4FA3-AF77-B7A74FC31D4D}"/>
              </a:ext>
            </a:extLst>
          </p:cNvPr>
          <p:cNvSpPr/>
          <p:nvPr/>
        </p:nvSpPr>
        <p:spPr>
          <a:xfrm>
            <a:off x="5328084" y="3335315"/>
            <a:ext cx="684076" cy="344486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rgbClr val="FF0000"/>
                </a:solidFill>
              </a:rPr>
              <a:t>98.8%</a:t>
            </a:r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id="{496FFA5B-8FF8-4125-BC5A-7360CAE837F1}"/>
              </a:ext>
            </a:extLst>
          </p:cNvPr>
          <p:cNvSpPr txBox="1"/>
          <p:nvPr/>
        </p:nvSpPr>
        <p:spPr>
          <a:xfrm>
            <a:off x="6840252" y="6634983"/>
            <a:ext cx="2232248" cy="22301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100" dirty="0"/>
              <a:t>Source: Eurostat </a:t>
            </a:r>
            <a:r>
              <a:rPr lang="en-GB" dirty="0">
                <a:effectLst/>
              </a:rPr>
              <a:t>[bop_fdi6_pos]</a:t>
            </a:r>
            <a:endParaRPr lang="en-GB" sz="11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DD857C0-5F49-47D3-F985-86008444E86A}"/>
              </a:ext>
            </a:extLst>
          </p:cNvPr>
          <p:cNvSpPr txBox="1"/>
          <p:nvPr/>
        </p:nvSpPr>
        <p:spPr>
          <a:xfrm>
            <a:off x="1403648" y="5157192"/>
            <a:ext cx="1656184" cy="307777"/>
          </a:xfrm>
          <a:prstGeom prst="rect">
            <a:avLst/>
          </a:prstGeom>
          <a:solidFill>
            <a:schemeClr val="bg1"/>
          </a:solidFill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+mj-lt"/>
              </a:rPr>
              <a:t>EU Average : 79%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EF0ADC-11FB-8677-8DC3-478A14382EEF}"/>
              </a:ext>
            </a:extLst>
          </p:cNvPr>
          <p:cNvSpPr txBox="1"/>
          <p:nvPr/>
        </p:nvSpPr>
        <p:spPr>
          <a:xfrm>
            <a:off x="6012160" y="5111617"/>
            <a:ext cx="1656184" cy="307777"/>
          </a:xfrm>
          <a:prstGeom prst="rect">
            <a:avLst/>
          </a:prstGeom>
          <a:solidFill>
            <a:schemeClr val="bg1"/>
          </a:solidFill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+mj-lt"/>
              </a:rPr>
              <a:t>EU Average : 79%</a:t>
            </a:r>
          </a:p>
        </p:txBody>
      </p:sp>
    </p:spTree>
    <p:extLst>
      <p:ext uri="{BB962C8B-B14F-4D97-AF65-F5344CB8AC3E}">
        <p14:creationId xmlns:p14="http://schemas.microsoft.com/office/powerpoint/2010/main" val="3433606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92495-9231-4591-BFE9-E914AFABE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0718" y="764704"/>
            <a:ext cx="7886700" cy="508474"/>
          </a:xfrm>
        </p:spPr>
        <p:txBody>
          <a:bodyPr>
            <a:normAutofit/>
          </a:bodyPr>
          <a:lstStyle/>
          <a:p>
            <a:pPr algn="ctr"/>
            <a:r>
              <a:rPr lang="en-GB" sz="2700" u="sng" dirty="0">
                <a:latin typeface="Calibri Light" panose="020F0302020204030204" pitchFamily="34" charset="0"/>
                <a:cs typeface="Times New Roman" pitchFamily="18" charset="0"/>
              </a:rPr>
              <a:t>EU Economy per sectors – GDP – (est. 2017)</a:t>
            </a:r>
            <a:endParaRPr lang="en-GB" sz="2700" dirty="0"/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CCC58090-92BF-41FE-BE73-809D98653D5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73706016"/>
              </p:ext>
            </p:extLst>
          </p:nvPr>
        </p:nvGraphicFramePr>
        <p:xfrm>
          <a:off x="323528" y="1397000"/>
          <a:ext cx="8640960" cy="5272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AFCBE1D-92D3-4D45-AC17-E4426EAA3F86}"/>
              </a:ext>
            </a:extLst>
          </p:cNvPr>
          <p:cNvSpPr txBox="1"/>
          <p:nvPr/>
        </p:nvSpPr>
        <p:spPr>
          <a:xfrm>
            <a:off x="755576" y="1781652"/>
            <a:ext cx="4752528" cy="830997"/>
          </a:xfrm>
          <a:prstGeom prst="rect">
            <a:avLst/>
          </a:prstGeom>
          <a:solidFill>
            <a:schemeClr val="bg1"/>
          </a:solidFill>
          <a:ln w="349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  <a:latin typeface="+mj-lt"/>
              </a:rPr>
              <a:t>Services = 73% of EU GDP</a:t>
            </a:r>
          </a:p>
          <a:p>
            <a:r>
              <a:rPr lang="en-GB" sz="2400" b="1" dirty="0">
                <a:solidFill>
                  <a:srgbClr val="FF0000"/>
                </a:solidFill>
                <a:latin typeface="+mj-lt"/>
              </a:rPr>
              <a:t>	      75.2% of Singapore GDP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7E343B-01B6-4075-9970-90CE4C2E8A53}"/>
              </a:ext>
            </a:extLst>
          </p:cNvPr>
          <p:cNvSpPr txBox="1"/>
          <p:nvPr/>
        </p:nvSpPr>
        <p:spPr>
          <a:xfrm>
            <a:off x="6984776" y="6597352"/>
            <a:ext cx="1979712" cy="26064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100" dirty="0">
                <a:latin typeface="Calibri Light" panose="020F0302020204030204" pitchFamily="34" charset="0"/>
              </a:rPr>
              <a:t>Source: </a:t>
            </a:r>
            <a:r>
              <a:rPr lang="en-GB" sz="1100" dirty="0">
                <a:latin typeface="Calibri Light" panose="020F0302020204030204" pitchFamily="34" charset="0"/>
                <a:hlinkClick r:id="rId3"/>
              </a:rPr>
              <a:t>CIA </a:t>
            </a:r>
            <a:r>
              <a:rPr lang="en-GB" sz="1100" dirty="0" err="1">
                <a:latin typeface="Calibri Light" panose="020F0302020204030204" pitchFamily="34" charset="0"/>
                <a:hlinkClick r:id="rId3"/>
              </a:rPr>
              <a:t>FactBook</a:t>
            </a:r>
            <a:r>
              <a:rPr lang="en-GB" sz="1100" dirty="0">
                <a:latin typeface="Calibri Light" panose="020F0302020204030204" pitchFamily="34" charset="0"/>
                <a:hlinkClick r:id="rId3"/>
              </a:rPr>
              <a:t> </a:t>
            </a:r>
            <a:r>
              <a:rPr lang="en-GB" sz="1100" dirty="0">
                <a:latin typeface="Calibri Light" panose="020F0302020204030204" pitchFamily="34" charset="0"/>
              </a:rPr>
              <a:t>- 2021</a:t>
            </a:r>
          </a:p>
        </p:txBody>
      </p:sp>
    </p:spTree>
    <p:extLst>
      <p:ext uri="{BB962C8B-B14F-4D97-AF65-F5344CB8AC3E}">
        <p14:creationId xmlns:p14="http://schemas.microsoft.com/office/powerpoint/2010/main" val="984862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E7F41B0-6FFB-449B-B976-CE44E0E9D642}"/>
              </a:ext>
            </a:extLst>
          </p:cNvPr>
          <p:cNvSpPr txBox="1"/>
          <p:nvPr/>
        </p:nvSpPr>
        <p:spPr>
          <a:xfrm>
            <a:off x="932873" y="836712"/>
            <a:ext cx="72782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The share of Trade in Services in the EU GDP is higher than in other high-income countries!   </a:t>
            </a:r>
            <a:r>
              <a:rPr lang="en-GB" dirty="0">
                <a:solidFill>
                  <a:srgbClr val="FF0000"/>
                </a:solidFill>
                <a:sym typeface="Wingdings" panose="05000000000000000000" pitchFamily="2" charset="2"/>
              </a:rPr>
              <a:t>	 29.8</a:t>
            </a:r>
            <a:r>
              <a:rPr lang="en-GB" dirty="0">
                <a:solidFill>
                  <a:srgbClr val="FF0000"/>
                </a:solidFill>
              </a:rPr>
              <a:t>% (6.5 % in USA)</a:t>
            </a:r>
          </a:p>
        </p:txBody>
      </p:sp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342C9D85-FC7E-7226-1095-0796618E97F8}"/>
              </a:ext>
            </a:extLst>
          </p:cNvPr>
          <p:cNvSpPr/>
          <p:nvPr/>
        </p:nvSpPr>
        <p:spPr>
          <a:xfrm>
            <a:off x="901162" y="5463563"/>
            <a:ext cx="5038990" cy="534875"/>
          </a:xfrm>
          <a:prstGeom prst="wedgeRectCallout">
            <a:avLst>
              <a:gd name="adj1" fmla="val 55198"/>
              <a:gd name="adj2" fmla="val -52786"/>
            </a:avLst>
          </a:prstGeom>
          <a:solidFill>
            <a:schemeClr val="bg1"/>
          </a:solidFill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14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The share of Trade in Services in Indonesia GDP is </a:t>
            </a:r>
            <a:r>
              <a:rPr lang="en-US" sz="1400" dirty="0">
                <a:solidFill>
                  <a:srgbClr val="FF0000"/>
                </a:solidFill>
              </a:rPr>
              <a:t>88</a:t>
            </a:r>
            <a:r>
              <a:rPr lang="en-US" sz="14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% lower than </a:t>
            </a:r>
            <a:r>
              <a:rPr lang="en-US" sz="1400" dirty="0">
                <a:solidFill>
                  <a:srgbClr val="FF0000"/>
                </a:solidFill>
              </a:rPr>
              <a:t> Middle I</a:t>
            </a:r>
            <a:r>
              <a:rPr lang="en-US" sz="14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ncome countries average, and 600% lower than in the EU! 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CAFE115-6D8D-7D75-3EA8-53C120D2B4A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67904853"/>
              </p:ext>
            </p:extLst>
          </p:nvPr>
        </p:nvGraphicFramePr>
        <p:xfrm>
          <a:off x="7118" y="1497998"/>
          <a:ext cx="9136882" cy="53600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342A1D6-8F57-4276-846F-AE4501CF3D4E}"/>
              </a:ext>
            </a:extLst>
          </p:cNvPr>
          <p:cNvSpPr txBox="1"/>
          <p:nvPr/>
        </p:nvSpPr>
        <p:spPr>
          <a:xfrm>
            <a:off x="3419872" y="6597352"/>
            <a:ext cx="5544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Source: https://data.worldbank.org/indicator/BG.GSR.NFSV.GD.ZS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2CF84E-39BC-7ADC-0771-FFBDAC0E5989}"/>
              </a:ext>
            </a:extLst>
          </p:cNvPr>
          <p:cNvSpPr txBox="1"/>
          <p:nvPr/>
        </p:nvSpPr>
        <p:spPr>
          <a:xfrm>
            <a:off x="2987824" y="4076201"/>
            <a:ext cx="5688632" cy="369332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  <a:latin typeface="+mj-lt"/>
              </a:rPr>
              <a:t>Share of Trade in Services in the Singapore GDP =+120% </a:t>
            </a:r>
          </a:p>
        </p:txBody>
      </p:sp>
    </p:spTree>
    <p:extLst>
      <p:ext uri="{BB962C8B-B14F-4D97-AF65-F5344CB8AC3E}">
        <p14:creationId xmlns:p14="http://schemas.microsoft.com/office/powerpoint/2010/main" val="1856618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DF5A9DDA-4ABB-4E75-9382-55B25AF6852D}"/>
              </a:ext>
            </a:extLst>
          </p:cNvPr>
          <p:cNvGraphicFramePr/>
          <p:nvPr/>
        </p:nvGraphicFramePr>
        <p:xfrm>
          <a:off x="0" y="6686"/>
          <a:ext cx="9144000" cy="68513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 Box 25">
            <a:extLst>
              <a:ext uri="{FF2B5EF4-FFF2-40B4-BE49-F238E27FC236}">
                <a16:creationId xmlns:a16="http://schemas.microsoft.com/office/drawing/2014/main" id="{1DAF6B2F-0DF1-4EB2-A9D4-4B94A3CF3E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81328"/>
            <a:ext cx="91805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fr-BE" sz="1400" dirty="0"/>
              <a:t>Total World Export of services 2024 (</a:t>
            </a:r>
            <a:r>
              <a:rPr lang="fr-BE" sz="1400" dirty="0" err="1"/>
              <a:t>excl</a:t>
            </a:r>
            <a:r>
              <a:rPr lang="fr-BE" sz="1400" dirty="0"/>
              <a:t>. Intra EU) = 7 088 Bio US$ - 	Source: WTO Trade </a:t>
            </a:r>
            <a:r>
              <a:rPr lang="en-GB" sz="1400" dirty="0"/>
              <a:t>Statistical</a:t>
            </a:r>
            <a:r>
              <a:rPr lang="fr-BE" sz="1400" dirty="0"/>
              <a:t> </a:t>
            </a:r>
            <a:r>
              <a:rPr lang="en-GB" sz="1400" dirty="0"/>
              <a:t>Review</a:t>
            </a:r>
            <a:r>
              <a:rPr lang="fr-BE" sz="1400" dirty="0"/>
              <a:t> &amp; Global </a:t>
            </a:r>
            <a:r>
              <a:rPr lang="fr-BE" sz="1400" dirty="0" err="1"/>
              <a:t>trade</a:t>
            </a:r>
            <a:r>
              <a:rPr lang="fr-BE" sz="1400" dirty="0"/>
              <a:t> </a:t>
            </a:r>
            <a:r>
              <a:rPr lang="fr-BE" sz="1400" dirty="0" err="1"/>
              <a:t>outlook</a:t>
            </a:r>
            <a:r>
              <a:rPr lang="fr-BE" sz="1400" dirty="0"/>
              <a:t> 2024 – Bio US$ </a:t>
            </a:r>
            <a:endParaRPr lang="en-GB" sz="14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7585374-B6DE-4B85-AF2E-091FF6EEDCD2}"/>
              </a:ext>
            </a:extLst>
          </p:cNvPr>
          <p:cNvSpPr txBox="1"/>
          <p:nvPr/>
        </p:nvSpPr>
        <p:spPr>
          <a:xfrm>
            <a:off x="2510175" y="6687"/>
            <a:ext cx="52093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TOP 20 WORLD EXPORTERS OF TRADE IN SERVICES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BA2D03E-7200-4E1B-B986-89D5D1ABDBB1}"/>
              </a:ext>
            </a:extLst>
          </p:cNvPr>
          <p:cNvCxnSpPr>
            <a:cxnSpLocks/>
          </p:cNvCxnSpPr>
          <p:nvPr/>
        </p:nvCxnSpPr>
        <p:spPr>
          <a:xfrm>
            <a:off x="971600" y="-23629"/>
            <a:ext cx="0" cy="5900901"/>
          </a:xfrm>
          <a:prstGeom prst="line">
            <a:avLst/>
          </a:prstGeom>
          <a:ln w="9525"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Speech Bubble: Rectangle 7">
            <a:extLst>
              <a:ext uri="{FF2B5EF4-FFF2-40B4-BE49-F238E27FC236}">
                <a16:creationId xmlns:a16="http://schemas.microsoft.com/office/drawing/2014/main" id="{AB2A2E00-5332-40D6-BCB3-A5E9CBA80946}"/>
              </a:ext>
            </a:extLst>
          </p:cNvPr>
          <p:cNvSpPr/>
          <p:nvPr/>
        </p:nvSpPr>
        <p:spPr>
          <a:xfrm>
            <a:off x="2510175" y="1645256"/>
            <a:ext cx="3024336" cy="675462"/>
          </a:xfrm>
          <a:prstGeom prst="wedgeRectCallout">
            <a:avLst>
              <a:gd name="adj1" fmla="val -82912"/>
              <a:gd name="adj2" fmla="val 138032"/>
            </a:avLst>
          </a:prstGeom>
          <a:solidFill>
            <a:schemeClr val="bg1"/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EU is the first largest global exporter of services</a:t>
            </a:r>
          </a:p>
        </p:txBody>
      </p:sp>
      <p:sp>
        <p:nvSpPr>
          <p:cNvPr id="6" name="Speech Bubble: Rectangle 5">
            <a:extLst>
              <a:ext uri="{FF2B5EF4-FFF2-40B4-BE49-F238E27FC236}">
                <a16:creationId xmlns:a16="http://schemas.microsoft.com/office/drawing/2014/main" id="{513C635C-CAF4-46C7-89C1-63B017938AE9}"/>
              </a:ext>
            </a:extLst>
          </p:cNvPr>
          <p:cNvSpPr/>
          <p:nvPr/>
        </p:nvSpPr>
        <p:spPr>
          <a:xfrm>
            <a:off x="4572000" y="2951943"/>
            <a:ext cx="3528396" cy="954114"/>
          </a:xfrm>
          <a:prstGeom prst="wedgeRectCallout">
            <a:avLst>
              <a:gd name="adj1" fmla="val -95014"/>
              <a:gd name="adj2" fmla="val 121950"/>
            </a:avLst>
          </a:prstGeom>
          <a:solidFill>
            <a:schemeClr val="bg1"/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000" dirty="0">
                <a:solidFill>
                  <a:srgbClr val="FF0000"/>
                </a:solidFill>
                <a:latin typeface="+mj-lt"/>
              </a:rPr>
              <a:t>Singapore is the fifth largest global exporter of services</a:t>
            </a:r>
          </a:p>
        </p:txBody>
      </p:sp>
    </p:spTree>
    <p:extLst>
      <p:ext uri="{BB962C8B-B14F-4D97-AF65-F5344CB8AC3E}">
        <p14:creationId xmlns:p14="http://schemas.microsoft.com/office/powerpoint/2010/main" val="3159423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9000">
        <p:split orient="vert"/>
      </p:transition>
    </mc:Choice>
    <mc:Fallback xmlns="">
      <p:transition spd="slow" advClick="0" advTm="9000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44FC5D-24E0-0B4F-CA8E-BC7576E604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A171F5C-1303-CB99-800A-42DB14EFD8A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90607809"/>
              </p:ext>
            </p:extLst>
          </p:nvPr>
        </p:nvGraphicFramePr>
        <p:xfrm>
          <a:off x="0" y="0"/>
          <a:ext cx="9144000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C22BCDA7-0BB2-65A2-0707-A676A9B2B885}"/>
              </a:ext>
            </a:extLst>
          </p:cNvPr>
          <p:cNvSpPr txBox="1"/>
          <p:nvPr/>
        </p:nvSpPr>
        <p:spPr>
          <a:xfrm>
            <a:off x="5364088" y="6487452"/>
            <a:ext cx="377991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 --- * =  2023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354FC6-F4DD-C93A-C5FC-C7C7B75CA7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03054" y="116632"/>
            <a:ext cx="6326909" cy="906999"/>
          </a:xfrm>
        </p:spPr>
        <p:txBody>
          <a:bodyPr>
            <a:noAutofit/>
          </a:bodyPr>
          <a:lstStyle/>
          <a:p>
            <a:r>
              <a:rPr lang="en-GB" sz="2800" b="1" cap="all" dirty="0">
                <a:latin typeface="Calibri Light" panose="020F0302020204030204" pitchFamily="34" charset="0"/>
              </a:rPr>
              <a:t>Top 10 EU Trading partners in Services</a:t>
            </a:r>
            <a:br>
              <a:rPr lang="en-GB" sz="2800" b="1" cap="all" dirty="0">
                <a:latin typeface="Calibri Light" panose="020F0302020204030204" pitchFamily="34" charset="0"/>
              </a:rPr>
            </a:br>
            <a:r>
              <a:rPr lang="en-GB" sz="2800" b="1" cap="all" dirty="0">
                <a:latin typeface="Calibri Light" panose="020F0302020204030204" pitchFamily="34" charset="0"/>
              </a:rPr>
              <a:t> (Extra-EU27) – 2024 - €Mio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4AB13C9-1D15-D83C-7AA6-11C76A5DC804}"/>
              </a:ext>
            </a:extLst>
          </p:cNvPr>
          <p:cNvSpPr txBox="1"/>
          <p:nvPr/>
        </p:nvSpPr>
        <p:spPr>
          <a:xfrm>
            <a:off x="3285347" y="1889509"/>
            <a:ext cx="5544616" cy="1354217"/>
          </a:xfrm>
          <a:prstGeom prst="rect">
            <a:avLst/>
          </a:prstGeom>
          <a:noFill/>
          <a:ln w="635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3200" cap="all" dirty="0">
                <a:solidFill>
                  <a:schemeClr val="accent1"/>
                </a:solidFill>
                <a:latin typeface="+mj-lt"/>
              </a:rPr>
              <a:t>Singapore is the EU 5</a:t>
            </a:r>
            <a:r>
              <a:rPr lang="en-GB" sz="3200" cap="all" baseline="30000" dirty="0">
                <a:solidFill>
                  <a:schemeClr val="accent1"/>
                </a:solidFill>
                <a:latin typeface="+mj-lt"/>
              </a:rPr>
              <a:t>th</a:t>
            </a:r>
            <a:r>
              <a:rPr lang="en-GB" sz="3200" cap="all" dirty="0">
                <a:solidFill>
                  <a:schemeClr val="accent1"/>
                </a:solidFill>
                <a:latin typeface="+mj-lt"/>
              </a:rPr>
              <a:t> Trading partner = 82.8 Bio €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8621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9000">
        <p14:reveal/>
      </p:transition>
    </mc:Choice>
    <mc:Fallback xmlns="">
      <p:transition spd="slow" advClick="0" advTm="9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DC43EDFC-8FE9-5A34-24B1-7F5AD612156C}"/>
              </a:ext>
            </a:extLst>
          </p:cNvPr>
          <p:cNvGraphicFramePr/>
          <p:nvPr/>
        </p:nvGraphicFramePr>
        <p:xfrm>
          <a:off x="206146" y="1492428"/>
          <a:ext cx="4370504" cy="5155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Rectangle 1"/>
          <p:cNvSpPr/>
          <p:nvPr/>
        </p:nvSpPr>
        <p:spPr>
          <a:xfrm>
            <a:off x="0" y="908720"/>
            <a:ext cx="910850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en-US" b="1" u="sng" dirty="0"/>
              <a:t>IMPORTANCE OF TRADE IN SERVICES EU27 (Extra EU)</a:t>
            </a:r>
            <a:br>
              <a:rPr lang="en-GB" altLang="en-US" b="1" dirty="0"/>
            </a:br>
            <a:r>
              <a:rPr lang="en-GB" altLang="en-US" b="1" dirty="0"/>
              <a:t>Comparison between Balance of Payment (</a:t>
            </a:r>
            <a:r>
              <a:rPr lang="en-GB" altLang="en-US" b="1" dirty="0" err="1"/>
              <a:t>BoP</a:t>
            </a:r>
            <a:r>
              <a:rPr lang="en-GB" altLang="en-US" b="1" dirty="0"/>
              <a:t>) &amp; Trade in Value Added </a:t>
            </a:r>
            <a:r>
              <a:rPr lang="en-GB" altLang="en-US" b="1" dirty="0" err="1"/>
              <a:t>TiVA</a:t>
            </a:r>
            <a:r>
              <a:rPr lang="en-GB" altLang="en-US" b="1" dirty="0"/>
              <a:t> </a:t>
            </a:r>
            <a:br>
              <a:rPr lang="en-GB" altLang="en-US" b="1" dirty="0"/>
            </a:br>
            <a:endParaRPr lang="en-GB" altLang="en-US" sz="1600" b="1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2733F9-508E-4DA1-9CDD-A5B7E4535EDB}"/>
              </a:ext>
            </a:extLst>
          </p:cNvPr>
          <p:cNvSpPr txBox="1"/>
          <p:nvPr/>
        </p:nvSpPr>
        <p:spPr>
          <a:xfrm>
            <a:off x="5400600" y="6597352"/>
            <a:ext cx="3707904" cy="26161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100" dirty="0">
                <a:latin typeface="Calibri Light" panose="020F0302020204030204" pitchFamily="34" charset="0"/>
              </a:rPr>
              <a:t>Source: </a:t>
            </a:r>
            <a:r>
              <a:rPr lang="en-GB" sz="1100" dirty="0">
                <a:latin typeface="Calibri Light" panose="020F0302020204030204" pitchFamily="34" charset="0"/>
                <a:hlinkClick r:id="rId4"/>
              </a:rPr>
              <a:t>WTO WTS2020 </a:t>
            </a:r>
            <a:r>
              <a:rPr lang="en-GB" sz="1100" dirty="0">
                <a:latin typeface="Calibri Light" panose="020F0302020204030204" pitchFamily="34" charset="0"/>
              </a:rPr>
              <a:t>&amp; </a:t>
            </a:r>
            <a:r>
              <a:rPr lang="en-GB" sz="1100" dirty="0">
                <a:latin typeface="Calibri Light" panose="020F0302020204030204" pitchFamily="34" charset="0"/>
                <a:hlinkClick r:id="rId5"/>
              </a:rPr>
              <a:t>OECD/WTO </a:t>
            </a:r>
            <a:r>
              <a:rPr lang="en-GB" sz="1100" dirty="0" err="1">
                <a:latin typeface="Calibri Light" panose="020F0302020204030204" pitchFamily="34" charset="0"/>
                <a:hlinkClick r:id="rId5"/>
              </a:rPr>
              <a:t>TiVA</a:t>
            </a:r>
            <a:endParaRPr lang="en-GB" sz="1100" dirty="0">
              <a:latin typeface="Calibri Light" panose="020F0302020204030204" pitchFamily="34" charset="0"/>
            </a:endParaRPr>
          </a:p>
        </p:txBody>
      </p:sp>
      <p:sp>
        <p:nvSpPr>
          <p:cNvPr id="7" name="Speech Bubble: Rectangle 6">
            <a:extLst>
              <a:ext uri="{FF2B5EF4-FFF2-40B4-BE49-F238E27FC236}">
                <a16:creationId xmlns:a16="http://schemas.microsoft.com/office/drawing/2014/main" id="{CAB4969C-DA9C-4904-A677-2E29E5BE7823}"/>
              </a:ext>
            </a:extLst>
          </p:cNvPr>
          <p:cNvSpPr/>
          <p:nvPr/>
        </p:nvSpPr>
        <p:spPr>
          <a:xfrm>
            <a:off x="395536" y="2406720"/>
            <a:ext cx="795231" cy="357080"/>
          </a:xfrm>
          <a:prstGeom prst="wedgeRectCallout">
            <a:avLst>
              <a:gd name="adj1" fmla="val 85528"/>
              <a:gd name="adj2" fmla="val 62174"/>
            </a:avLst>
          </a:prstGeom>
          <a:solidFill>
            <a:schemeClr val="bg1"/>
          </a:solidFill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rgbClr val="FF0000"/>
                </a:solidFill>
              </a:rPr>
              <a:t>37.7%</a:t>
            </a:r>
          </a:p>
        </p:txBody>
      </p:sp>
      <p:sp>
        <p:nvSpPr>
          <p:cNvPr id="8" name="Speech Bubble: Rectangle 7">
            <a:extLst>
              <a:ext uri="{FF2B5EF4-FFF2-40B4-BE49-F238E27FC236}">
                <a16:creationId xmlns:a16="http://schemas.microsoft.com/office/drawing/2014/main" id="{4C41AA0E-26AF-4901-9497-C5F956E4F03F}"/>
              </a:ext>
            </a:extLst>
          </p:cNvPr>
          <p:cNvSpPr/>
          <p:nvPr/>
        </p:nvSpPr>
        <p:spPr>
          <a:xfrm>
            <a:off x="3564778" y="2406720"/>
            <a:ext cx="863206" cy="341613"/>
          </a:xfrm>
          <a:prstGeom prst="wedgeRectCallout">
            <a:avLst>
              <a:gd name="adj1" fmla="val -88630"/>
              <a:gd name="adj2" fmla="val 50415"/>
            </a:avLst>
          </a:prstGeom>
          <a:solidFill>
            <a:schemeClr val="bg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chemeClr val="tx2"/>
                </a:solidFill>
              </a:rPr>
              <a:t>62.5%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3B4114-AF53-40F6-9A46-F1D656D1F97C}"/>
              </a:ext>
            </a:extLst>
          </p:cNvPr>
          <p:cNvSpPr txBox="1"/>
          <p:nvPr/>
        </p:nvSpPr>
        <p:spPr>
          <a:xfrm>
            <a:off x="1192948" y="6093296"/>
            <a:ext cx="31832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alibri Light" panose="020F0302020204030204" pitchFamily="34" charset="0"/>
              </a:rPr>
              <a:t>Total Export Extra EU27= 4,136 $Bio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BA5AC647-7204-E90E-F7D5-7D25B03BFAE5}"/>
              </a:ext>
            </a:extLst>
          </p:cNvPr>
          <p:cNvGraphicFramePr/>
          <p:nvPr/>
        </p:nvGraphicFramePr>
        <p:xfrm>
          <a:off x="4725316" y="1514168"/>
          <a:ext cx="4418683" cy="5155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3990479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8587" y="885771"/>
            <a:ext cx="820891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en-US" b="1" u="sng" dirty="0"/>
              <a:t>IMPORTANCE OF TRADE IN SERVICES in Singapore </a:t>
            </a:r>
            <a:br>
              <a:rPr lang="en-GB" altLang="en-US" b="1" dirty="0"/>
            </a:br>
            <a:r>
              <a:rPr lang="en-GB" altLang="en-US" b="1" dirty="0"/>
              <a:t>Comparison between </a:t>
            </a:r>
            <a:r>
              <a:rPr lang="en-GB" altLang="en-US" b="1" dirty="0" err="1"/>
              <a:t>BoP</a:t>
            </a:r>
            <a:r>
              <a:rPr lang="en-GB" altLang="en-US" b="1" dirty="0"/>
              <a:t> &amp; </a:t>
            </a:r>
            <a:r>
              <a:rPr lang="en-GB" altLang="en-US" b="1" dirty="0" err="1"/>
              <a:t>TiVA</a:t>
            </a:r>
            <a:r>
              <a:rPr lang="en-GB" altLang="en-US" b="1" dirty="0"/>
              <a:t> </a:t>
            </a:r>
            <a:br>
              <a:rPr lang="en-GB" altLang="en-US" b="1" dirty="0"/>
            </a:br>
            <a:endParaRPr lang="en-GB" altLang="en-US" sz="1600" b="1" dirty="0">
              <a:solidFill>
                <a:srgbClr val="FF0000"/>
              </a:solidFill>
            </a:endParaRP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52E009CD-D6E3-4645-9AE6-22126CF1708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48400425"/>
              </p:ext>
            </p:extLst>
          </p:nvPr>
        </p:nvGraphicFramePr>
        <p:xfrm>
          <a:off x="201496" y="1531700"/>
          <a:ext cx="4370504" cy="5155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AB16DD8A-FD9F-496F-BD74-EEE088C3AA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99075438"/>
              </p:ext>
            </p:extLst>
          </p:nvPr>
        </p:nvGraphicFramePr>
        <p:xfrm>
          <a:off x="4725317" y="1514168"/>
          <a:ext cx="4328026" cy="5155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93B4114-AF53-40F6-9A46-F1D656D1F97C}"/>
              </a:ext>
            </a:extLst>
          </p:cNvPr>
          <p:cNvSpPr txBox="1"/>
          <p:nvPr/>
        </p:nvSpPr>
        <p:spPr>
          <a:xfrm>
            <a:off x="308586" y="6237312"/>
            <a:ext cx="33534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alibri Light" panose="020F0302020204030204" pitchFamily="34" charset="0"/>
              </a:rPr>
              <a:t>Total Export Singapore = 901 $ Bio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2733F9-508E-4DA1-9CDD-A5B7E4535EDB}"/>
              </a:ext>
            </a:extLst>
          </p:cNvPr>
          <p:cNvSpPr txBox="1"/>
          <p:nvPr/>
        </p:nvSpPr>
        <p:spPr>
          <a:xfrm>
            <a:off x="7096052" y="6669360"/>
            <a:ext cx="30205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alibri Light" panose="020F0302020204030204" pitchFamily="34" charset="0"/>
              </a:rPr>
              <a:t>Source: WTO WTS2025 &amp; </a:t>
            </a:r>
            <a:r>
              <a:rPr lang="en-GB" sz="1000" dirty="0" err="1">
                <a:latin typeface="Calibri Light" panose="020F0302020204030204" pitchFamily="34" charset="0"/>
              </a:rPr>
              <a:t>TiVA</a:t>
            </a:r>
            <a:endParaRPr lang="en-GB" sz="1000" dirty="0">
              <a:latin typeface="Calibri Light" panose="020F0302020204030204" pitchFamily="34" charset="0"/>
            </a:endParaRPr>
          </a:p>
        </p:txBody>
      </p:sp>
      <p:sp>
        <p:nvSpPr>
          <p:cNvPr id="7" name="Speech Bubble: Rectangle 6">
            <a:extLst>
              <a:ext uri="{FF2B5EF4-FFF2-40B4-BE49-F238E27FC236}">
                <a16:creationId xmlns:a16="http://schemas.microsoft.com/office/drawing/2014/main" id="{CAB4969C-DA9C-4904-A677-2E29E5BE7823}"/>
              </a:ext>
            </a:extLst>
          </p:cNvPr>
          <p:cNvSpPr/>
          <p:nvPr/>
        </p:nvSpPr>
        <p:spPr>
          <a:xfrm>
            <a:off x="395536" y="2406720"/>
            <a:ext cx="795231" cy="357080"/>
          </a:xfrm>
          <a:prstGeom prst="wedgeRectCallout">
            <a:avLst>
              <a:gd name="adj1" fmla="val 85528"/>
              <a:gd name="adj2" fmla="val 62174"/>
            </a:avLst>
          </a:prstGeom>
          <a:solidFill>
            <a:schemeClr val="bg1"/>
          </a:solidFill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rgbClr val="FF0000"/>
                </a:solidFill>
              </a:rPr>
              <a:t>43.8%</a:t>
            </a:r>
          </a:p>
        </p:txBody>
      </p:sp>
      <p:sp>
        <p:nvSpPr>
          <p:cNvPr id="8" name="Speech Bubble: Rectangle 7">
            <a:extLst>
              <a:ext uri="{FF2B5EF4-FFF2-40B4-BE49-F238E27FC236}">
                <a16:creationId xmlns:a16="http://schemas.microsoft.com/office/drawing/2014/main" id="{4C41AA0E-26AF-4901-9497-C5F956E4F03F}"/>
              </a:ext>
            </a:extLst>
          </p:cNvPr>
          <p:cNvSpPr/>
          <p:nvPr/>
        </p:nvSpPr>
        <p:spPr>
          <a:xfrm>
            <a:off x="3564778" y="2406720"/>
            <a:ext cx="863206" cy="341613"/>
          </a:xfrm>
          <a:prstGeom prst="wedgeRectCallout">
            <a:avLst>
              <a:gd name="adj1" fmla="val -88630"/>
              <a:gd name="adj2" fmla="val 50415"/>
            </a:avLst>
          </a:prstGeom>
          <a:solidFill>
            <a:schemeClr val="bg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chemeClr val="tx2"/>
                </a:solidFill>
              </a:rPr>
              <a:t>56.2%</a:t>
            </a:r>
          </a:p>
        </p:txBody>
      </p:sp>
    </p:spTree>
    <p:extLst>
      <p:ext uri="{BB962C8B-B14F-4D97-AF65-F5344CB8AC3E}">
        <p14:creationId xmlns:p14="http://schemas.microsoft.com/office/powerpoint/2010/main" val="2021480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3565259915"/>
              </p:ext>
            </p:extLst>
          </p:nvPr>
        </p:nvGraphicFramePr>
        <p:xfrm>
          <a:off x="155848" y="1257526"/>
          <a:ext cx="4200128" cy="51958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3334967567"/>
              </p:ext>
            </p:extLst>
          </p:nvPr>
        </p:nvGraphicFramePr>
        <p:xfrm>
          <a:off x="4544868" y="1052736"/>
          <a:ext cx="4443284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DE221A65-00BA-43C7-AB7D-AB618CAE3B6F}"/>
              </a:ext>
            </a:extLst>
          </p:cNvPr>
          <p:cNvSpPr/>
          <p:nvPr/>
        </p:nvSpPr>
        <p:spPr>
          <a:xfrm>
            <a:off x="107504" y="6550223"/>
            <a:ext cx="3985637" cy="307777"/>
          </a:xfrm>
          <a:prstGeom prst="rect">
            <a:avLst/>
          </a:prstGeom>
          <a:solidFill>
            <a:schemeClr val="bg1"/>
          </a:solidFill>
          <a:ln w="1587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Source: Eurostat - </a:t>
            </a:r>
            <a:r>
              <a:rPr lang="en-GB" sz="1400" dirty="0" err="1">
                <a:latin typeface="Calibri Light" panose="020F0302020204030204" pitchFamily="34" charset="0"/>
              </a:rPr>
              <a:t>ext_lt_maineu</a:t>
            </a:r>
            <a:r>
              <a:rPr lang="en-GB" sz="1400" dirty="0">
                <a:latin typeface="Calibri Light" panose="020F0302020204030204" pitchFamily="34" charset="0"/>
              </a:rPr>
              <a:t> </a:t>
            </a:r>
            <a:r>
              <a:rPr lang="en-GB" sz="1400" dirty="0"/>
              <a:t>+ </a:t>
            </a:r>
            <a:r>
              <a:rPr lang="en-GB" sz="1400" dirty="0">
                <a:latin typeface="Calibri Light" panose="020F0302020204030204" pitchFamily="34" charset="0"/>
              </a:rPr>
              <a:t>bop_its6_det. 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5848" y="715375"/>
            <a:ext cx="5928320" cy="588394"/>
          </a:xfrm>
        </p:spPr>
        <p:txBody>
          <a:bodyPr/>
          <a:lstStyle/>
          <a:p>
            <a:r>
              <a:rPr lang="en-GB" sz="1800" b="1" u="sng" dirty="0"/>
              <a:t>EU27-Singapore Trade</a:t>
            </a:r>
            <a:br>
              <a:rPr lang="en-GB" sz="1800" b="1" u="sng" dirty="0"/>
            </a:br>
            <a:r>
              <a:rPr lang="en-GB" sz="1800" dirty="0"/>
              <a:t>(Imports and exports of goods &amp; services)</a:t>
            </a:r>
            <a:endParaRPr lang="en-GB" sz="1800" b="1" u="sng" dirty="0"/>
          </a:p>
        </p:txBody>
      </p:sp>
    </p:spTree>
    <p:extLst>
      <p:ext uri="{BB962C8B-B14F-4D97-AF65-F5344CB8AC3E}">
        <p14:creationId xmlns:p14="http://schemas.microsoft.com/office/powerpoint/2010/main" val="40004902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56FF2C2F-74EA-4ABC-86B0-AF232650051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15520929"/>
              </p:ext>
            </p:extLst>
          </p:nvPr>
        </p:nvGraphicFramePr>
        <p:xfrm>
          <a:off x="174536" y="2204864"/>
          <a:ext cx="2926910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C139F45A-ACD6-42CE-BA72-125D59E56B0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06720334"/>
              </p:ext>
            </p:extLst>
          </p:nvPr>
        </p:nvGraphicFramePr>
        <p:xfrm>
          <a:off x="3162236" y="2204864"/>
          <a:ext cx="2880320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465A4273-E9FE-474F-A14C-DD366CC3CF2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48505284"/>
              </p:ext>
            </p:extLst>
          </p:nvPr>
        </p:nvGraphicFramePr>
        <p:xfrm>
          <a:off x="6138961" y="2204864"/>
          <a:ext cx="2880320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85328F16-7DDB-4466-8E0F-0EBF6BAF5B2D}"/>
              </a:ext>
            </a:extLst>
          </p:cNvPr>
          <p:cNvSpPr txBox="1"/>
          <p:nvPr/>
        </p:nvSpPr>
        <p:spPr>
          <a:xfrm>
            <a:off x="251521" y="956381"/>
            <a:ext cx="87677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cap="all" dirty="0">
                <a:latin typeface="Calibri Light" panose="020F0302020204030204" pitchFamily="34" charset="0"/>
              </a:rPr>
              <a:t>Importance of trade in services in the EU27-Singapore trade relationship</a:t>
            </a: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85240EAB-849E-4E91-959E-6DE01F1E9651}"/>
              </a:ext>
            </a:extLst>
          </p:cNvPr>
          <p:cNvSpPr txBox="1"/>
          <p:nvPr/>
        </p:nvSpPr>
        <p:spPr>
          <a:xfrm>
            <a:off x="4219795" y="6191977"/>
            <a:ext cx="1800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1400" b="1" dirty="0">
                <a:solidFill>
                  <a:schemeClr val="tx1"/>
                </a:solidFill>
                <a:latin typeface="+mj-lt"/>
              </a:rPr>
              <a:t>Total: 63</a:t>
            </a:r>
            <a:r>
              <a:rPr lang="en-GB" sz="1400" b="1" dirty="0">
                <a:latin typeface="+mj-lt"/>
              </a:rPr>
              <a:t> 828</a:t>
            </a:r>
            <a:r>
              <a:rPr lang="en-GB" sz="1400" b="1" dirty="0">
                <a:solidFill>
                  <a:schemeClr val="tx1"/>
                </a:solidFill>
                <a:latin typeface="+mj-lt"/>
              </a:rPr>
              <a:t> Mio€</a:t>
            </a:r>
          </a:p>
        </p:txBody>
      </p:sp>
      <p:sp>
        <p:nvSpPr>
          <p:cNvPr id="11" name="TextBox 1">
            <a:extLst>
              <a:ext uri="{FF2B5EF4-FFF2-40B4-BE49-F238E27FC236}">
                <a16:creationId xmlns:a16="http://schemas.microsoft.com/office/drawing/2014/main" id="{85240EAB-849E-4E91-959E-6DE01F1E9651}"/>
              </a:ext>
            </a:extLst>
          </p:cNvPr>
          <p:cNvSpPr txBox="1"/>
          <p:nvPr/>
        </p:nvSpPr>
        <p:spPr>
          <a:xfrm>
            <a:off x="7169264" y="6191976"/>
            <a:ext cx="1800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1400" b="1" dirty="0">
                <a:solidFill>
                  <a:schemeClr val="tx1"/>
                </a:solidFill>
                <a:latin typeface="+mj-lt"/>
              </a:rPr>
              <a:t>Total: 130 967 Mio€</a:t>
            </a:r>
          </a:p>
        </p:txBody>
      </p:sp>
      <p:sp>
        <p:nvSpPr>
          <p:cNvPr id="12" name="Speech Bubble: Rectangle 11">
            <a:extLst>
              <a:ext uri="{FF2B5EF4-FFF2-40B4-BE49-F238E27FC236}">
                <a16:creationId xmlns:a16="http://schemas.microsoft.com/office/drawing/2014/main" id="{E96B6D95-FE4F-4534-A919-7C1968F53634}"/>
              </a:ext>
            </a:extLst>
          </p:cNvPr>
          <p:cNvSpPr/>
          <p:nvPr/>
        </p:nvSpPr>
        <p:spPr>
          <a:xfrm>
            <a:off x="3347864" y="2996952"/>
            <a:ext cx="720080" cy="314217"/>
          </a:xfrm>
          <a:prstGeom prst="wedgeRectCallout">
            <a:avLst>
              <a:gd name="adj1" fmla="val 32170"/>
              <a:gd name="adj2" fmla="val 139188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>
                <a:solidFill>
                  <a:srgbClr val="C00000"/>
                </a:solidFill>
                <a:latin typeface="Calibri Light" panose="020F0302020204030204" pitchFamily="34" charset="0"/>
              </a:rPr>
              <a:t>72.1%</a:t>
            </a:r>
          </a:p>
        </p:txBody>
      </p:sp>
      <p:sp>
        <p:nvSpPr>
          <p:cNvPr id="13" name="Speech Bubble: Rectangle 12">
            <a:extLst>
              <a:ext uri="{FF2B5EF4-FFF2-40B4-BE49-F238E27FC236}">
                <a16:creationId xmlns:a16="http://schemas.microsoft.com/office/drawing/2014/main" id="{E96B6D95-FE4F-4534-A919-7C1968F53634}"/>
              </a:ext>
            </a:extLst>
          </p:cNvPr>
          <p:cNvSpPr/>
          <p:nvPr/>
        </p:nvSpPr>
        <p:spPr>
          <a:xfrm>
            <a:off x="6228470" y="2996951"/>
            <a:ext cx="720080" cy="314217"/>
          </a:xfrm>
          <a:prstGeom prst="wedgeRectCallout">
            <a:avLst>
              <a:gd name="adj1" fmla="val 32170"/>
              <a:gd name="adj2" fmla="val 139188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>
                <a:solidFill>
                  <a:srgbClr val="C00000"/>
                </a:solidFill>
                <a:latin typeface="Calibri Light" panose="020F0302020204030204" pitchFamily="34" charset="0"/>
              </a:rPr>
              <a:t>63.3%</a:t>
            </a:r>
          </a:p>
        </p:txBody>
      </p:sp>
      <p:sp>
        <p:nvSpPr>
          <p:cNvPr id="14" name="Speech Bubble: Rectangle 13">
            <a:extLst>
              <a:ext uri="{FF2B5EF4-FFF2-40B4-BE49-F238E27FC236}">
                <a16:creationId xmlns:a16="http://schemas.microsoft.com/office/drawing/2014/main" id="{E96B6D95-FE4F-4534-A919-7C1968F53634}"/>
              </a:ext>
            </a:extLst>
          </p:cNvPr>
          <p:cNvSpPr/>
          <p:nvPr/>
        </p:nvSpPr>
        <p:spPr>
          <a:xfrm>
            <a:off x="5152860" y="2996951"/>
            <a:ext cx="720080" cy="314217"/>
          </a:xfrm>
          <a:prstGeom prst="wedgeRectCallout">
            <a:avLst>
              <a:gd name="adj1" fmla="val 6227"/>
              <a:gd name="adj2" fmla="val 211158"/>
            </a:avLst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>
                <a:solidFill>
                  <a:schemeClr val="accent1"/>
                </a:solidFill>
                <a:latin typeface="Calibri Light" panose="020F0302020204030204" pitchFamily="34" charset="0"/>
              </a:rPr>
              <a:t>27.9%</a:t>
            </a:r>
          </a:p>
        </p:txBody>
      </p:sp>
      <p:sp>
        <p:nvSpPr>
          <p:cNvPr id="15" name="Speech Bubble: Rectangle 14">
            <a:extLst>
              <a:ext uri="{FF2B5EF4-FFF2-40B4-BE49-F238E27FC236}">
                <a16:creationId xmlns:a16="http://schemas.microsoft.com/office/drawing/2014/main" id="{1FC79850-E208-4A5C-8980-53813C6D003B}"/>
              </a:ext>
            </a:extLst>
          </p:cNvPr>
          <p:cNvSpPr/>
          <p:nvPr/>
        </p:nvSpPr>
        <p:spPr>
          <a:xfrm>
            <a:off x="2262948" y="2996951"/>
            <a:ext cx="729672" cy="314216"/>
          </a:xfrm>
          <a:prstGeom prst="wedgeRectCallout">
            <a:avLst>
              <a:gd name="adj1" fmla="val 6227"/>
              <a:gd name="adj2" fmla="val 211158"/>
            </a:avLst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>
                <a:solidFill>
                  <a:schemeClr val="accent1"/>
                </a:solidFill>
                <a:latin typeface="Calibri Light" panose="020F0302020204030204" pitchFamily="34" charset="0"/>
              </a:rPr>
              <a:t>45.1%</a:t>
            </a:r>
          </a:p>
        </p:txBody>
      </p:sp>
      <p:sp>
        <p:nvSpPr>
          <p:cNvPr id="16" name="Speech Bubble: Rectangle 15">
            <a:extLst>
              <a:ext uri="{FF2B5EF4-FFF2-40B4-BE49-F238E27FC236}">
                <a16:creationId xmlns:a16="http://schemas.microsoft.com/office/drawing/2014/main" id="{F8434FEB-26D2-450D-BEB9-ACC58AD239A3}"/>
              </a:ext>
            </a:extLst>
          </p:cNvPr>
          <p:cNvSpPr/>
          <p:nvPr/>
        </p:nvSpPr>
        <p:spPr>
          <a:xfrm>
            <a:off x="8241060" y="2996950"/>
            <a:ext cx="720080" cy="314217"/>
          </a:xfrm>
          <a:prstGeom prst="wedgeRectCallout">
            <a:avLst>
              <a:gd name="adj1" fmla="val 8958"/>
              <a:gd name="adj2" fmla="val 173609"/>
            </a:avLst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>
                <a:solidFill>
                  <a:schemeClr val="accent1"/>
                </a:solidFill>
                <a:latin typeface="Calibri Light" panose="020F0302020204030204" pitchFamily="34" charset="0"/>
              </a:rPr>
              <a:t>36.7%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A093BB3-AF8A-450B-9FC9-AEE80CF65309}"/>
              </a:ext>
            </a:extLst>
          </p:cNvPr>
          <p:cNvSpPr txBox="1"/>
          <p:nvPr/>
        </p:nvSpPr>
        <p:spPr>
          <a:xfrm>
            <a:off x="1259632" y="1386101"/>
            <a:ext cx="6696744" cy="646331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  <a:latin typeface="Calibri Light" panose="020F0302020204030204" pitchFamily="34" charset="0"/>
              </a:rPr>
              <a:t>Services </a:t>
            </a:r>
            <a:r>
              <a:rPr lang="en-GB" b="1">
                <a:solidFill>
                  <a:srgbClr val="FF0000"/>
                </a:solidFill>
                <a:latin typeface="Calibri Light" panose="020F0302020204030204" pitchFamily="34" charset="0"/>
              </a:rPr>
              <a:t>represents 63.3% </a:t>
            </a:r>
            <a:r>
              <a:rPr lang="en-GB" b="1" dirty="0">
                <a:solidFill>
                  <a:srgbClr val="FF0000"/>
                </a:solidFill>
                <a:latin typeface="Calibri Light" panose="020F0302020204030204" pitchFamily="34" charset="0"/>
              </a:rPr>
              <a:t>of the total trade between EU27 &amp; Singapore </a:t>
            </a:r>
          </a:p>
          <a:p>
            <a:pPr algn="ctr"/>
            <a:r>
              <a:rPr lang="en-GB" b="1" dirty="0">
                <a:solidFill>
                  <a:srgbClr val="FF0000"/>
                </a:solidFill>
                <a:latin typeface="Calibri Light" panose="020F0302020204030204" pitchFamily="34" charset="0"/>
              </a:rPr>
              <a:t>(54.9% of EU exports to Singapore = Services)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180C65E-DE31-417B-A6F1-DC20FC209A59}"/>
              </a:ext>
            </a:extLst>
          </p:cNvPr>
          <p:cNvSpPr/>
          <p:nvPr/>
        </p:nvSpPr>
        <p:spPr>
          <a:xfrm>
            <a:off x="5152860" y="6525345"/>
            <a:ext cx="3866421" cy="30777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Source: Eurostat - ext_lt_maineu </a:t>
            </a:r>
            <a:r>
              <a:rPr lang="en-GB" sz="1400" dirty="0"/>
              <a:t>+ </a:t>
            </a:r>
            <a:r>
              <a:rPr lang="en-GB" sz="1400" dirty="0">
                <a:latin typeface="Calibri Light" panose="020F0302020204030204" pitchFamily="34" charset="0"/>
              </a:rPr>
              <a:t>bop_its6_det. </a:t>
            </a:r>
          </a:p>
        </p:txBody>
      </p:sp>
    </p:spTree>
    <p:extLst>
      <p:ext uri="{BB962C8B-B14F-4D97-AF65-F5344CB8AC3E}">
        <p14:creationId xmlns:p14="http://schemas.microsoft.com/office/powerpoint/2010/main" val="2479245905"/>
      </p:ext>
    </p:extLst>
  </p:cSld>
  <p:clrMapOvr>
    <a:masterClrMapping/>
  </p:clrMapOvr>
</p:sld>
</file>

<file path=ppt/theme/theme1.xml><?xml version="1.0" encoding="utf-8"?>
<a:theme xmlns:a="http://schemas.openxmlformats.org/drawingml/2006/main" name="ESF Strategy for 2020 - Oct 2013 - 60th PC Meet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400" b="1" dirty="0" smtClean="0">
            <a:solidFill>
              <a:srgbClr val="FF0000"/>
            </a:solidFill>
            <a:latin typeface="+mj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ESF Strategy for 2020 - Oct 2013 - 60th PC Meeting</Template>
  <TotalTime>3961</TotalTime>
  <Words>846</Words>
  <Application>Microsoft Office PowerPoint</Application>
  <PresentationFormat>On-screen Show (4:3)</PresentationFormat>
  <Paragraphs>205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ESF Strategy for 2020 - Oct 2013 - 60th PC Meeting</vt:lpstr>
      <vt:lpstr>PowerPoint Presentation</vt:lpstr>
      <vt:lpstr>EU Economy per sectors – GDP – (est. 2017)</vt:lpstr>
      <vt:lpstr>PowerPoint Presentation</vt:lpstr>
      <vt:lpstr>PowerPoint Presentation</vt:lpstr>
      <vt:lpstr>Top 10 EU Trading partners in Services  (Extra-EU27) – 2024 - €Mio</vt:lpstr>
      <vt:lpstr>PowerPoint Presentation</vt:lpstr>
      <vt:lpstr>PowerPoint Presentation</vt:lpstr>
      <vt:lpstr>EU27-Singapore Trade (Imports and exports of goods &amp; services)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Kerneis Pascal  - ESF</dc:creator>
  <cp:lastModifiedBy>Kerneis Pascal  - ESF</cp:lastModifiedBy>
  <cp:revision>282</cp:revision>
  <cp:lastPrinted>2023-02-01T11:20:26Z</cp:lastPrinted>
  <dcterms:created xsi:type="dcterms:W3CDTF">2014-06-16T08:31:04Z</dcterms:created>
  <dcterms:modified xsi:type="dcterms:W3CDTF">2026-06-10T16:56:04Z</dcterms:modified>
</cp:coreProperties>
</file>