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2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0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1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12" r:id="rId2"/>
    <p:sldId id="417" r:id="rId3"/>
    <p:sldId id="420" r:id="rId4"/>
    <p:sldId id="508" r:id="rId5"/>
    <p:sldId id="509" r:id="rId6"/>
    <p:sldId id="326" r:id="rId7"/>
    <p:sldId id="328" r:id="rId8"/>
    <p:sldId id="333" r:id="rId9"/>
    <p:sldId id="418" r:id="rId10"/>
    <p:sldId id="419" r:id="rId11"/>
    <p:sldId id="414" r:id="rId12"/>
    <p:sldId id="407" r:id="rId13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32D"/>
    <a:srgbClr val="205A23"/>
    <a:srgbClr val="142F50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45" autoAdjust="0"/>
    <p:restoredTop sz="94675" autoAdjust="0"/>
  </p:normalViewPr>
  <p:slideViewPr>
    <p:cSldViewPr>
      <p:cViewPr varScale="1">
        <p:scale>
          <a:sx n="78" d="100"/>
          <a:sy n="78" d="100"/>
        </p:scale>
        <p:origin x="59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(GDP)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7082657482501946E-2"/>
          <c:y val="0.10976749010906969"/>
          <c:w val="0.95852383068547942"/>
          <c:h val="0.763184976018943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European Union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894E-2"/>
                  <c:y val="9.5484396289566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FD4-4438-AD8C-96D28725C5E7}"/>
                </c:ext>
              </c:extLst>
            </c:dLbl>
            <c:dLbl>
              <c:idx val="10"/>
              <c:layout>
                <c:manualLayout>
                  <c:x val="-2.5397178091323188E-2"/>
                  <c:y val="-4.1628770474307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6F3-4DA4-B12C-A72AFE04FAF8}"/>
                </c:ext>
              </c:extLst>
            </c:dLbl>
            <c:dLbl>
              <c:idx val="11"/>
              <c:layout>
                <c:manualLayout>
                  <c:x val="-2.9629985557160315E-2"/>
                  <c:y val="-5.38725264961628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884457282524157E-2"/>
                      <c:h val="9.32729333744929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6F3-4DA4-B12C-A72AFE04FAF8}"/>
                </c:ext>
              </c:extLst>
            </c:dLbl>
            <c:dLbl>
              <c:idx val="13"/>
              <c:layout>
                <c:manualLayout>
                  <c:x val="-1.6931396511498723E-2"/>
                  <c:y val="-3.42825168611945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240639928896784E-2"/>
                      <c:h val="5.89904165132983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6F3-4DA4-B12C-A72AFE04FAF8}"/>
                </c:ext>
              </c:extLst>
            </c:dLbl>
            <c:dLbl>
              <c:idx val="14"/>
              <c:layout>
                <c:manualLayout>
                  <c:x val="-2.8219086768138941E-3"/>
                  <c:y val="-3.6731268065565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F3-4DA4-B12C-A72AFE04FA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18.3</c:v>
                </c:pt>
                <c:pt idx="1">
                  <c:v>18.899999999999999</c:v>
                </c:pt>
                <c:pt idx="2">
                  <c:v>19.5</c:v>
                </c:pt>
                <c:pt idx="3">
                  <c:v>20.399999999999999</c:v>
                </c:pt>
                <c:pt idx="4">
                  <c:v>21.3</c:v>
                </c:pt>
                <c:pt idx="5">
                  <c:v>22.6</c:v>
                </c:pt>
                <c:pt idx="6">
                  <c:v>24.6</c:v>
                </c:pt>
                <c:pt idx="7">
                  <c:v>24.7</c:v>
                </c:pt>
                <c:pt idx="8">
                  <c:v>25.5</c:v>
                </c:pt>
                <c:pt idx="9">
                  <c:v>26</c:v>
                </c:pt>
                <c:pt idx="10">
                  <c:v>27.6</c:v>
                </c:pt>
                <c:pt idx="11">
                  <c:v>25.4</c:v>
                </c:pt>
                <c:pt idx="12">
                  <c:v>26.6</c:v>
                </c:pt>
                <c:pt idx="13">
                  <c:v>30.3</c:v>
                </c:pt>
                <c:pt idx="14">
                  <c:v>29.8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FD4-4438-AD8C-96D28725C5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Income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2905070168355291E-2"/>
                  <c:y val="2.8645318886869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FD4-4438-AD8C-96D28725C5E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FD4-4438-AD8C-96D28725C5E7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FD4-4438-AD8C-96D28725C5E7}"/>
                </c:ext>
              </c:extLst>
            </c:dLbl>
            <c:dLbl>
              <c:idx val="14"/>
              <c:layout>
                <c:manualLayout>
                  <c:x val="-5.6438173536274786E-3"/>
                  <c:y val="6.611628251801808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44695033885124E-2"/>
                      <c:h val="5.89904165132983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1BD-48C4-899A-565C425FB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12.8</c:v>
                </c:pt>
                <c:pt idx="1">
                  <c:v>13</c:v>
                </c:pt>
                <c:pt idx="2">
                  <c:v>13.4</c:v>
                </c:pt>
                <c:pt idx="3">
                  <c:v>13.7</c:v>
                </c:pt>
                <c:pt idx="4">
                  <c:v>14.4</c:v>
                </c:pt>
                <c:pt idx="5">
                  <c:v>15.2</c:v>
                </c:pt>
                <c:pt idx="6">
                  <c:v>15.4</c:v>
                </c:pt>
                <c:pt idx="7">
                  <c:v>15.4</c:v>
                </c:pt>
                <c:pt idx="8">
                  <c:v>16</c:v>
                </c:pt>
                <c:pt idx="9">
                  <c:v>16.399999999999999</c:v>
                </c:pt>
                <c:pt idx="10">
                  <c:v>16.7</c:v>
                </c:pt>
                <c:pt idx="11">
                  <c:v>14.6</c:v>
                </c:pt>
                <c:pt idx="12">
                  <c:v>15.1</c:v>
                </c:pt>
                <c:pt idx="13">
                  <c:v>16.600000000000001</c:v>
                </c:pt>
                <c:pt idx="1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1FD4-4438-AD8C-96D28725C5E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Middle Income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908E-2"/>
                  <c:y val="-3.8193758515826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1FD4-4438-AD8C-96D28725C5E7}"/>
                </c:ext>
              </c:extLst>
            </c:dLbl>
            <c:dLbl>
              <c:idx val="8"/>
              <c:layout>
                <c:manualLayout>
                  <c:x val="-1.4338966853729138E-3"/>
                  <c:y val="-2.93850144524524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8.4</c:v>
                </c:pt>
                <c:pt idx="1">
                  <c:v>7.7</c:v>
                </c:pt>
                <c:pt idx="2">
                  <c:v>8.1</c:v>
                </c:pt>
                <c:pt idx="3">
                  <c:v>8</c:v>
                </c:pt>
                <c:pt idx="4">
                  <c:v>8.1999999999999993</c:v>
                </c:pt>
                <c:pt idx="5">
                  <c:v>8.4</c:v>
                </c:pt>
                <c:pt idx="6">
                  <c:v>8.6</c:v>
                </c:pt>
                <c:pt idx="7">
                  <c:v>8.3000000000000007</c:v>
                </c:pt>
                <c:pt idx="8">
                  <c:v>8.4</c:v>
                </c:pt>
                <c:pt idx="9">
                  <c:v>8.6</c:v>
                </c:pt>
                <c:pt idx="10">
                  <c:v>8.5</c:v>
                </c:pt>
                <c:pt idx="11">
                  <c:v>6.5</c:v>
                </c:pt>
                <c:pt idx="12">
                  <c:v>6.7</c:v>
                </c:pt>
                <c:pt idx="13">
                  <c:v>7.9</c:v>
                </c:pt>
                <c:pt idx="14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1FD4-4438-AD8C-96D28725C5E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Income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677933707456304E-3"/>
                  <c:y val="4.2967978330304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8.1</c:v>
                </c:pt>
                <c:pt idx="1">
                  <c:v>7.9</c:v>
                </c:pt>
                <c:pt idx="2">
                  <c:v>12.4</c:v>
                </c:pt>
                <c:pt idx="3">
                  <c:v>12.8</c:v>
                </c:pt>
                <c:pt idx="4">
                  <c:v>12.1</c:v>
                </c:pt>
                <c:pt idx="5">
                  <c:v>11.7</c:v>
                </c:pt>
                <c:pt idx="6">
                  <c:v>10.1</c:v>
                </c:pt>
                <c:pt idx="7">
                  <c:v>9.6999999999999993</c:v>
                </c:pt>
                <c:pt idx="8">
                  <c:v>9</c:v>
                </c:pt>
                <c:pt idx="9">
                  <c:v>13.4</c:v>
                </c:pt>
                <c:pt idx="10">
                  <c:v>12.2</c:v>
                </c:pt>
                <c:pt idx="11">
                  <c:v>10.7</c:v>
                </c:pt>
                <c:pt idx="12">
                  <c:v>11.4</c:v>
                </c:pt>
                <c:pt idx="13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1FD4-4438-AD8C-96D28725C5E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Korea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8"/>
              <c:layout>
                <c:manualLayout>
                  <c:x val="4.3016900561184263E-3"/>
                  <c:y val="4.1628770474307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1FD4-4438-AD8C-96D28725C5E7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1FD4-4438-AD8C-96D28725C5E7}"/>
                </c:ext>
              </c:extLst>
            </c:dLbl>
            <c:dLbl>
              <c:idx val="11"/>
              <c:layout>
                <c:manualLayout>
                  <c:x val="-4.2328630152205313E-3"/>
                  <c:y val="-6.856503372238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1FD4-4438-AD8C-96D28725C5E7}"/>
                </c:ext>
              </c:extLst>
            </c:dLbl>
            <c:dLbl>
              <c:idx val="13"/>
              <c:layout>
                <c:manualLayout>
                  <c:x val="-4.2328630152205313E-3"/>
                  <c:y val="3.1833765656823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1FD4-4438-AD8C-96D28725C5E7}"/>
                </c:ext>
              </c:extLst>
            </c:dLbl>
            <c:dLbl>
              <c:idx val="14"/>
              <c:layout>
                <c:manualLayout>
                  <c:x val="-4.2748718873681412E-3"/>
                  <c:y val="2.2186372318517791E-2"/>
                </c:manualLayout>
              </c:layout>
              <c:tx>
                <c:rich>
                  <a:bodyPr/>
                  <a:lstStyle/>
                  <a:p>
                    <a:fld id="{F85752A2-CDDB-4ECE-AC41-D43135B8F25D}" type="VALUE">
                      <a:rPr lang="en-US" sz="1600" b="1"/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1BD-48C4-899A-565C425FB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16.3</c:v>
                </c:pt>
                <c:pt idx="1">
                  <c:v>15.7</c:v>
                </c:pt>
                <c:pt idx="2">
                  <c:v>15.4</c:v>
                </c:pt>
                <c:pt idx="3">
                  <c:v>16.5</c:v>
                </c:pt>
                <c:pt idx="4">
                  <c:v>15.5</c:v>
                </c:pt>
                <c:pt idx="5">
                  <c:v>15.3</c:v>
                </c:pt>
                <c:pt idx="6">
                  <c:v>14.3</c:v>
                </c:pt>
                <c:pt idx="7">
                  <c:v>13.8</c:v>
                </c:pt>
                <c:pt idx="8">
                  <c:v>13.3</c:v>
                </c:pt>
                <c:pt idx="9">
                  <c:v>13.7</c:v>
                </c:pt>
                <c:pt idx="10">
                  <c:v>14.2</c:v>
                </c:pt>
                <c:pt idx="11">
                  <c:v>11.8</c:v>
                </c:pt>
                <c:pt idx="12">
                  <c:v>13.5</c:v>
                </c:pt>
                <c:pt idx="13">
                  <c:v>16.2</c:v>
                </c:pt>
                <c:pt idx="14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C-1FD4-4438-AD8C-96D28725C5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4500784"/>
        <c:axId val="724499800"/>
      </c:lineChart>
      <c:catAx>
        <c:axId val="72450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499800"/>
        <c:crosses val="autoZero"/>
        <c:auto val="1"/>
        <c:lblAlgn val="ctr"/>
        <c:lblOffset val="100"/>
        <c:noMultiLvlLbl val="0"/>
      </c:catAx>
      <c:valAx>
        <c:axId val="724499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50078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449835293820113E-2"/>
          <c:y val="9.9874149613299767E-2"/>
          <c:w val="0.82230960335933767"/>
          <c:h val="6.04765836735591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(€ Mio)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696140243676627"/>
          <c:y val="8.6253696057762896E-2"/>
          <c:w val="0.90394739597786311"/>
          <c:h val="0.789813070450779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14083</c:v>
                </c:pt>
                <c:pt idx="1">
                  <c:v>12528</c:v>
                </c:pt>
                <c:pt idx="2">
                  <c:v>14562</c:v>
                </c:pt>
                <c:pt idx="3">
                  <c:v>19917</c:v>
                </c:pt>
                <c:pt idx="4">
                  <c:v>19402</c:v>
                </c:pt>
                <c:pt idx="5">
                  <c:v>20769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9-48FD-AFC0-AC47AE7549B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1926915527904281E-2"/>
                  <c:y val="-1.2857538920218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EC-4F32-B573-C78FF59E5310}"/>
                </c:ext>
              </c:extLst>
            </c:dLbl>
            <c:dLbl>
              <c:idx val="1"/>
              <c:layout>
                <c:manualLayout>
                  <c:x val="2.0914111395030181E-2"/>
                  <c:y val="-2.3064055777955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EC-4F32-B573-C78FF59E5310}"/>
                </c:ext>
              </c:extLst>
            </c:dLbl>
            <c:dLbl>
              <c:idx val="2"/>
              <c:layout>
                <c:manualLayout>
                  <c:x val="4.7369505240158503E-2"/>
                  <c:y val="-1.263144749663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EC-4F32-B573-C78FF59E5310}"/>
                </c:ext>
              </c:extLst>
            </c:dLbl>
            <c:dLbl>
              <c:idx val="3"/>
              <c:layout>
                <c:manualLayout>
                  <c:x val="3.476720179239344E-2"/>
                  <c:y val="-7.50070130210100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EC-4F32-B573-C78FF59E5310}"/>
                </c:ext>
              </c:extLst>
            </c:dLbl>
            <c:dLbl>
              <c:idx val="4"/>
              <c:layout>
                <c:manualLayout>
                  <c:x val="2.0576417435099695E-2"/>
                  <c:y val="-1.2970584632008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4EC-4F32-B573-C78FF59E53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7643</c:v>
                </c:pt>
                <c:pt idx="1">
                  <c:v>6540</c:v>
                </c:pt>
                <c:pt idx="2">
                  <c:v>8067</c:v>
                </c:pt>
                <c:pt idx="3">
                  <c:v>11464</c:v>
                </c:pt>
                <c:pt idx="4">
                  <c:v>12273</c:v>
                </c:pt>
                <c:pt idx="5">
                  <c:v>12171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09-48FD-AFC0-AC47AE7549B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5.5412152975937018E-3"/>
                  <c:y val="1.5563267747027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EC-4F32-B573-C78FF59E5310}"/>
                </c:ext>
              </c:extLst>
            </c:dLbl>
            <c:dLbl>
              <c:idx val="4"/>
              <c:layout>
                <c:manualLayout>
                  <c:x val="0"/>
                  <c:y val="-2.08069643439989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5F1-4AE2-9BBA-5FFA01CB7D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6440</c:v>
                </c:pt>
                <c:pt idx="1">
                  <c:v>5988</c:v>
                </c:pt>
                <c:pt idx="2">
                  <c:v>6495</c:v>
                </c:pt>
                <c:pt idx="3">
                  <c:v>8453</c:v>
                </c:pt>
                <c:pt idx="4">
                  <c:v>7129</c:v>
                </c:pt>
                <c:pt idx="5">
                  <c:v>8598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09-48FD-AFC0-AC47AE754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474856"/>
        <c:axId val="527476824"/>
      </c:bar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  <c:max val="75000"/>
          <c:min val="-1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115417731363183"/>
          <c:y val="0.87973440737124942"/>
          <c:w val="0.8458176429865838"/>
          <c:h val="6.8378898367598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(€ Mio)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4343993140547118E-2"/>
          <c:y val="6.4977110805352123E-2"/>
          <c:w val="0.90394739597786311"/>
          <c:h val="0.80760862753141405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2.7133737277054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C9D-4F08-9915-F3D2706C8813}"/>
                </c:ext>
              </c:extLst>
            </c:dLbl>
            <c:dLbl>
              <c:idx val="3"/>
              <c:layout>
                <c:manualLayout>
                  <c:x val="5.5412152975937018E-3"/>
                  <c:y val="1.5563267747027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EC-4F32-B573-C78FF59E5310}"/>
                </c:ext>
              </c:extLst>
            </c:dLbl>
            <c:dLbl>
              <c:idx val="9"/>
              <c:layout>
                <c:manualLayout>
                  <c:x val="-1.5645663026688791E-2"/>
                  <c:y val="1.1305723865439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9CA-4AD6-9F1C-97FF5668A2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Sheet1!$D$2:$D$15</c:f>
              <c:numCache>
                <c:formatCode>#,##0</c:formatCode>
                <c:ptCount val="14"/>
                <c:pt idx="0">
                  <c:v>2791</c:v>
                </c:pt>
                <c:pt idx="1">
                  <c:v>3541</c:v>
                </c:pt>
                <c:pt idx="2">
                  <c:v>3927</c:v>
                </c:pt>
                <c:pt idx="3">
                  <c:v>4082</c:v>
                </c:pt>
                <c:pt idx="4">
                  <c:v>5205</c:v>
                </c:pt>
                <c:pt idx="5">
                  <c:v>4743</c:v>
                </c:pt>
                <c:pt idx="6">
                  <c:v>4855</c:v>
                </c:pt>
                <c:pt idx="7">
                  <c:v>5894</c:v>
                </c:pt>
                <c:pt idx="8">
                  <c:v>6440</c:v>
                </c:pt>
                <c:pt idx="9">
                  <c:v>5988</c:v>
                </c:pt>
                <c:pt idx="10">
                  <c:v>6495</c:v>
                </c:pt>
                <c:pt idx="11">
                  <c:v>8453</c:v>
                </c:pt>
                <c:pt idx="12">
                  <c:v>7129</c:v>
                </c:pt>
                <c:pt idx="13">
                  <c:v>8598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09-48FD-AFC0-AC47AE754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27474856"/>
        <c:axId val="52747682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ln w="3492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446660048525089E-2"/>
                  <c:y val="-2.2611447730878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C9D-4F08-9915-F3D2706C8813}"/>
                </c:ext>
              </c:extLst>
            </c:dLbl>
            <c:dLbl>
              <c:idx val="1"/>
              <c:layout>
                <c:manualLayout>
                  <c:x val="-2.9868993050951326E-2"/>
                  <c:y val="-5.4267474554109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C9D-4F08-9915-F3D2706C8813}"/>
                </c:ext>
              </c:extLst>
            </c:dLbl>
            <c:dLbl>
              <c:idx val="2"/>
              <c:layout>
                <c:manualLayout>
                  <c:x val="-2.2757328038820086E-2"/>
                  <c:y val="-6.5573198419548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C9D-4F08-9915-F3D2706C8813}"/>
                </c:ext>
              </c:extLst>
            </c:dLbl>
            <c:dLbl>
              <c:idx val="3"/>
              <c:layout>
                <c:manualLayout>
                  <c:x val="-2.2757328038820059E-2"/>
                  <c:y val="-5.4267474554109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9D-4F08-9915-F3D2706C8813}"/>
                </c:ext>
              </c:extLst>
            </c:dLbl>
            <c:dLbl>
              <c:idx val="4"/>
              <c:layout>
                <c:manualLayout>
                  <c:x val="-2.1334939039031501E-2"/>
                  <c:y val="-4.74840402348457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302799688923446E-2"/>
                      <c:h val="8.160471486074197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9D-4F08-9915-F3D2706C8813}"/>
                </c:ext>
              </c:extLst>
            </c:dLbl>
            <c:dLbl>
              <c:idx val="5"/>
              <c:layout>
                <c:manualLayout>
                  <c:x val="1.4223330024262537E-3"/>
                  <c:y val="-4.9745185007933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9D-4F08-9915-F3D2706C8813}"/>
                </c:ext>
              </c:extLst>
            </c:dLbl>
            <c:dLbl>
              <c:idx val="6"/>
              <c:layout>
                <c:manualLayout>
                  <c:x val="-1.8490329031541297E-2"/>
                  <c:y val="-6.1050908873373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9D-4F08-9915-F3D2706C8813}"/>
                </c:ext>
              </c:extLst>
            </c:dLbl>
            <c:dLbl>
              <c:idx val="7"/>
              <c:layout>
                <c:manualLayout>
                  <c:x val="-1.8490329031541297E-2"/>
                  <c:y val="-5.8789764100285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C9D-4F08-9915-F3D2706C8813}"/>
                </c:ext>
              </c:extLst>
            </c:dLbl>
            <c:dLbl>
              <c:idx val="8"/>
              <c:layout>
                <c:manualLayout>
                  <c:x val="-9.9563310169837761E-3"/>
                  <c:y val="-4.5222895461757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9D-4F08-9915-F3D2706C8813}"/>
                </c:ext>
              </c:extLst>
            </c:dLbl>
            <c:dLbl>
              <c:idx val="9"/>
              <c:layout>
                <c:manualLayout>
                  <c:x val="-2.9868993050951434E-2"/>
                  <c:y val="-4.7484040234845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C9D-4F08-9915-F3D2706C8813}"/>
                </c:ext>
              </c:extLst>
            </c:dLbl>
            <c:dLbl>
              <c:idx val="10"/>
              <c:layout>
                <c:manualLayout>
                  <c:x val="-5.9737986101902653E-2"/>
                  <c:y val="-6.7834343192636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C9D-4F08-9915-F3D2706C8813}"/>
                </c:ext>
              </c:extLst>
            </c:dLbl>
            <c:dLbl>
              <c:idx val="11"/>
              <c:layout>
                <c:manualLayout>
                  <c:x val="-2.5601994043672673E-2"/>
                  <c:y val="-4.296175068866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9CA-4AD6-9F1C-97FF5668A233}"/>
                </c:ext>
              </c:extLst>
            </c:dLbl>
            <c:dLbl>
              <c:idx val="12"/>
              <c:layout>
                <c:manualLayout>
                  <c:x val="-1.7067996029115046E-2"/>
                  <c:y val="-6.1050908873373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AF-4F9C-96BD-361B94314F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Sheet1!$B$2:$B$15</c:f>
              <c:numCache>
                <c:formatCode>#,##0</c:formatCode>
                <c:ptCount val="14"/>
                <c:pt idx="0">
                  <c:v>6804</c:v>
                </c:pt>
                <c:pt idx="1">
                  <c:v>7547</c:v>
                </c:pt>
                <c:pt idx="2">
                  <c:v>8886</c:v>
                </c:pt>
                <c:pt idx="3">
                  <c:v>9851</c:v>
                </c:pt>
                <c:pt idx="4">
                  <c:v>11533</c:v>
                </c:pt>
                <c:pt idx="5">
                  <c:v>11253</c:v>
                </c:pt>
                <c:pt idx="6">
                  <c:v>11870</c:v>
                </c:pt>
                <c:pt idx="7">
                  <c:v>12884</c:v>
                </c:pt>
                <c:pt idx="8">
                  <c:v>14083</c:v>
                </c:pt>
                <c:pt idx="9">
                  <c:v>12528</c:v>
                </c:pt>
                <c:pt idx="10">
                  <c:v>14562</c:v>
                </c:pt>
                <c:pt idx="11">
                  <c:v>19917</c:v>
                </c:pt>
                <c:pt idx="12">
                  <c:v>19402</c:v>
                </c:pt>
                <c:pt idx="13">
                  <c:v>20769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09-48FD-AFC0-AC47AE7549B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9707626571957951E-2"/>
                  <c:y val="-4.3165787846934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EC-4F32-B573-C78FF59E5310}"/>
                </c:ext>
              </c:extLst>
            </c:dLbl>
            <c:dLbl>
              <c:idx val="1"/>
              <c:layout>
                <c:manualLayout>
                  <c:x val="-2.9720824030304877E-2"/>
                  <c:y val="-4.4530664683980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EC-4F32-B573-C78FF59E5310}"/>
                </c:ext>
              </c:extLst>
            </c:dLbl>
            <c:dLbl>
              <c:idx val="2"/>
              <c:layout>
                <c:manualLayout>
                  <c:x val="-3.3987823037583666E-2"/>
                  <c:y val="-4.4693395890485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EC-4F32-B573-C78FF59E5310}"/>
                </c:ext>
              </c:extLst>
            </c:dLbl>
            <c:dLbl>
              <c:idx val="3"/>
              <c:layout>
                <c:manualLayout>
                  <c:x val="-3.1513523586984955E-2"/>
                  <c:y val="-3.5750835377265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EC-4F32-B573-C78FF59E5310}"/>
                </c:ext>
              </c:extLst>
            </c:dLbl>
            <c:dLbl>
              <c:idx val="4"/>
              <c:layout>
                <c:manualLayout>
                  <c:x val="-2.8446660048525075E-2"/>
                  <c:y val="-1.63986408917527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4EC-4F32-B573-C78FF59E5310}"/>
                </c:ext>
              </c:extLst>
            </c:dLbl>
            <c:dLbl>
              <c:idx val="5"/>
              <c:layout>
                <c:manualLayout>
                  <c:x val="-3.2713659055803888E-2"/>
                  <c:y val="-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C9D-4F08-9915-F3D2706C8813}"/>
                </c:ext>
              </c:extLst>
            </c:dLbl>
            <c:dLbl>
              <c:idx val="6"/>
              <c:layout>
                <c:manualLayout>
                  <c:x val="-3.8402991065508853E-2"/>
                  <c:y val="-2.487259250396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C9D-4F08-9915-F3D2706C8813}"/>
                </c:ext>
              </c:extLst>
            </c:dLbl>
            <c:dLbl>
              <c:idx val="7"/>
              <c:layout>
                <c:manualLayout>
                  <c:x val="-2.7024271048736625E-2"/>
                  <c:y val="-3.61783163694063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899808623414594E-2"/>
                      <c:h val="7.70824253145662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EC9D-4F08-9915-F3D2706C8813}"/>
                </c:ext>
              </c:extLst>
            </c:dLbl>
            <c:dLbl>
              <c:idx val="8"/>
              <c:layout>
                <c:manualLayout>
                  <c:x val="-3.2713659055803833E-2"/>
                  <c:y val="-3.8439461142494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C9D-4F08-9915-F3D2706C8813}"/>
                </c:ext>
              </c:extLst>
            </c:dLbl>
            <c:dLbl>
              <c:idx val="9"/>
              <c:layout>
                <c:manualLayout>
                  <c:x val="-2.702432704609882E-2"/>
                  <c:y val="-7.0095487965724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C9D-4F08-9915-F3D2706C8813}"/>
                </c:ext>
              </c:extLst>
            </c:dLbl>
            <c:dLbl>
              <c:idx val="10"/>
              <c:layout>
                <c:manualLayout>
                  <c:x val="-4.2669990072787614E-2"/>
                  <c:y val="-4.7484040234845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C9D-4F08-9915-F3D2706C8813}"/>
                </c:ext>
              </c:extLst>
            </c:dLbl>
            <c:dLbl>
              <c:idx val="11"/>
              <c:layout>
                <c:manualLayout>
                  <c:x val="-5.8315653099476401E-2"/>
                  <c:y val="-2.7133737277054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CA-4AD6-9F1C-97FF5668A233}"/>
                </c:ext>
              </c:extLst>
            </c:dLbl>
            <c:dLbl>
              <c:idx val="12"/>
              <c:layout>
                <c:manualLayout>
                  <c:x val="-3.2713659055803729E-2"/>
                  <c:y val="-2.7133737277054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CAF-4F9C-96BD-361B94314F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Sheet1!$C$2:$C$15</c:f>
              <c:numCache>
                <c:formatCode>#,##0</c:formatCode>
                <c:ptCount val="14"/>
                <c:pt idx="0">
                  <c:v>4013</c:v>
                </c:pt>
                <c:pt idx="1">
                  <c:v>4006</c:v>
                </c:pt>
                <c:pt idx="2">
                  <c:v>4959</c:v>
                </c:pt>
                <c:pt idx="3">
                  <c:v>5769</c:v>
                </c:pt>
                <c:pt idx="4">
                  <c:v>6328</c:v>
                </c:pt>
                <c:pt idx="5">
                  <c:v>6510</c:v>
                </c:pt>
                <c:pt idx="6">
                  <c:v>7015</c:v>
                </c:pt>
                <c:pt idx="7">
                  <c:v>6990</c:v>
                </c:pt>
                <c:pt idx="8">
                  <c:v>7643</c:v>
                </c:pt>
                <c:pt idx="9">
                  <c:v>6540</c:v>
                </c:pt>
                <c:pt idx="10">
                  <c:v>8067</c:v>
                </c:pt>
                <c:pt idx="11">
                  <c:v>11464</c:v>
                </c:pt>
                <c:pt idx="12">
                  <c:v>12273</c:v>
                </c:pt>
                <c:pt idx="13">
                  <c:v>12171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09-48FD-AFC0-AC47AE754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7474856"/>
        <c:axId val="527476824"/>
      </c:line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  <c:max val="2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EU27 Exports to South Korea – 2023 – Mio€ -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to Korea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E6F-4C2D-9A4A-B6CC1B237C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E6F-4C2D-9A4A-B6CC1B237CE6}"/>
              </c:ext>
            </c:extLst>
          </c:dPt>
          <c:dLbls>
            <c:dLbl>
              <c:idx val="0"/>
              <c:layout>
                <c:manualLayout>
                  <c:x val="-0.28406220211759159"/>
                  <c:y val="-0.149705805257749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299865728703647"/>
                      <c:h val="0.115907694283968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E6F-4C2D-9A4A-B6CC1B237CE6}"/>
                </c:ext>
              </c:extLst>
            </c:dLbl>
            <c:dLbl>
              <c:idx val="1"/>
              <c:layout>
                <c:manualLayout>
                  <c:x val="0.22573311102835408"/>
                  <c:y val="0.135764428952338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390558643755"/>
                      <c:h val="0.115907694283968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E6F-4C2D-9A4A-B6CC1B237C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55719</c:v>
                </c:pt>
                <c:pt idx="1">
                  <c:v>20769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6F-4C2D-9A4A-B6CC1B237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36707312489963"/>
          <c:y val="0.84322343813650336"/>
          <c:w val="0.67462204167535045"/>
          <c:h val="7.447089212309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South</a:t>
            </a:r>
            <a:r>
              <a:rPr lang="en-US" sz="1600" baseline="0" dirty="0"/>
              <a:t> Korea</a:t>
            </a:r>
            <a:r>
              <a:rPr lang="en-US" sz="1600" dirty="0"/>
              <a:t> Exports to EU27 – 2023 – Mio€ -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Korea Exports to EU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860-437A-86A7-9064E2B2EA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60-437A-86A7-9064E2B2EA6F}"/>
              </c:ext>
            </c:extLst>
          </c:dPt>
          <c:dLbls>
            <c:dLbl>
              <c:idx val="0"/>
              <c:layout>
                <c:manualLayout>
                  <c:x val="-0.19864390067770249"/>
                  <c:y val="-0.174323946644817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090323297411401"/>
                      <c:h val="0.115907694283968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860-437A-86A7-9064E2B2EA6F}"/>
                </c:ext>
              </c:extLst>
            </c:dLbl>
            <c:dLbl>
              <c:idx val="1"/>
              <c:layout>
                <c:manualLayout>
                  <c:x val="0.17800348572380847"/>
                  <c:y val="0.120515689228974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85707143650707"/>
                      <c:h val="0.115907694283968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860-437A-86A7-9064E2B2EA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68607</c:v>
                </c:pt>
                <c:pt idx="1">
                  <c:v>12171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60-437A-86A7-9064E2B2EA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605134151760914"/>
          <c:y val="0.84028394993148914"/>
          <c:w val="0.68553424619486725"/>
          <c:h val="7.447089212309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EU27 &amp; South</a:t>
            </a:r>
            <a:r>
              <a:rPr lang="en-US" sz="1600" baseline="0" dirty="0"/>
              <a:t> Korea</a:t>
            </a:r>
            <a:r>
              <a:rPr lang="en-US" sz="1600" dirty="0"/>
              <a:t> Total volume of trade – 2023 – Mio€ -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Korea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3B-4E37-AB58-5E483D5985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23B-4E37-AB58-5E483D59856F}"/>
              </c:ext>
            </c:extLst>
          </c:dPt>
          <c:dLbls>
            <c:dLbl>
              <c:idx val="0"/>
              <c:layout>
                <c:manualLayout>
                  <c:x val="-0.17659773914009555"/>
                  <c:y val="-0.165873004851312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01156815909342"/>
                      <c:h val="0.102459535746028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23B-4E37-AB58-5E483D59856F}"/>
                </c:ext>
              </c:extLst>
            </c:dLbl>
            <c:dLbl>
              <c:idx val="1"/>
              <c:layout>
                <c:manualLayout>
                  <c:x val="0.21548196033774025"/>
                  <c:y val="0.123271459421175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681090989890013"/>
                      <c:h val="0.115907694283968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23B-4E37-AB58-5E483D5985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124326</c:v>
                </c:pt>
                <c:pt idx="1">
                  <c:v>32940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3B-4E37-AB58-5E483D5985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7238640151094329E-2"/>
          <c:y val="0.81917032366774067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933456373328133"/>
          <c:y val="1.7359208796999009E-2"/>
          <c:w val="0.85335280206961128"/>
          <c:h val="0.59052670025716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owned by others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  <c:pt idx="12">
                  <c:v>Services not allocated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240</c:v>
                </c:pt>
                <c:pt idx="1">
                  <c:v>2464</c:v>
                </c:pt>
                <c:pt idx="2">
                  <c:v>4404</c:v>
                </c:pt>
                <c:pt idx="3">
                  <c:v>1511</c:v>
                </c:pt>
                <c:pt idx="4">
                  <c:v>46</c:v>
                </c:pt>
                <c:pt idx="5">
                  <c:v>215</c:v>
                </c:pt>
                <c:pt idx="6">
                  <c:v>263</c:v>
                </c:pt>
                <c:pt idx="7">
                  <c:v>1978</c:v>
                </c:pt>
                <c:pt idx="8">
                  <c:v>3214</c:v>
                </c:pt>
                <c:pt idx="9">
                  <c:v>3324</c:v>
                </c:pt>
                <c:pt idx="10">
                  <c:v>248</c:v>
                </c:pt>
                <c:pt idx="11">
                  <c:v>28</c:v>
                </c:pt>
                <c:pt idx="12">
                  <c:v>848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7-4746-8D20-B17480591A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owned by others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  <c:pt idx="12">
                  <c:v>Services not allocated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207</c:v>
                </c:pt>
                <c:pt idx="1">
                  <c:v>397</c:v>
                </c:pt>
                <c:pt idx="2">
                  <c:v>5763</c:v>
                </c:pt>
                <c:pt idx="3">
                  <c:v>559</c:v>
                </c:pt>
                <c:pt idx="4">
                  <c:v>94</c:v>
                </c:pt>
                <c:pt idx="5">
                  <c:v>495</c:v>
                </c:pt>
                <c:pt idx="6">
                  <c:v>146</c:v>
                </c:pt>
                <c:pt idx="7">
                  <c:v>741</c:v>
                </c:pt>
                <c:pt idx="8">
                  <c:v>341</c:v>
                </c:pt>
                <c:pt idx="9">
                  <c:v>3256</c:v>
                </c:pt>
                <c:pt idx="10">
                  <c:v>79</c:v>
                </c:pt>
                <c:pt idx="11">
                  <c:v>17</c:v>
                </c:pt>
                <c:pt idx="1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87-4746-8D20-B17480591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717128"/>
        <c:axId val="430716472"/>
      </c:barChart>
      <c:catAx>
        <c:axId val="430717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6472"/>
        <c:crosses val="autoZero"/>
        <c:auto val="1"/>
        <c:lblAlgn val="ctr"/>
        <c:lblOffset val="100"/>
        <c:noMultiLvlLbl val="0"/>
      </c:catAx>
      <c:valAx>
        <c:axId val="430716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7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000" b="1" u="sng" dirty="0">
                <a:solidFill>
                  <a:schemeClr val="tx1"/>
                </a:solidFill>
              </a:rPr>
              <a:t>EU27 - Foreign Direct Investment with Korea (€ Mio)</a:t>
            </a:r>
          </a:p>
        </c:rich>
      </c:tx>
      <c:layout>
        <c:manualLayout>
          <c:xMode val="edge"/>
          <c:yMode val="edge"/>
          <c:x val="0.15625937345073826"/>
          <c:y val="2.58338493447568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8628674726462131E-2"/>
          <c:y val="0.10638052049334219"/>
          <c:w val="0.87723228346456694"/>
          <c:h val="0.750499228736443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Inward Stocks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8789068097646768E-2"/>
                  <c:y val="5.97945157248740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9494205260436185E-2"/>
                      <c:h val="0.105967693290870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734C-4865-BD58-2FE1A3F27DA7}"/>
                </c:ext>
              </c:extLst>
            </c:dLbl>
            <c:dLbl>
              <c:idx val="1"/>
              <c:layout>
                <c:manualLayout>
                  <c:x val="-5.8003024425933164E-3"/>
                  <c:y val="-6.8335352381439587E-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353754587149838E-2"/>
                      <c:h val="7.0745661061221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34C-4865-BD58-2FE1A3F27DA7}"/>
                </c:ext>
              </c:extLst>
            </c:dLbl>
            <c:dLbl>
              <c:idx val="2"/>
              <c:layout>
                <c:manualLayout>
                  <c:x val="-1.2716740882886664E-2"/>
                  <c:y val="1.399481203028119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146-4631-B697-7ADD062246F7}"/>
                </c:ext>
              </c:extLst>
            </c:dLbl>
            <c:dLbl>
              <c:idx val="3"/>
              <c:layout>
                <c:manualLayout>
                  <c:x val="-1.2716740882886716E-2"/>
                  <c:y val="-3.196930508330695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146-4631-B697-7ADD062246F7}"/>
                </c:ext>
              </c:extLst>
            </c:dLbl>
            <c:dLbl>
              <c:idx val="4"/>
              <c:layout>
                <c:manualLayout>
                  <c:x val="-1.4129712092096351E-2"/>
                  <c:y val="5.50220012658254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146-4631-B697-7ADD062246F7}"/>
                </c:ext>
              </c:extLst>
            </c:dLbl>
            <c:dLbl>
              <c:idx val="5"/>
              <c:layout>
                <c:manualLayout>
                  <c:x val="-1.5542683301305883E-2"/>
                  <c:y val="1.85508960789524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146-4631-B697-7ADD062246F7}"/>
                </c:ext>
              </c:extLst>
            </c:dLbl>
            <c:dLbl>
              <c:idx val="6"/>
              <c:layout>
                <c:manualLayout>
                  <c:x val="-1.5542683301305985E-2"/>
                  <c:y val="7.6769827853108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73-4167-9A75-4E6A14533E11}"/>
                </c:ext>
              </c:extLst>
            </c:dLbl>
            <c:dLbl>
              <c:idx val="7"/>
              <c:layout>
                <c:manualLayout>
                  <c:x val="-1.695565451051562E-2"/>
                  <c:y val="9.85176544403916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30-43B3-AFA6-A87A349F5319}"/>
                </c:ext>
              </c:extLst>
            </c:dLbl>
            <c:dLbl>
              <c:idx val="8"/>
              <c:layout>
                <c:manualLayout>
                  <c:x val="-1.8368625719725359E-2"/>
                  <c:y val="2.072567873768071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E30-43B3-AFA6-A87A349F53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Sheet1!$B$2:$B$13</c:f>
              <c:numCache>
                <c:formatCode>#,##0</c:formatCode>
                <c:ptCount val="12"/>
                <c:pt idx="0">
                  <c:v>12597</c:v>
                </c:pt>
                <c:pt idx="1">
                  <c:v>14933</c:v>
                </c:pt>
                <c:pt idx="2">
                  <c:v>15953</c:v>
                </c:pt>
                <c:pt idx="3">
                  <c:v>22085</c:v>
                </c:pt>
                <c:pt idx="4">
                  <c:v>24582</c:v>
                </c:pt>
                <c:pt idx="5">
                  <c:v>24181</c:v>
                </c:pt>
                <c:pt idx="6">
                  <c:v>28791</c:v>
                </c:pt>
                <c:pt idx="7">
                  <c:v>33611</c:v>
                </c:pt>
                <c:pt idx="8">
                  <c:v>36606</c:v>
                </c:pt>
                <c:pt idx="9">
                  <c:v>40837</c:v>
                </c:pt>
                <c:pt idx="10">
                  <c:v>39411</c:v>
                </c:pt>
                <c:pt idx="11">
                  <c:v>41776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4C-4865-BD58-2FE1A3F27D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Outward Stocks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100133986561492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4C-4865-BD58-2FE1A3F27DA7}"/>
                </c:ext>
              </c:extLst>
            </c:dLbl>
            <c:dLbl>
              <c:idx val="1"/>
              <c:layout>
                <c:manualLayout>
                  <c:x val="-1.3726959668683841E-2"/>
                  <c:y val="-6.19714736035679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4C-4865-BD58-2FE1A3F27DA7}"/>
                </c:ext>
              </c:extLst>
            </c:dLbl>
            <c:dLbl>
              <c:idx val="2"/>
              <c:layout>
                <c:manualLayout>
                  <c:x val="5.6518848368385406E-3"/>
                  <c:y val="-1.284651129074258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146-4631-B697-7ADD062246F7}"/>
                </c:ext>
              </c:extLst>
            </c:dLbl>
            <c:dLbl>
              <c:idx val="3"/>
              <c:layout>
                <c:manualLayout>
                  <c:x val="4.2389136276288018E-3"/>
                  <c:y val="-1.75435903732809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146-4631-B697-7ADD062246F7}"/>
                </c:ext>
              </c:extLst>
            </c:dLbl>
            <c:dLbl>
              <c:idx val="4"/>
              <c:layout>
                <c:manualLayout>
                  <c:x val="2.8259424184191666E-3"/>
                  <c:y val="-5.80089266693493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146-4631-B697-7ADD062246F7}"/>
                </c:ext>
              </c:extLst>
            </c:dLbl>
            <c:dLbl>
              <c:idx val="5"/>
              <c:layout>
                <c:manualLayout>
                  <c:x val="-5.6518848368386438E-3"/>
                  <c:y val="5.941805039411082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46-4631-B697-7ADD062246F7}"/>
                </c:ext>
              </c:extLst>
            </c:dLbl>
            <c:dLbl>
              <c:idx val="6"/>
              <c:layout>
                <c:manualLayout>
                  <c:x val="-2.8259424184194776E-3"/>
                  <c:y val="-5.37171316705896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273-4167-9A75-4E6A14533E11}"/>
                </c:ext>
              </c:extLst>
            </c:dLbl>
            <c:dLbl>
              <c:idx val="7"/>
              <c:layout>
                <c:manualLayout>
                  <c:x val="0"/>
                  <c:y val="-1.022147849602345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0E-4AC8-85AC-118E8FC7F96B}"/>
                </c:ext>
              </c:extLst>
            </c:dLbl>
            <c:dLbl>
              <c:idx val="8"/>
              <c:layout>
                <c:manualLayout>
                  <c:x val="-5.6518848368386438E-3"/>
                  <c:y val="-1.022147849602325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E30-43B3-AFA6-A87A349F5319}"/>
                </c:ext>
              </c:extLst>
            </c:dLbl>
            <c:dLbl>
              <c:idx val="9"/>
              <c:layout>
                <c:manualLayout>
                  <c:x val="1.4129712092095315E-3"/>
                  <c:y val="3.18891450538427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DC-43CA-B849-C9D3F95C29A5}"/>
                </c:ext>
              </c:extLst>
            </c:dLbl>
            <c:dLbl>
              <c:idx val="10"/>
              <c:layout>
                <c:manualLayout>
                  <c:x val="1.4129712092095315E-3"/>
                  <c:y val="2.61157508186045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63-4702-9274-58B504F1D548}"/>
                </c:ext>
              </c:extLst>
            </c:dLbl>
            <c:dLbl>
              <c:idx val="11"/>
              <c:layout>
                <c:manualLayout>
                  <c:x val="-1.0361669168650892E-16"/>
                  <c:y val="-9.31663257455406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63-4702-9274-58B504F1D5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Sheet1!$C$2:$C$13</c:f>
              <c:numCache>
                <c:formatCode>#,##0</c:formatCode>
                <c:ptCount val="12"/>
                <c:pt idx="0">
                  <c:v>26944</c:v>
                </c:pt>
                <c:pt idx="1">
                  <c:v>36835</c:v>
                </c:pt>
                <c:pt idx="2">
                  <c:v>37943</c:v>
                </c:pt>
                <c:pt idx="3">
                  <c:v>40279</c:v>
                </c:pt>
                <c:pt idx="4">
                  <c:v>44017</c:v>
                </c:pt>
                <c:pt idx="5">
                  <c:v>45397</c:v>
                </c:pt>
                <c:pt idx="6">
                  <c:v>45661</c:v>
                </c:pt>
                <c:pt idx="7">
                  <c:v>47569</c:v>
                </c:pt>
                <c:pt idx="8">
                  <c:v>48364</c:v>
                </c:pt>
                <c:pt idx="9">
                  <c:v>52609</c:v>
                </c:pt>
                <c:pt idx="10">
                  <c:v>52016</c:v>
                </c:pt>
                <c:pt idx="11">
                  <c:v>53026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4C-4865-BD58-2FE1A3F27D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7"/>
        <c:axId val="616069904"/>
        <c:axId val="616070560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ln w="381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5.2744435118587223E-2"/>
                  <c:y val="6.2009025788813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4C-4865-BD58-2FE1A3F27DA7}"/>
                </c:ext>
              </c:extLst>
            </c:dLbl>
            <c:dLbl>
              <c:idx val="1"/>
              <c:layout>
                <c:manualLayout>
                  <c:x val="4.9856744745749741E-2"/>
                  <c:y val="4.3011929841172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4C-4865-BD58-2FE1A3F27DA7}"/>
                </c:ext>
              </c:extLst>
            </c:dLbl>
            <c:dLbl>
              <c:idx val="2"/>
              <c:layout>
                <c:manualLayout>
                  <c:x val="3.8150222648660144E-2"/>
                  <c:y val="7.4049451736217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46-4631-B697-7ADD062246F7}"/>
                </c:ext>
              </c:extLst>
            </c:dLbl>
            <c:dLbl>
              <c:idx val="3"/>
              <c:layout>
                <c:manualLayout>
                  <c:x val="4.6628049903917959E-2"/>
                  <c:y val="2.7078660910833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146-4631-B697-7ADD062246F7}"/>
                </c:ext>
              </c:extLst>
            </c:dLbl>
            <c:dLbl>
              <c:idx val="4"/>
              <c:layout>
                <c:manualLayout>
                  <c:x val="4.380210748549869E-2"/>
                  <c:y val="2.4730121369564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46-4631-B697-7ADD062246F7}"/>
                </c:ext>
              </c:extLst>
            </c:dLbl>
            <c:dLbl>
              <c:idx val="5"/>
              <c:layout>
                <c:manualLayout>
                  <c:x val="2.6846452974983066E-2"/>
                  <c:y val="-3.6331906703434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146-4631-B697-7ADD062246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Sheet1!$D$2:$D$13</c:f>
              <c:numCache>
                <c:formatCode>#,##0</c:formatCode>
                <c:ptCount val="12"/>
                <c:pt idx="0">
                  <c:v>14347</c:v>
                </c:pt>
                <c:pt idx="1">
                  <c:v>21902</c:v>
                </c:pt>
                <c:pt idx="2">
                  <c:v>21990</c:v>
                </c:pt>
                <c:pt idx="3">
                  <c:v>18194</c:v>
                </c:pt>
                <c:pt idx="4">
                  <c:v>19435</c:v>
                </c:pt>
                <c:pt idx="5">
                  <c:v>21216</c:v>
                </c:pt>
                <c:pt idx="6">
                  <c:v>16870</c:v>
                </c:pt>
                <c:pt idx="7">
                  <c:v>13958</c:v>
                </c:pt>
                <c:pt idx="8">
                  <c:v>11758</c:v>
                </c:pt>
                <c:pt idx="9">
                  <c:v>11772</c:v>
                </c:pt>
                <c:pt idx="10">
                  <c:v>12605</c:v>
                </c:pt>
                <c:pt idx="11">
                  <c:v>11250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734C-4865-BD58-2FE1A3F27D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6069904"/>
        <c:axId val="616070560"/>
      </c:lineChart>
      <c:catAx>
        <c:axId val="61606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6070560"/>
        <c:crosses val="autoZero"/>
        <c:auto val="1"/>
        <c:lblAlgn val="ctr"/>
        <c:lblOffset val="100"/>
        <c:noMultiLvlLbl val="0"/>
      </c:catAx>
      <c:valAx>
        <c:axId val="61607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6069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337571060213492"/>
          <c:y val="0.94897103668978233"/>
          <c:w val="0.48399214877541014"/>
          <c:h val="4.776905635308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Share of Services in EU</a:t>
            </a:r>
            <a:r>
              <a:rPr lang="en-GB" dirty="0">
                <a:solidFill>
                  <a:schemeClr val="tx1"/>
                </a:solidFill>
              </a:rPr>
              <a:t>27</a:t>
            </a:r>
            <a:r>
              <a:rPr lang="en-GB" dirty="0"/>
              <a:t> </a:t>
            </a:r>
            <a:r>
              <a:rPr lang="en-GB" b="1" dirty="0">
                <a:solidFill>
                  <a:srgbClr val="FF0000"/>
                </a:solidFill>
              </a:rPr>
              <a:t>Outward</a:t>
            </a:r>
            <a:r>
              <a:rPr lang="en-GB" dirty="0"/>
              <a:t> FDI in Korea – Stocks - € Mio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645712623267848"/>
          <c:y val="0.12474794467281414"/>
          <c:w val="0.80571391314336072"/>
          <c:h val="0.747617278635707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Outward Investment In Korea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1.469744102507118E-2"/>
                  <c:y val="-4.850155538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CB-45ED-A00B-F8DDDD5B3AB5}"/>
                </c:ext>
              </c:extLst>
            </c:dLbl>
            <c:dLbl>
              <c:idx val="7"/>
              <c:layout>
                <c:manualLayout>
                  <c:x val="0"/>
                  <c:y val="-1.10230807688034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CB-45ED-A00B-F8DDDD5B3A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Sheet1!$B$2:$B$7</c:f>
              <c:numCache>
                <c:formatCode>#,##0</c:formatCode>
                <c:ptCount val="6"/>
                <c:pt idx="0">
                  <c:v>45661</c:v>
                </c:pt>
                <c:pt idx="1">
                  <c:v>47569</c:v>
                </c:pt>
                <c:pt idx="2">
                  <c:v>48364</c:v>
                </c:pt>
                <c:pt idx="3">
                  <c:v>52609</c:v>
                </c:pt>
                <c:pt idx="4">
                  <c:v>52016</c:v>
                </c:pt>
                <c:pt idx="5">
                  <c:v>53026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99-4499-9BEE-022278194E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172216"/>
        <c:axId val="37117156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8.9679301169926506E-3"/>
                  <c:y val="2.679027224823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99-4499-9BEE-022278194E7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99-4499-9BEE-022278194E7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99-4499-9BEE-022278194E7B}"/>
                </c:ext>
              </c:extLst>
            </c:dLbl>
            <c:dLbl>
              <c:idx val="3"/>
              <c:layout>
                <c:manualLayout>
                  <c:x val="-0.11508906417805428"/>
                  <c:y val="-3.999008790689923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37300563590865"/>
                      <c:h val="5.04773379610423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B399-4499-9BEE-022278194E7B}"/>
                </c:ext>
              </c:extLst>
            </c:dLbl>
            <c:dLbl>
              <c:idx val="4"/>
              <c:layout>
                <c:manualLayout>
                  <c:x val="-5.2910787690256637E-2"/>
                  <c:y val="-5.0706171536495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6A-4857-9B2B-1BADD5538D8A}"/>
                </c:ext>
              </c:extLst>
            </c:dLbl>
            <c:dLbl>
              <c:idx val="5"/>
              <c:layout>
                <c:manualLayout>
                  <c:x val="-8.2305669740399323E-2"/>
                  <c:y val="-5.5115403844017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CB-45ED-A00B-F8DDDD5B3A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Sheet1!$C$2:$C$7</c:f>
              <c:numCache>
                <c:formatCode>#,##0</c:formatCode>
                <c:ptCount val="6"/>
                <c:pt idx="0">
                  <c:v>25058</c:v>
                </c:pt>
                <c:pt idx="1">
                  <c:v>29093</c:v>
                </c:pt>
                <c:pt idx="2">
                  <c:v>29434</c:v>
                </c:pt>
                <c:pt idx="3" formatCode="General">
                  <c:v>33191</c:v>
                </c:pt>
                <c:pt idx="4" formatCode="General">
                  <c:v>31656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399-4499-9BEE-022278194E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1172216"/>
        <c:axId val="371171560"/>
      </c:lineChart>
      <c:catAx>
        <c:axId val="371172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1560"/>
        <c:crosses val="autoZero"/>
        <c:auto val="1"/>
        <c:lblAlgn val="ctr"/>
        <c:lblOffset val="100"/>
        <c:noMultiLvlLbl val="0"/>
      </c:catAx>
      <c:valAx>
        <c:axId val="371171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2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8575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Share of Services in EU</a:t>
            </a:r>
            <a:r>
              <a:rPr lang="en-GB" dirty="0">
                <a:solidFill>
                  <a:schemeClr val="tx1"/>
                </a:solidFill>
              </a:rPr>
              <a:t>27</a:t>
            </a:r>
            <a:r>
              <a:rPr lang="en-GB" dirty="0"/>
              <a:t> </a:t>
            </a:r>
            <a:r>
              <a:rPr lang="en-GB" b="1" dirty="0">
                <a:solidFill>
                  <a:srgbClr val="FF0000"/>
                </a:solidFill>
              </a:rPr>
              <a:t>Inward</a:t>
            </a:r>
            <a:r>
              <a:rPr lang="en-GB" dirty="0"/>
              <a:t> FDI from Korea – Stocks</a:t>
            </a:r>
            <a:r>
              <a:rPr lang="en-GB" baseline="0" dirty="0"/>
              <a:t> - € Mio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Inward Investment from Korea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2.8446660048524032E-3"/>
                  <c:y val="1.5432313076324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6F8-4F17-9873-173EA08608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Sheet1!$B$2:$B$7</c:f>
              <c:numCache>
                <c:formatCode>#,##0</c:formatCode>
                <c:ptCount val="6"/>
                <c:pt idx="0">
                  <c:v>28791</c:v>
                </c:pt>
                <c:pt idx="1">
                  <c:v>33611</c:v>
                </c:pt>
                <c:pt idx="2">
                  <c:v>36606</c:v>
                </c:pt>
                <c:pt idx="3">
                  <c:v>40837</c:v>
                </c:pt>
                <c:pt idx="4">
                  <c:v>39411</c:v>
                </c:pt>
                <c:pt idx="5">
                  <c:v>41776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81-471C-B8B6-0AA364B11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172216"/>
        <c:axId val="37117156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3.4135992058230091E-2"/>
                  <c:y val="-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481-471C-B8B6-0AA364B1137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481-471C-B8B6-0AA364B1137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481-471C-B8B6-0AA364B11371}"/>
                </c:ext>
              </c:extLst>
            </c:dLbl>
            <c:dLbl>
              <c:idx val="3"/>
              <c:layout>
                <c:manualLayout>
                  <c:x val="-7.680598213101765E-2"/>
                  <c:y val="6.3933868459060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481-471C-B8B6-0AA364B11371}"/>
                </c:ext>
              </c:extLst>
            </c:dLbl>
            <c:dLbl>
              <c:idx val="4"/>
              <c:layout>
                <c:manualLayout>
                  <c:x val="-3.4135992058230091E-2"/>
                  <c:y val="4.850155538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5A-4C42-8D87-3B5816447873}"/>
                </c:ext>
              </c:extLst>
            </c:dLbl>
            <c:dLbl>
              <c:idx val="5"/>
              <c:layout>
                <c:manualLayout>
                  <c:x val="-3.9825324067935104E-2"/>
                  <c:y val="-2.6455393845128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5A-4C42-8D87-3B5816447873}"/>
                </c:ext>
              </c:extLst>
            </c:dLbl>
            <c:dLbl>
              <c:idx val="6"/>
              <c:layout>
                <c:manualLayout>
                  <c:x val="1.0430321525828207E-16"/>
                  <c:y val="5.0706171536495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5A-4C42-8D87-3B5816447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16506</c:v>
                </c:pt>
                <c:pt idx="1">
                  <c:v>20710</c:v>
                </c:pt>
                <c:pt idx="2">
                  <c:v>20540</c:v>
                </c:pt>
                <c:pt idx="3">
                  <c:v>20400</c:v>
                </c:pt>
                <c:pt idx="4">
                  <c:v>20311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81-471C-B8B6-0AA364B11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1172216"/>
        <c:axId val="371171560"/>
      </c:lineChart>
      <c:catAx>
        <c:axId val="371172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1560"/>
        <c:crosses val="autoZero"/>
        <c:auto val="1"/>
        <c:lblAlgn val="ctr"/>
        <c:lblOffset val="100"/>
        <c:noMultiLvlLbl val="0"/>
      </c:catAx>
      <c:valAx>
        <c:axId val="371171560"/>
        <c:scaling>
          <c:orientation val="minMax"/>
          <c:max val="5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2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8575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987860892388452E-2"/>
          <c:y val="6.9729991900822519E-2"/>
          <c:w val="0.908628280839895"/>
          <c:h val="0.768873207223199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1920</c:v>
                </c:pt>
                <c:pt idx="1">
                  <c:v>983</c:v>
                </c:pt>
                <c:pt idx="2">
                  <c:v>684</c:v>
                </c:pt>
                <c:pt idx="3">
                  <c:v>339</c:v>
                </c:pt>
                <c:pt idx="4">
                  <c:v>278</c:v>
                </c:pt>
                <c:pt idx="5">
                  <c:v>187</c:v>
                </c:pt>
                <c:pt idx="6">
                  <c:v>203</c:v>
                </c:pt>
                <c:pt idx="7">
                  <c:v>156</c:v>
                </c:pt>
                <c:pt idx="8">
                  <c:v>113</c:v>
                </c:pt>
                <c:pt idx="9">
                  <c:v>61</c:v>
                </c:pt>
                <c:pt idx="10">
                  <c:v>84</c:v>
                </c:pt>
                <c:pt idx="11">
                  <c:v>86</c:v>
                </c:pt>
                <c:pt idx="12">
                  <c:v>35</c:v>
                </c:pt>
                <c:pt idx="13">
                  <c:v>64</c:v>
                </c:pt>
                <c:pt idx="14">
                  <c:v>53</c:v>
                </c:pt>
                <c:pt idx="15">
                  <c:v>48</c:v>
                </c:pt>
                <c:pt idx="16">
                  <c:v>31</c:v>
                </c:pt>
                <c:pt idx="17">
                  <c:v>17</c:v>
                </c:pt>
                <c:pt idx="18">
                  <c:v>41</c:v>
                </c:pt>
                <c:pt idx="19">
                  <c:v>35</c:v>
                </c:pt>
                <c:pt idx="2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E5-4576-9874-098086510F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2370</c:v>
                </c:pt>
                <c:pt idx="1">
                  <c:v>1232</c:v>
                </c:pt>
                <c:pt idx="2">
                  <c:v>772</c:v>
                </c:pt>
                <c:pt idx="3">
                  <c:v>415</c:v>
                </c:pt>
                <c:pt idx="4">
                  <c:v>391</c:v>
                </c:pt>
                <c:pt idx="5">
                  <c:v>230</c:v>
                </c:pt>
                <c:pt idx="6">
                  <c:v>240</c:v>
                </c:pt>
                <c:pt idx="7">
                  <c:v>164</c:v>
                </c:pt>
                <c:pt idx="8">
                  <c:v>133</c:v>
                </c:pt>
                <c:pt idx="9">
                  <c:v>101</c:v>
                </c:pt>
                <c:pt idx="10">
                  <c:v>103</c:v>
                </c:pt>
                <c:pt idx="11">
                  <c:v>122</c:v>
                </c:pt>
                <c:pt idx="12">
                  <c:v>58</c:v>
                </c:pt>
                <c:pt idx="13">
                  <c:v>77</c:v>
                </c:pt>
                <c:pt idx="14">
                  <c:v>72</c:v>
                </c:pt>
                <c:pt idx="15">
                  <c:v>45</c:v>
                </c:pt>
                <c:pt idx="16">
                  <c:v>24</c:v>
                </c:pt>
                <c:pt idx="17">
                  <c:v>27</c:v>
                </c:pt>
                <c:pt idx="18">
                  <c:v>52</c:v>
                </c:pt>
                <c:pt idx="19">
                  <c:v>40</c:v>
                </c:pt>
                <c:pt idx="2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E5-4576-9874-098086510F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2568</c:v>
                </c:pt>
                <c:pt idx="1">
                  <c:v>1325</c:v>
                </c:pt>
                <c:pt idx="2">
                  <c:v>897</c:v>
                </c:pt>
                <c:pt idx="3">
                  <c:v>487</c:v>
                </c:pt>
                <c:pt idx="4">
                  <c:v>422</c:v>
                </c:pt>
                <c:pt idx="5">
                  <c:v>291</c:v>
                </c:pt>
                <c:pt idx="6">
                  <c:v>313</c:v>
                </c:pt>
                <c:pt idx="7">
                  <c:v>163</c:v>
                </c:pt>
                <c:pt idx="8">
                  <c:v>151</c:v>
                </c:pt>
                <c:pt idx="9">
                  <c:v>154</c:v>
                </c:pt>
                <c:pt idx="10">
                  <c:v>122</c:v>
                </c:pt>
                <c:pt idx="11">
                  <c:v>129</c:v>
                </c:pt>
                <c:pt idx="12">
                  <c:v>90</c:v>
                </c:pt>
                <c:pt idx="13">
                  <c:v>84</c:v>
                </c:pt>
                <c:pt idx="14">
                  <c:v>93</c:v>
                </c:pt>
                <c:pt idx="15">
                  <c:v>50</c:v>
                </c:pt>
                <c:pt idx="16">
                  <c:v>38</c:v>
                </c:pt>
                <c:pt idx="17">
                  <c:v>36</c:v>
                </c:pt>
                <c:pt idx="18">
                  <c:v>58</c:v>
                </c:pt>
                <c:pt idx="19">
                  <c:v>48</c:v>
                </c:pt>
                <c:pt idx="20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E5-4576-9874-098086510F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Sheet1!$E$2:$E$22</c:f>
              <c:numCache>
                <c:formatCode>General</c:formatCode>
                <c:ptCount val="21"/>
                <c:pt idx="0">
                  <c:v>2862</c:v>
                </c:pt>
                <c:pt idx="1">
                  <c:v>1438</c:v>
                </c:pt>
                <c:pt idx="2">
                  <c:v>966</c:v>
                </c:pt>
                <c:pt idx="3">
                  <c:v>581</c:v>
                </c:pt>
                <c:pt idx="4">
                  <c:v>380</c:v>
                </c:pt>
                <c:pt idx="5">
                  <c:v>328</c:v>
                </c:pt>
                <c:pt idx="6">
                  <c:v>344</c:v>
                </c:pt>
                <c:pt idx="7">
                  <c:v>201</c:v>
                </c:pt>
                <c:pt idx="8">
                  <c:v>168</c:v>
                </c:pt>
                <c:pt idx="9">
                  <c:v>165</c:v>
                </c:pt>
                <c:pt idx="10">
                  <c:v>147</c:v>
                </c:pt>
                <c:pt idx="11">
                  <c:v>124</c:v>
                </c:pt>
                <c:pt idx="12">
                  <c:v>101</c:v>
                </c:pt>
                <c:pt idx="13">
                  <c:v>99</c:v>
                </c:pt>
                <c:pt idx="14">
                  <c:v>84</c:v>
                </c:pt>
                <c:pt idx="15">
                  <c:v>75</c:v>
                </c:pt>
                <c:pt idx="16">
                  <c:v>62</c:v>
                </c:pt>
                <c:pt idx="17">
                  <c:v>52</c:v>
                </c:pt>
                <c:pt idx="18">
                  <c:v>54</c:v>
                </c:pt>
                <c:pt idx="19">
                  <c:v>52</c:v>
                </c:pt>
                <c:pt idx="20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9-4D71-BBED-07CB26AD734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Sheet1!$F$2:$F$22</c:f>
              <c:numCache>
                <c:formatCode>General</c:formatCode>
                <c:ptCount val="21"/>
                <c:pt idx="0">
                  <c:v>3241</c:v>
                </c:pt>
                <c:pt idx="1">
                  <c:v>1642</c:v>
                </c:pt>
                <c:pt idx="2">
                  <c:v>1077</c:v>
                </c:pt>
                <c:pt idx="3">
                  <c:v>645</c:v>
                </c:pt>
                <c:pt idx="4">
                  <c:v>444</c:v>
                </c:pt>
                <c:pt idx="5">
                  <c:v>395</c:v>
                </c:pt>
                <c:pt idx="6">
                  <c:v>374</c:v>
                </c:pt>
                <c:pt idx="7">
                  <c:v>223</c:v>
                </c:pt>
                <c:pt idx="8">
                  <c:v>179</c:v>
                </c:pt>
                <c:pt idx="9">
                  <c:v>176</c:v>
                </c:pt>
                <c:pt idx="10">
                  <c:v>158</c:v>
                </c:pt>
                <c:pt idx="11">
                  <c:v>138</c:v>
                </c:pt>
                <c:pt idx="12">
                  <c:v>115</c:v>
                </c:pt>
                <c:pt idx="13">
                  <c:v>109</c:v>
                </c:pt>
                <c:pt idx="14">
                  <c:v>83</c:v>
                </c:pt>
                <c:pt idx="15">
                  <c:v>83</c:v>
                </c:pt>
                <c:pt idx="16">
                  <c:v>71</c:v>
                </c:pt>
                <c:pt idx="17">
                  <c:v>62</c:v>
                </c:pt>
                <c:pt idx="18">
                  <c:v>58</c:v>
                </c:pt>
                <c:pt idx="19">
                  <c:v>57</c:v>
                </c:pt>
                <c:pt idx="2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1-409D-BC82-02836B0BC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6674464"/>
        <c:axId val="646671840"/>
      </c:barChart>
      <c:catAx>
        <c:axId val="64667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1840"/>
        <c:crosses val="autoZero"/>
        <c:auto val="1"/>
        <c:lblAlgn val="ctr"/>
        <c:lblOffset val="100"/>
        <c:noMultiLvlLbl val="0"/>
      </c:catAx>
      <c:valAx>
        <c:axId val="646671840"/>
        <c:scaling>
          <c:orientation val="minMax"/>
          <c:max val="3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446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1438112423447067"/>
          <c:y val="0.15429524238638637"/>
          <c:w val="0.38561887576552933"/>
          <c:h val="4.69618013364737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85066238891068"/>
          <c:y val="2.817729296837037E-2"/>
          <c:w val="0.66772635550045856"/>
          <c:h val="0.769732119723113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0753404122086931"/>
                  <c:y val="-5.9497548424156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833275281372401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1A2-4ED9-9AD1-B91755A41000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334.4</c:v>
                </c:pt>
                <c:pt idx="1">
                  <c:v>296.60000000000002</c:v>
                </c:pt>
                <c:pt idx="2">
                  <c:v>164.1</c:v>
                </c:pt>
                <c:pt idx="3">
                  <c:v>67.400000000000006</c:v>
                </c:pt>
                <c:pt idx="4">
                  <c:v>37.200000000000003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BA-4A47-92BF-A23B602F8C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1730967071259969"/>
                  <c:y val="-3.1996636933908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68662255743962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482.4</c:v>
                </c:pt>
                <c:pt idx="1">
                  <c:v>241.7</c:v>
                </c:pt>
                <c:pt idx="2">
                  <c:v>96.4</c:v>
                </c:pt>
                <c:pt idx="3">
                  <c:v>45.5</c:v>
                </c:pt>
                <c:pt idx="4">
                  <c:v>43.3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BA-4A47-92BF-A23B602F8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023685184"/>
        <c:axId val="2023684352"/>
      </c:barChart>
      <c:catAx>
        <c:axId val="202368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4352"/>
        <c:crosses val="autoZero"/>
        <c:auto val="1"/>
        <c:lblAlgn val="ctr"/>
        <c:lblOffset val="100"/>
        <c:noMultiLvlLbl val="0"/>
      </c:catAx>
      <c:valAx>
        <c:axId val="2023684352"/>
        <c:scaling>
          <c:orientation val="minMax"/>
          <c:max val="84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5184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863773965691235E-2"/>
          <c:y val="2.902909515350104E-2"/>
          <c:w val="0.90233030608812648"/>
          <c:h val="0.806880149775929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Sheet1!$A$2:$A$20</c:f>
              <c:strCache>
                <c:ptCount val="19"/>
                <c:pt idx="0">
                  <c:v>India</c:v>
                </c:pt>
                <c:pt idx="1">
                  <c:v>Japan</c:v>
                </c:pt>
                <c:pt idx="2">
                  <c:v>Norway</c:v>
                </c:pt>
                <c:pt idx="3">
                  <c:v>Canada</c:v>
                </c:pt>
                <c:pt idx="4">
                  <c:v>Hong Kong</c:v>
                </c:pt>
                <c:pt idx="5">
                  <c:v>UAE*</c:v>
                </c:pt>
                <c:pt idx="6">
                  <c:v>Australia*</c:v>
                </c:pt>
                <c:pt idx="7">
                  <c:v>Turkey*</c:v>
                </c:pt>
                <c:pt idx="8">
                  <c:v>Brazil</c:v>
                </c:pt>
                <c:pt idx="9">
                  <c:v>Korea</c:v>
                </c:pt>
                <c:pt idx="10">
                  <c:v>Mexico*</c:v>
                </c:pt>
                <c:pt idx="11">
                  <c:v>Israel*</c:v>
                </c:pt>
                <c:pt idx="12">
                  <c:v>Taiwan*</c:v>
                </c:pt>
                <c:pt idx="13">
                  <c:v>Saudi Arabia</c:v>
                </c:pt>
                <c:pt idx="14">
                  <c:v>South Africa*</c:v>
                </c:pt>
                <c:pt idx="15">
                  <c:v>Ukraine*</c:v>
                </c:pt>
                <c:pt idx="16">
                  <c:v>Egypt*</c:v>
                </c:pt>
                <c:pt idx="17">
                  <c:v>Morocco*</c:v>
                </c:pt>
                <c:pt idx="18">
                  <c:v>Thailand*</c:v>
                </c:pt>
              </c:strCache>
            </c:strRef>
          </c:cat>
          <c:val>
            <c:numRef>
              <c:f>Sheet1!$B$2:$B$20</c:f>
              <c:numCache>
                <c:formatCode>#,##0.0</c:formatCode>
                <c:ptCount val="19"/>
                <c:pt idx="0">
                  <c:v>28.2</c:v>
                </c:pt>
                <c:pt idx="1">
                  <c:v>39.799999999999997</c:v>
                </c:pt>
                <c:pt idx="2">
                  <c:v>32.799999999999997</c:v>
                </c:pt>
                <c:pt idx="3">
                  <c:v>28.5</c:v>
                </c:pt>
                <c:pt idx="4">
                  <c:v>33.6</c:v>
                </c:pt>
                <c:pt idx="5">
                  <c:v>22.5</c:v>
                </c:pt>
                <c:pt idx="6">
                  <c:v>28</c:v>
                </c:pt>
                <c:pt idx="7">
                  <c:v>17.899999999999999</c:v>
                </c:pt>
                <c:pt idx="8">
                  <c:v>24.1</c:v>
                </c:pt>
                <c:pt idx="9">
                  <c:v>18.8</c:v>
                </c:pt>
                <c:pt idx="10">
                  <c:v>17.2</c:v>
                </c:pt>
                <c:pt idx="11">
                  <c:v>15.1</c:v>
                </c:pt>
                <c:pt idx="12">
                  <c:v>11</c:v>
                </c:pt>
                <c:pt idx="13">
                  <c:v>15.7</c:v>
                </c:pt>
                <c:pt idx="14">
                  <c:v>11.4</c:v>
                </c:pt>
                <c:pt idx="15">
                  <c:v>12.5</c:v>
                </c:pt>
                <c:pt idx="16">
                  <c:v>6.1</c:v>
                </c:pt>
                <c:pt idx="17">
                  <c:v>5.7</c:v>
                </c:pt>
                <c:pt idx="18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08-426D-BBAE-5392B2A2F7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Sheet1!$A$2:$A$20</c:f>
              <c:strCache>
                <c:ptCount val="19"/>
                <c:pt idx="0">
                  <c:v>India</c:v>
                </c:pt>
                <c:pt idx="1">
                  <c:v>Japan</c:v>
                </c:pt>
                <c:pt idx="2">
                  <c:v>Norway</c:v>
                </c:pt>
                <c:pt idx="3">
                  <c:v>Canada</c:v>
                </c:pt>
                <c:pt idx="4">
                  <c:v>Hong Kong</c:v>
                </c:pt>
                <c:pt idx="5">
                  <c:v>UAE*</c:v>
                </c:pt>
                <c:pt idx="6">
                  <c:v>Australia*</c:v>
                </c:pt>
                <c:pt idx="7">
                  <c:v>Turkey*</c:v>
                </c:pt>
                <c:pt idx="8">
                  <c:v>Brazil</c:v>
                </c:pt>
                <c:pt idx="9">
                  <c:v>Korea</c:v>
                </c:pt>
                <c:pt idx="10">
                  <c:v>Mexico*</c:v>
                </c:pt>
                <c:pt idx="11">
                  <c:v>Israel*</c:v>
                </c:pt>
                <c:pt idx="12">
                  <c:v>Taiwan*</c:v>
                </c:pt>
                <c:pt idx="13">
                  <c:v>Saudi Arabia</c:v>
                </c:pt>
                <c:pt idx="14">
                  <c:v>South Africa*</c:v>
                </c:pt>
                <c:pt idx="15">
                  <c:v>Ukraine*</c:v>
                </c:pt>
                <c:pt idx="16">
                  <c:v>Egypt*</c:v>
                </c:pt>
                <c:pt idx="17">
                  <c:v>Morocco*</c:v>
                </c:pt>
                <c:pt idx="18">
                  <c:v>Thailand*</c:v>
                </c:pt>
              </c:strCache>
            </c:strRef>
          </c:cat>
          <c:val>
            <c:numRef>
              <c:f>Sheet1!$C$2:$C$20</c:f>
              <c:numCache>
                <c:formatCode>#,##0.0</c:formatCode>
                <c:ptCount val="19"/>
                <c:pt idx="0">
                  <c:v>35.799999999999997</c:v>
                </c:pt>
                <c:pt idx="1">
                  <c:v>21.8</c:v>
                </c:pt>
                <c:pt idx="2">
                  <c:v>20</c:v>
                </c:pt>
                <c:pt idx="3">
                  <c:v>20.7</c:v>
                </c:pt>
                <c:pt idx="4">
                  <c:v>15.2</c:v>
                </c:pt>
                <c:pt idx="5">
                  <c:v>16.5</c:v>
                </c:pt>
                <c:pt idx="6">
                  <c:v>10.1</c:v>
                </c:pt>
                <c:pt idx="7">
                  <c:v>19.8</c:v>
                </c:pt>
                <c:pt idx="8">
                  <c:v>9.5</c:v>
                </c:pt>
                <c:pt idx="9">
                  <c:v>12.1</c:v>
                </c:pt>
                <c:pt idx="10">
                  <c:v>8.5</c:v>
                </c:pt>
                <c:pt idx="11">
                  <c:v>10.5</c:v>
                </c:pt>
                <c:pt idx="12">
                  <c:v>8.1</c:v>
                </c:pt>
                <c:pt idx="13">
                  <c:v>3.3</c:v>
                </c:pt>
                <c:pt idx="14">
                  <c:v>5.0999999999999996</c:v>
                </c:pt>
                <c:pt idx="15">
                  <c:v>3.8</c:v>
                </c:pt>
                <c:pt idx="16">
                  <c:v>8.9</c:v>
                </c:pt>
                <c:pt idx="17">
                  <c:v>8.1999999999999993</c:v>
                </c:pt>
                <c:pt idx="18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08-426D-BBAE-5392B2A2F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054464"/>
        <c:axId val="217040320"/>
      </c:barChart>
      <c:catAx>
        <c:axId val="21705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40320"/>
        <c:crosses val="autoZero"/>
        <c:auto val="1"/>
        <c:lblAlgn val="ctr"/>
        <c:lblOffset val="100"/>
        <c:noMultiLvlLbl val="0"/>
      </c:catAx>
      <c:valAx>
        <c:axId val="217040320"/>
        <c:scaling>
          <c:orientation val="minMax"/>
          <c:max val="6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5446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BOP - 2024 – € Bio 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in BOP - 2024 -Bio$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54C-4130-9CE0-A5BB6420868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54C-4130-9CE0-A5BB6420868D}"/>
              </c:ext>
            </c:extLst>
          </c:dPt>
          <c:dLbls>
            <c:dLbl>
              <c:idx val="0"/>
              <c:layout>
                <c:manualLayout>
                  <c:x val="-0.28228735175622777"/>
                  <c:y val="-8.6017358810302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4C-4130-9CE0-A5BB6420868D}"/>
                </c:ext>
              </c:extLst>
            </c:dLbl>
            <c:dLbl>
              <c:idx val="1"/>
              <c:layout>
                <c:manualLayout>
                  <c:x val="0.18885396283815323"/>
                  <c:y val="9.8410495671160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4C-4130-9CE0-A5BB642086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2591</c:v>
                </c:pt>
                <c:pt idx="1">
                  <c:v>1553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4C-4130-9CE0-A5BB642086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227904150184967"/>
          <c:y val="0.78458532679287207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</a:t>
            </a:r>
            <a:r>
              <a:rPr lang="en-US" sz="2000" dirty="0" err="1"/>
              <a:t>TiVA</a:t>
            </a:r>
            <a:r>
              <a:rPr lang="en-US" sz="2000" dirty="0"/>
              <a:t> - 2020 -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12F-4A56-8165-020AB582A03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12F-4A56-8165-020AB582A036}"/>
              </c:ext>
            </c:extLst>
          </c:dPt>
          <c:dLbls>
            <c:dLbl>
              <c:idx val="0"/>
              <c:layout>
                <c:manualLayout>
                  <c:x val="-0.2282852153005771"/>
                  <c:y val="7.666096626469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2F-4A56-8165-020AB582A036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2F-4A56-8165-020AB582A0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37.9</c:v>
                </c:pt>
                <c:pt idx="1">
                  <c:v>62.1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2F-4A56-8165-020AB582A0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255717823612E-2"/>
          <c:y val="0.73626181139325164"/>
          <c:w val="0.81007915707010436"/>
          <c:h val="5.10708427542562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South Korea Exports in BOP - 2024 – </a:t>
            </a:r>
            <a:r>
              <a:rPr lang="en-US" sz="2000" dirty="0" err="1"/>
              <a:t>BioUS</a:t>
            </a:r>
            <a:r>
              <a:rPr lang="en-US" sz="2000" dirty="0"/>
              <a:t>$</a:t>
            </a:r>
          </a:p>
        </c:rich>
      </c:tx>
      <c:layout>
        <c:manualLayout>
          <c:xMode val="edge"/>
          <c:yMode val="edge"/>
          <c:x val="0.13536631015553355"/>
          <c:y val="1.94010232790553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in BOP - 2023 -%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4B-4FFA-8C95-3F51E5E1B09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4B-4FFA-8C95-3F51E5E1B09D}"/>
              </c:ext>
            </c:extLst>
          </c:dPt>
          <c:dLbls>
            <c:dLbl>
              <c:idx val="0"/>
              <c:layout>
                <c:manualLayout>
                  <c:x val="-8.7595847069354013E-2"/>
                  <c:y val="-0.1870223262295566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4B-4FFA-8C95-3F51E5E1B09D}"/>
                </c:ext>
              </c:extLst>
            </c:dLbl>
            <c:dLbl>
              <c:idx val="1"/>
              <c:layout>
                <c:manualLayout>
                  <c:x val="0.12783125241390919"/>
                  <c:y val="0.118118781996868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4B-4FFA-8C95-3F51E5E1B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684</c:v>
                </c:pt>
                <c:pt idx="1">
                  <c:v>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4B-4FFA-8C95-3F51E5E1B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43981380637113E-2"/>
          <c:y val="0.83385603760076044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South Korea Exports in </a:t>
            </a:r>
            <a:r>
              <a:rPr lang="en-US" sz="2000" dirty="0" err="1"/>
              <a:t>TiVA</a:t>
            </a:r>
            <a:r>
              <a:rPr lang="en-US" sz="2000" dirty="0"/>
              <a:t> - 2016 -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Canada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A0-44F8-86CA-B68E0B1684E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A0-44F8-86CA-B68E0B1684E6}"/>
              </c:ext>
            </c:extLst>
          </c:dPt>
          <c:dLbls>
            <c:dLbl>
              <c:idx val="0"/>
              <c:layout>
                <c:manualLayout>
                  <c:x val="-0.24930742098129735"/>
                  <c:y val="-5.88335022245535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0-44F8-86CA-B68E0B1684E6}"/>
                </c:ext>
              </c:extLst>
            </c:dLbl>
            <c:dLbl>
              <c:idx val="1"/>
              <c:layout>
                <c:manualLayout>
                  <c:x val="0.2448698321128385"/>
                  <c:y val="6.94777226532008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0-44F8-86CA-B68E0B1684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64.2</c:v>
                </c:pt>
                <c:pt idx="1">
                  <c:v>35.799999999999997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A0-44F8-86CA-B68E0B1684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351798256291E-2"/>
          <c:y val="0.86436567251035445"/>
          <c:w val="0.86181413882448954"/>
          <c:h val="8.80238796149590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Goods (€ Mio)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600453129047495"/>
          <c:y val="9.1352256959820521E-2"/>
          <c:w val="0.81073457761287271"/>
          <c:h val="0.825670616404619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5355760586344038E-2"/>
                  <c:y val="-2.466643981310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E3-4F35-AF4E-6412C4F71752}"/>
                </c:ext>
              </c:extLst>
            </c:dLbl>
            <c:dLbl>
              <c:idx val="1"/>
              <c:layout>
                <c:manualLayout>
                  <c:x val="-3.0237173724229358E-3"/>
                  <c:y val="-4.1932947682286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E3-4F35-AF4E-6412C4F71752}"/>
                </c:ext>
              </c:extLst>
            </c:dLbl>
            <c:dLbl>
              <c:idx val="2"/>
              <c:layout>
                <c:manualLayout>
                  <c:x val="-6.0474347448458657E-2"/>
                  <c:y val="-4.43995916635979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7-4DDE-8459-58660BD17A5D}"/>
                </c:ext>
              </c:extLst>
            </c:dLbl>
            <c:dLbl>
              <c:idx val="3"/>
              <c:layout>
                <c:manualLayout>
                  <c:x val="-9.071152117268862E-3"/>
                  <c:y val="-4.93327825142521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263252929434531"/>
                      <c:h val="7.0669350064560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1B7-4DDE-8459-58660BD17A5D}"/>
                </c:ext>
              </c:extLst>
            </c:dLbl>
            <c:dLbl>
              <c:idx val="4"/>
              <c:layout>
                <c:manualLayout>
                  <c:x val="-2.4189738979383597E-2"/>
                  <c:y val="-1.973315185048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E3-4F35-AF4E-6412C4F71752}"/>
                </c:ext>
              </c:extLst>
            </c:dLbl>
            <c:dLbl>
              <c:idx val="5"/>
              <c:layout>
                <c:manualLayout>
                  <c:x val="0"/>
                  <c:y val="-2.46664398131099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1B7-4DDE-8459-58660BD17A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43368</c:v>
                </c:pt>
                <c:pt idx="1">
                  <c:v>45301</c:v>
                </c:pt>
                <c:pt idx="2">
                  <c:v>51830</c:v>
                </c:pt>
                <c:pt idx="3">
                  <c:v>60121</c:v>
                </c:pt>
                <c:pt idx="4">
                  <c:v>57243</c:v>
                </c:pt>
                <c:pt idx="5">
                  <c:v>55719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4-4C67-89B3-B02EFD386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1932947682286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77-4C5D-8CC2-54CE17C8A690}"/>
                </c:ext>
              </c:extLst>
            </c:dLbl>
            <c:dLbl>
              <c:idx val="1"/>
              <c:layout>
                <c:manualLayout>
                  <c:x val="2.7213456351806421E-2"/>
                  <c:y val="-2.21997958317989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A1-4549-A610-08550C5D721F}"/>
                </c:ext>
              </c:extLst>
            </c:dLbl>
            <c:dLbl>
              <c:idx val="2"/>
              <c:layout>
                <c:manualLayout>
                  <c:x val="2.7213456351806421E-2"/>
                  <c:y val="2.46664398131099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77-4C5D-8CC2-54CE17C8A690}"/>
                </c:ext>
              </c:extLst>
            </c:dLbl>
            <c:dLbl>
              <c:idx val="3"/>
              <c:layout>
                <c:manualLayout>
                  <c:x val="3.0237173724229356E-2"/>
                  <c:y val="1.726650786917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1B7-4DDE-8459-58660BD17A5D}"/>
                </c:ext>
              </c:extLst>
            </c:dLbl>
            <c:dLbl>
              <c:idx val="4"/>
              <c:layout>
                <c:manualLayout>
                  <c:x val="2.6041944435978983E-2"/>
                  <c:y val="6.993421246855514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053765980465355"/>
                      <c:h val="5.833613015800505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1B7-4DDE-8459-58660BD17A5D}"/>
                </c:ext>
              </c:extLst>
            </c:dLbl>
            <c:dLbl>
              <c:idx val="5"/>
              <c:layout>
                <c:manualLayout>
                  <c:x val="3.8117885931095434E-2"/>
                  <c:y val="-2.4666439813109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1B7-4DDE-8459-58660BD17A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47448</c:v>
                </c:pt>
                <c:pt idx="1">
                  <c:v>44213</c:v>
                </c:pt>
                <c:pt idx="2">
                  <c:v>55484</c:v>
                </c:pt>
                <c:pt idx="3">
                  <c:v>72289</c:v>
                </c:pt>
                <c:pt idx="4">
                  <c:v>73446</c:v>
                </c:pt>
                <c:pt idx="5">
                  <c:v>68607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74-4C67-89B3-B02EFD3861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023717372422908E-3"/>
                  <c:y val="-6.6599387495396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E3-4F35-AF4E-6412C4F71752}"/>
                </c:ext>
              </c:extLst>
            </c:dLbl>
            <c:dLbl>
              <c:idx val="1"/>
              <c:layout>
                <c:manualLayout>
                  <c:x val="0"/>
                  <c:y val="-5.1799523607530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E3-4F35-AF4E-6412C4F71752}"/>
                </c:ext>
              </c:extLst>
            </c:dLbl>
            <c:dLbl>
              <c:idx val="2"/>
              <c:layout>
                <c:manualLayout>
                  <c:x val="2.4189738979383486E-2"/>
                  <c:y val="-4.93328796262200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E3-4F35-AF4E-6412C4F71752}"/>
                </c:ext>
              </c:extLst>
            </c:dLbl>
            <c:dLbl>
              <c:idx val="3"/>
              <c:layout>
                <c:manualLayout>
                  <c:x val="-1.2094869489691743E-2"/>
                  <c:y val="-4.93309373868645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A1-4549-A610-08550C5D721F}"/>
                </c:ext>
              </c:extLst>
            </c:dLbl>
            <c:dLbl>
              <c:idx val="4"/>
              <c:layout>
                <c:manualLayout>
                  <c:x val="9.0711521172688065E-3"/>
                  <c:y val="1.7266702093112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AE3-4F35-AF4E-6412C4F717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-4080</c:v>
                </c:pt>
                <c:pt idx="1">
                  <c:v>1088</c:v>
                </c:pt>
                <c:pt idx="2">
                  <c:v>-3654</c:v>
                </c:pt>
                <c:pt idx="3">
                  <c:v>-12168</c:v>
                </c:pt>
                <c:pt idx="4">
                  <c:v>-16203</c:v>
                </c:pt>
                <c:pt idx="5">
                  <c:v>-12888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74-4C67-89B3-B02EFD386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848480"/>
        <c:axId val="341848808"/>
      </c:barChart>
      <c:catAx>
        <c:axId val="3418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808"/>
        <c:crosses val="autoZero"/>
        <c:auto val="1"/>
        <c:lblAlgn val="ctr"/>
        <c:lblOffset val="100"/>
        <c:noMultiLvlLbl val="0"/>
      </c:catAx>
      <c:valAx>
        <c:axId val="341848808"/>
        <c:scaling>
          <c:orientation val="minMax"/>
          <c:max val="75000"/>
          <c:min val="-17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0.03049</cdr:x>
      <cdr:y>0.81842</cdr:y>
    </cdr:from>
    <cdr:to>
      <cdr:x>0.95335</cdr:x>
      <cdr:y>0.95573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1259808-AD18-A61B-FEDD-DF84DA175682}"/>
            </a:ext>
          </a:extLst>
        </cdr:cNvPr>
        <cdr:cNvSpPr txBox="1"/>
      </cdr:nvSpPr>
      <cdr:spPr>
        <a:xfrm xmlns:a="http://schemas.openxmlformats.org/drawingml/2006/main">
          <a:off x="134716" y="4219088"/>
          <a:ext cx="4077822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GB" sz="2000" b="1" kern="1200" dirty="0">
              <a:solidFill>
                <a:schemeClr val="tx1"/>
              </a:solidFill>
              <a:latin typeface="+mj-lt"/>
            </a:rPr>
            <a:t>62.1% of EU total trade in value added terms are services trade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0.0509</cdr:x>
      <cdr:y>0.18363</cdr:y>
    </cdr:from>
    <cdr:to>
      <cdr:x>0.29692</cdr:x>
      <cdr:y>0.25636</cdr:y>
    </cdr:to>
    <cdr:sp macro="" textlink="">
      <cdr:nvSpPr>
        <cdr:cNvPr id="2" name="Speech Bubble: Rectangle 1">
          <a:extLst xmlns:a="http://schemas.openxmlformats.org/drawingml/2006/main">
            <a:ext uri="{FF2B5EF4-FFF2-40B4-BE49-F238E27FC236}">
              <a16:creationId xmlns:a16="http://schemas.microsoft.com/office/drawing/2014/main" id="{163BB4FF-60CC-48D1-95E6-B6D3FD1F337F}"/>
            </a:ext>
          </a:extLst>
        </cdr:cNvPr>
        <cdr:cNvSpPr/>
      </cdr:nvSpPr>
      <cdr:spPr>
        <a:xfrm xmlns:a="http://schemas.openxmlformats.org/drawingml/2006/main">
          <a:off x="148992" y="793382"/>
          <a:ext cx="720080" cy="314217"/>
        </a:xfrm>
        <a:prstGeom xmlns:a="http://schemas.openxmlformats.org/drawingml/2006/main" prst="wedgeRectCallout">
          <a:avLst>
            <a:gd name="adj1" fmla="val 32170"/>
            <a:gd name="adj2" fmla="val 139188"/>
          </a:avLst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accent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C00000"/>
              </a:solidFill>
              <a:latin typeface="Calibri Light" panose="020F0302020204030204" pitchFamily="34" charset="0"/>
            </a:rPr>
            <a:t>27.1%</a:t>
          </a:r>
        </a:p>
      </cdr:txBody>
    </cdr:sp>
  </cdr:relSizeAnchor>
  <cdr:relSizeAnchor xmlns:cdr="http://schemas.openxmlformats.org/drawingml/2006/chartDrawing">
    <cdr:from>
      <cdr:x>0.32153</cdr:x>
      <cdr:y>0.91667</cdr:y>
    </cdr:from>
    <cdr:to>
      <cdr:x>0.93658</cdr:x>
      <cdr:y>0.98345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6834C18-1583-43E7-AB00-6463D8DD4DDD}"/>
            </a:ext>
          </a:extLst>
        </cdr:cNvPr>
        <cdr:cNvSpPr txBox="1"/>
      </cdr:nvSpPr>
      <cdr:spPr>
        <a:xfrm xmlns:a="http://schemas.openxmlformats.org/drawingml/2006/main">
          <a:off x="941089" y="4224485"/>
          <a:ext cx="1800196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r"/>
          <a:r>
            <a:rPr lang="en-GB" sz="1400" b="1" dirty="0">
              <a:solidFill>
                <a:schemeClr val="tx1"/>
              </a:solidFill>
              <a:latin typeface="+mj-lt"/>
            </a:rPr>
            <a:t>Total: 76 488 Mio€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28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28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06/01/2026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9886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C09AC-2047-5761-CCD4-D7426497D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4421ED-F653-CF95-70C4-F9BE6A4D88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CEBBB0-F127-4684-FE99-B48770B05A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F42CB7-0A06-6487-5813-1B6C37A62A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5706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030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608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3638" y="1243013"/>
            <a:ext cx="4473575" cy="3355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05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EB42C-45C1-9306-3F56-BC55F93E1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E18BBA-EE91-93F9-970F-2AE9A0B58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40401A-E173-B161-B751-B4637C4C6C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FEFE5-1B95-4714-C16F-035FF13860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741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067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158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185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943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C5874-8C02-C51A-9DC7-15295F203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4C5180-7B75-A440-0E7E-4365D4A37A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4DF6DB-14B3-32ED-F27C-2FB6CBEBF3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201157-8708-0BBC-341B-BA50A5AE91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470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1/6/2026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06/01/2026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BC2-627A-426E-89C6-E7B2BA95E36A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5808-6BC3-413F-A891-25E28D5AD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01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1/6/2026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7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ats.oecd.org/Index.aspx?DataSetCode=TIVA_2018_C1" TargetMode="External"/><Relationship Id="rId5" Type="http://schemas.openxmlformats.org/officeDocument/2006/relationships/hyperlink" Target="https://www.wto.org/english/res_e/statis_e/wts2020_e/wts20_toc_e.htm" TargetMode="Externa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CAF1E9-1250-4D0C-8CE4-75AEA080335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83568" y="3330029"/>
            <a:ext cx="8423563" cy="3527971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2708920"/>
            <a:ext cx="8715436" cy="1944216"/>
          </a:xfrm>
        </p:spPr>
        <p:txBody>
          <a:bodyPr/>
          <a:lstStyle/>
          <a:p>
            <a:pPr algn="ctr"/>
            <a:r>
              <a:rPr lang="en-GB" dirty="0"/>
              <a:t>“The importance of Trade in Services </a:t>
            </a:r>
          </a:p>
          <a:p>
            <a:pPr algn="ctr"/>
            <a:r>
              <a:rPr lang="en-GB" dirty="0"/>
              <a:t>in Trade between EU &amp; South Korea”</a:t>
            </a:r>
          </a:p>
          <a:p>
            <a:pPr algn="ctr"/>
            <a:r>
              <a:rPr lang="en-GB"/>
              <a:t>January 2026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BEA835-A59E-431F-9F3A-E0155A0A0B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07852"/>
            <a:ext cx="1876946" cy="1275307"/>
          </a:xfrm>
          <a:prstGeom prst="rect">
            <a:avLst/>
          </a:prstGeom>
        </p:spPr>
      </p:pic>
      <p:pic>
        <p:nvPicPr>
          <p:cNvPr id="6" name="Picture 5" descr="A picture containing clipart&#10;&#10;Description automatically generated">
            <a:extLst>
              <a:ext uri="{FF2B5EF4-FFF2-40B4-BE49-F238E27FC236}">
                <a16:creationId xmlns:a16="http://schemas.microsoft.com/office/drawing/2014/main" id="{899DD9DC-D0D0-40D7-B9AD-CF6F83179F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365864"/>
            <a:ext cx="1876946" cy="121729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5869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572F2-0355-8747-F46A-5CE529A15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AE1E124-FF12-BDB5-FC46-4B7F7B031A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1769985"/>
              </p:ext>
            </p:extLst>
          </p:nvPr>
        </p:nvGraphicFramePr>
        <p:xfrm>
          <a:off x="143508" y="1397000"/>
          <a:ext cx="8820980" cy="534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18135536-CB77-E869-60B8-DDD98D99E603}"/>
              </a:ext>
            </a:extLst>
          </p:cNvPr>
          <p:cNvSpPr/>
          <p:nvPr/>
        </p:nvSpPr>
        <p:spPr>
          <a:xfrm>
            <a:off x="827584" y="750669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EU27 Services Exports and Imports to Korea per sectors</a:t>
            </a:r>
            <a:br>
              <a:rPr lang="en-GB" altLang="en-US" b="1" u="sng" dirty="0"/>
            </a:br>
            <a:r>
              <a:rPr lang="en-GB" altLang="en-US" dirty="0"/>
              <a:t>(2023 - € Million)</a:t>
            </a:r>
            <a:endParaRPr lang="en-GB" altLang="en-US" b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BC1E84-78D6-A007-EBD0-AB0FD58B254D}"/>
              </a:ext>
            </a:extLst>
          </p:cNvPr>
          <p:cNvSpPr txBox="1"/>
          <p:nvPr/>
        </p:nvSpPr>
        <p:spPr>
          <a:xfrm>
            <a:off x="143508" y="6381328"/>
            <a:ext cx="87129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2019 – Note: Other business services comprise mainly: research and development, professional and management consulting services, technical, trade-related services. EU27 figures not available yet.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2073E0-F289-A1BB-931E-EB1BB2E729C9}"/>
              </a:ext>
            </a:extLst>
          </p:cNvPr>
          <p:cNvSpPr txBox="1"/>
          <p:nvPr/>
        </p:nvSpPr>
        <p:spPr>
          <a:xfrm>
            <a:off x="3927336" y="1341349"/>
            <a:ext cx="44644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Exports - Total 18 789 –         Imports - Total: 12 103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9251BD03-7FAB-699E-2134-EEAEF51BD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910" y="1612133"/>
            <a:ext cx="23984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0070C0"/>
                </a:solidFill>
              </a:rPr>
              <a:t>23.4% of EU Exports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D4519A8D-AB77-B648-DEFA-883D041D4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4864" y="2430595"/>
            <a:ext cx="936104" cy="382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0070C0"/>
                </a:solidFill>
              </a:rPr>
              <a:t>17.1 %</a:t>
            </a:r>
          </a:p>
        </p:txBody>
      </p:sp>
      <p:sp>
        <p:nvSpPr>
          <p:cNvPr id="16" name="TextBox 5">
            <a:extLst>
              <a:ext uri="{FF2B5EF4-FFF2-40B4-BE49-F238E27FC236}">
                <a16:creationId xmlns:a16="http://schemas.microsoft.com/office/drawing/2014/main" id="{E3101BB1-BD87-9191-D008-21EBAEF65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638" y="2555139"/>
            <a:ext cx="8971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0070C0"/>
                </a:solidFill>
              </a:rPr>
              <a:t>17,1%</a:t>
            </a: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6B4FF907-339E-5C75-4CB0-3D16DFD24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2916" y="2874064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26.9%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B7FABA8-92C0-B363-CA1E-AD446E0C0AB1}"/>
              </a:ext>
            </a:extLst>
          </p:cNvPr>
          <p:cNvSpPr/>
          <p:nvPr/>
        </p:nvSpPr>
        <p:spPr>
          <a:xfrm>
            <a:off x="3970117" y="1412534"/>
            <a:ext cx="199996" cy="1654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5F82605-9AC5-2D15-2D97-37E02F1190B6}"/>
              </a:ext>
            </a:extLst>
          </p:cNvPr>
          <p:cNvSpPr/>
          <p:nvPr/>
        </p:nvSpPr>
        <p:spPr>
          <a:xfrm>
            <a:off x="6062027" y="1401472"/>
            <a:ext cx="199996" cy="1654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1C765AA7-F048-A8B8-4965-4D5865106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311" y="2905055"/>
            <a:ext cx="7697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0070C0"/>
                </a:solidFill>
              </a:rPr>
              <a:t>10.5%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8A45CA8A-0026-4186-98D2-88F8E20EF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2946" y="2829193"/>
            <a:ext cx="7697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0070C0"/>
                </a:solidFill>
              </a:rPr>
              <a:t>13.1%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F61844C3-25EE-7541-0504-439AB3324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6654" y="1857376"/>
            <a:ext cx="23984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47,6% of KO Exports</a:t>
            </a:r>
          </a:p>
        </p:txBody>
      </p:sp>
    </p:spTree>
    <p:extLst>
      <p:ext uri="{BB962C8B-B14F-4D97-AF65-F5344CB8AC3E}">
        <p14:creationId xmlns:p14="http://schemas.microsoft.com/office/powerpoint/2010/main" val="1847050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452249A-8B13-4A00-B86D-DF922E7E32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9223246"/>
              </p:ext>
            </p:extLst>
          </p:nvPr>
        </p:nvGraphicFramePr>
        <p:xfrm>
          <a:off x="155848" y="764704"/>
          <a:ext cx="8988152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0226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7A9A790-80B3-47F4-A8E3-2F075368B4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7373121"/>
              </p:ext>
            </p:extLst>
          </p:nvPr>
        </p:nvGraphicFramePr>
        <p:xfrm>
          <a:off x="179512" y="908720"/>
          <a:ext cx="432048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CCC6EA3-FE0C-4B2B-B09C-1BF89EAD16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0662091"/>
              </p:ext>
            </p:extLst>
          </p:nvPr>
        </p:nvGraphicFramePr>
        <p:xfrm>
          <a:off x="4572000" y="908720"/>
          <a:ext cx="4464496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06E7678D-386D-4B40-9462-9412F784CC48}"/>
              </a:ext>
            </a:extLst>
          </p:cNvPr>
          <p:cNvSpPr/>
          <p:nvPr/>
        </p:nvSpPr>
        <p:spPr>
          <a:xfrm>
            <a:off x="7812360" y="4630755"/>
            <a:ext cx="648072" cy="391609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51.5%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FC0ECF-893F-4FA3-AF77-B7A74FC31D4D}"/>
              </a:ext>
            </a:extLst>
          </p:cNvPr>
          <p:cNvSpPr/>
          <p:nvPr/>
        </p:nvSpPr>
        <p:spPr>
          <a:xfrm>
            <a:off x="5194275" y="4715293"/>
            <a:ext cx="648072" cy="307071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57,3%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496FFA5B-8FF8-4125-BC5A-7360CAE837F1}"/>
              </a:ext>
            </a:extLst>
          </p:cNvPr>
          <p:cNvSpPr txBox="1"/>
          <p:nvPr/>
        </p:nvSpPr>
        <p:spPr>
          <a:xfrm>
            <a:off x="6840252" y="6634983"/>
            <a:ext cx="2232248" cy="22301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Source: Eurostat </a:t>
            </a:r>
            <a:r>
              <a:rPr lang="en-GB" dirty="0">
                <a:effectLst/>
              </a:rPr>
              <a:t>[bop_fdi6_pos]</a:t>
            </a:r>
            <a:endParaRPr lang="en-GB" sz="1100" dirty="0"/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4D79E440-4218-EB66-A020-03B26D05A903}"/>
              </a:ext>
            </a:extLst>
          </p:cNvPr>
          <p:cNvSpPr/>
          <p:nvPr/>
        </p:nvSpPr>
        <p:spPr>
          <a:xfrm>
            <a:off x="3203848" y="3913004"/>
            <a:ext cx="720080" cy="288032"/>
          </a:xfrm>
          <a:prstGeom prst="wedgeRectCallout">
            <a:avLst>
              <a:gd name="adj1" fmla="val -18084"/>
              <a:gd name="adj2" fmla="val -113410"/>
            </a:avLst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FF0000"/>
                </a:solidFill>
              </a:rPr>
              <a:t>59,7%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0AF88621-56D4-2FE3-5F28-EC7FF2C37D8C}"/>
              </a:ext>
            </a:extLst>
          </p:cNvPr>
          <p:cNvSpPr/>
          <p:nvPr/>
        </p:nvSpPr>
        <p:spPr>
          <a:xfrm>
            <a:off x="971600" y="3501008"/>
            <a:ext cx="720080" cy="288032"/>
          </a:xfrm>
          <a:prstGeom prst="wedgeRectCallout">
            <a:avLst>
              <a:gd name="adj1" fmla="val -25524"/>
              <a:gd name="adj2" fmla="val 158258"/>
            </a:avLst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FF0000"/>
                </a:solidFill>
              </a:rPr>
              <a:t>54.9%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E79944-1619-DE9E-8144-3897C8013F68}"/>
              </a:ext>
            </a:extLst>
          </p:cNvPr>
          <p:cNvSpPr txBox="1"/>
          <p:nvPr/>
        </p:nvSpPr>
        <p:spPr>
          <a:xfrm>
            <a:off x="5228167" y="1556792"/>
            <a:ext cx="3384376" cy="73866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</a:rPr>
              <a:t>A much lower rate of EU Inward FDI from Korea in services sectors (51%), compared to world average (79%)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E3DC6C-B8AA-AE5F-4E4A-0684F1FAF421}"/>
              </a:ext>
            </a:extLst>
          </p:cNvPr>
          <p:cNvSpPr txBox="1"/>
          <p:nvPr/>
        </p:nvSpPr>
        <p:spPr>
          <a:xfrm>
            <a:off x="824893" y="4901064"/>
            <a:ext cx="3384376" cy="73866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</a:rPr>
              <a:t>A much lower rate of EU Outward FDI to Korea in services sectors (59%), compared to EU world average (79%)</a:t>
            </a:r>
          </a:p>
        </p:txBody>
      </p:sp>
    </p:spTree>
    <p:extLst>
      <p:ext uri="{BB962C8B-B14F-4D97-AF65-F5344CB8AC3E}">
        <p14:creationId xmlns:p14="http://schemas.microsoft.com/office/powerpoint/2010/main" val="343360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E7F41B0-6FFB-449B-B976-CE44E0E9D642}"/>
              </a:ext>
            </a:extLst>
          </p:cNvPr>
          <p:cNvSpPr txBox="1"/>
          <p:nvPr/>
        </p:nvSpPr>
        <p:spPr>
          <a:xfrm>
            <a:off x="932873" y="836712"/>
            <a:ext cx="7278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The share of Trade in Services in the EU GDP is higher than in other high-income countries!  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	 29.8</a:t>
            </a:r>
            <a:r>
              <a:rPr lang="en-GB" dirty="0">
                <a:solidFill>
                  <a:srgbClr val="FF0000"/>
                </a:solidFill>
              </a:rPr>
              <a:t>% (16% in Korea)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342C9D85-FC7E-7226-1095-0796618E97F8}"/>
              </a:ext>
            </a:extLst>
          </p:cNvPr>
          <p:cNvSpPr/>
          <p:nvPr/>
        </p:nvSpPr>
        <p:spPr>
          <a:xfrm>
            <a:off x="901162" y="5463563"/>
            <a:ext cx="5038990" cy="534875"/>
          </a:xfrm>
          <a:prstGeom prst="wedgeRectCallout">
            <a:avLst>
              <a:gd name="adj1" fmla="val 55198"/>
              <a:gd name="adj2" fmla="val -52786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The share of Trade in Services in Indonesia GDP is </a:t>
            </a:r>
            <a:r>
              <a:rPr lang="en-US" sz="1400" dirty="0">
                <a:solidFill>
                  <a:srgbClr val="FF0000"/>
                </a:solidFill>
              </a:rPr>
              <a:t>88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% lower than </a:t>
            </a:r>
            <a:r>
              <a:rPr lang="en-US" sz="1400" dirty="0">
                <a:solidFill>
                  <a:srgbClr val="FF0000"/>
                </a:solidFill>
              </a:rPr>
              <a:t> Middle I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ncome countries average, and 600% lower than in the EU!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CAFE115-6D8D-7D75-3EA8-53C120D2B4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1349091"/>
              </p:ext>
            </p:extLst>
          </p:nvPr>
        </p:nvGraphicFramePr>
        <p:xfrm>
          <a:off x="7118" y="1497998"/>
          <a:ext cx="9136882" cy="5360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342A1D6-8F57-4276-846F-AE4501CF3D4E}"/>
              </a:ext>
            </a:extLst>
          </p:cNvPr>
          <p:cNvSpPr txBox="1"/>
          <p:nvPr/>
        </p:nvSpPr>
        <p:spPr>
          <a:xfrm>
            <a:off x="3419872" y="6597352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Source: https://data.worldbank.org/indicator/BG.GSR.NFSV.GD.ZS</a:t>
            </a:r>
          </a:p>
        </p:txBody>
      </p:sp>
    </p:spTree>
    <p:extLst>
      <p:ext uri="{BB962C8B-B14F-4D97-AF65-F5344CB8AC3E}">
        <p14:creationId xmlns:p14="http://schemas.microsoft.com/office/powerpoint/2010/main" val="185661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F5A9DDA-4ABB-4E75-9382-55B25AF6852D}"/>
              </a:ext>
            </a:extLst>
          </p:cNvPr>
          <p:cNvGraphicFramePr/>
          <p:nvPr/>
        </p:nvGraphicFramePr>
        <p:xfrm>
          <a:off x="0" y="6686"/>
          <a:ext cx="9144000" cy="685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Box 25">
            <a:extLst>
              <a:ext uri="{FF2B5EF4-FFF2-40B4-BE49-F238E27FC236}">
                <a16:creationId xmlns:a16="http://schemas.microsoft.com/office/drawing/2014/main" id="{1DAF6B2F-0DF1-4EB2-A9D4-4B94A3CF3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1328"/>
            <a:ext cx="91805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BE" sz="1400" dirty="0"/>
              <a:t>Total World Export of services 2024 (</a:t>
            </a:r>
            <a:r>
              <a:rPr lang="fr-BE" sz="1400" dirty="0" err="1"/>
              <a:t>excl</a:t>
            </a:r>
            <a:r>
              <a:rPr lang="fr-BE" sz="1400" dirty="0"/>
              <a:t>. Intra EU) = 7 088 Bio US$ - 	Source: WTO Trade </a:t>
            </a:r>
            <a:r>
              <a:rPr lang="en-GB" sz="1400" dirty="0"/>
              <a:t>Statistical</a:t>
            </a:r>
            <a:r>
              <a:rPr lang="fr-BE" sz="1400" dirty="0"/>
              <a:t> </a:t>
            </a:r>
            <a:r>
              <a:rPr lang="en-GB" sz="1400" dirty="0"/>
              <a:t>Review</a:t>
            </a:r>
            <a:r>
              <a:rPr lang="fr-BE" sz="1400" dirty="0"/>
              <a:t> &amp; Global </a:t>
            </a:r>
            <a:r>
              <a:rPr lang="fr-BE" sz="1400" dirty="0" err="1"/>
              <a:t>trade</a:t>
            </a:r>
            <a:r>
              <a:rPr lang="fr-BE" sz="1400" dirty="0"/>
              <a:t> </a:t>
            </a:r>
            <a:r>
              <a:rPr lang="fr-BE" sz="1400" dirty="0" err="1"/>
              <a:t>outlook</a:t>
            </a:r>
            <a:r>
              <a:rPr lang="fr-BE" sz="1400" dirty="0"/>
              <a:t> 2025 – Bio US$ </a:t>
            </a:r>
            <a:endParaRPr lang="en-GB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585374-B6DE-4B85-AF2E-091FF6EEDCD2}"/>
              </a:ext>
            </a:extLst>
          </p:cNvPr>
          <p:cNvSpPr txBox="1"/>
          <p:nvPr/>
        </p:nvSpPr>
        <p:spPr>
          <a:xfrm>
            <a:off x="2510175" y="6687"/>
            <a:ext cx="5209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TOP 20 WORLD EXPORTERS OF TRADE IN SERVICES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A2D03E-7200-4E1B-B986-89D5D1ABDBB1}"/>
              </a:ext>
            </a:extLst>
          </p:cNvPr>
          <p:cNvCxnSpPr>
            <a:cxnSpLocks/>
          </p:cNvCxnSpPr>
          <p:nvPr/>
        </p:nvCxnSpPr>
        <p:spPr>
          <a:xfrm>
            <a:off x="971600" y="-23629"/>
            <a:ext cx="0" cy="5900901"/>
          </a:xfrm>
          <a:prstGeom prst="line">
            <a:avLst/>
          </a:prstGeom>
          <a:ln w="9525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AB2A2E00-5332-40D6-BCB3-A5E9CBA80946}"/>
              </a:ext>
            </a:extLst>
          </p:cNvPr>
          <p:cNvSpPr/>
          <p:nvPr/>
        </p:nvSpPr>
        <p:spPr>
          <a:xfrm>
            <a:off x="2510175" y="1645256"/>
            <a:ext cx="3024336" cy="675462"/>
          </a:xfrm>
          <a:prstGeom prst="wedgeRectCallout">
            <a:avLst>
              <a:gd name="adj1" fmla="val -82912"/>
              <a:gd name="adj2" fmla="val 138032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EU is the first largest global exporter of services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FD981AE5-EC45-E8FC-4D53-FECCFC1CEDB8}"/>
              </a:ext>
            </a:extLst>
          </p:cNvPr>
          <p:cNvSpPr/>
          <p:nvPr/>
        </p:nvSpPr>
        <p:spPr>
          <a:xfrm>
            <a:off x="5258845" y="2957600"/>
            <a:ext cx="3417611" cy="954107"/>
          </a:xfrm>
          <a:prstGeom prst="wedgeRectCallout">
            <a:avLst>
              <a:gd name="adj1" fmla="val -48189"/>
              <a:gd name="adj2" fmla="val 148242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South Korea is the 11th largest global exporter of services</a:t>
            </a:r>
          </a:p>
        </p:txBody>
      </p:sp>
    </p:spTree>
    <p:extLst>
      <p:ext uri="{BB962C8B-B14F-4D97-AF65-F5344CB8AC3E}">
        <p14:creationId xmlns:p14="http://schemas.microsoft.com/office/powerpoint/2010/main" val="315942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9000">
        <p:split orient="vert"/>
      </p:transition>
    </mc:Choice>
    <mc:Fallback xmlns="">
      <p:transition spd="slow" advClick="0" advTm="9000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63871-E203-0C0E-46E1-5D6F62913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68DE2-4B04-A006-4CAB-6E1B8084E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593" y="873099"/>
            <a:ext cx="7053378" cy="30613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GB" sz="1600" b="1" cap="all" dirty="0">
                <a:latin typeface="Calibri Light" panose="020F0302020204030204" pitchFamily="34" charset="0"/>
              </a:rPr>
              <a:t>Top 25 EU Trading partners in Services -  (Extra-EU27) – 2024  -*=2023 - €Bio - 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7DE81DFC-1866-30D1-334A-22BDFB5C0C4B}"/>
              </a:ext>
            </a:extLst>
          </p:cNvPr>
          <p:cNvGraphicFramePr/>
          <p:nvPr/>
        </p:nvGraphicFramePr>
        <p:xfrm>
          <a:off x="35496" y="1228299"/>
          <a:ext cx="2598247" cy="5556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1">
            <a:extLst>
              <a:ext uri="{FF2B5EF4-FFF2-40B4-BE49-F238E27FC236}">
                <a16:creationId xmlns:a16="http://schemas.microsoft.com/office/drawing/2014/main" id="{DA4CCFCF-B938-6E01-49AD-D509AE87BA75}"/>
              </a:ext>
            </a:extLst>
          </p:cNvPr>
          <p:cNvSpPr txBox="1"/>
          <p:nvPr/>
        </p:nvSpPr>
        <p:spPr>
          <a:xfrm>
            <a:off x="1136759" y="2564231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538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8C82E872-8105-8D44-DC78-0A568549ECA7}"/>
              </a:ext>
            </a:extLst>
          </p:cNvPr>
          <p:cNvSpPr txBox="1"/>
          <p:nvPr/>
        </p:nvSpPr>
        <p:spPr>
          <a:xfrm>
            <a:off x="1471562" y="3933787"/>
            <a:ext cx="100811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260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FF43249A-7362-B7D8-7D1A-B5F29231CA5B}"/>
              </a:ext>
            </a:extLst>
          </p:cNvPr>
          <p:cNvSpPr txBox="1"/>
          <p:nvPr/>
        </p:nvSpPr>
        <p:spPr>
          <a:xfrm>
            <a:off x="1844732" y="4529226"/>
            <a:ext cx="792088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112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C5A64F65-4275-BD98-977B-11EBB164D4ED}"/>
              </a:ext>
            </a:extLst>
          </p:cNvPr>
          <p:cNvSpPr txBox="1"/>
          <p:nvPr/>
        </p:nvSpPr>
        <p:spPr>
          <a:xfrm>
            <a:off x="2174872" y="4869211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80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354E4880-A2BA-4530-AAA4-F9C93A706CBE}"/>
              </a:ext>
            </a:extLst>
          </p:cNvPr>
          <p:cNvSpPr txBox="1"/>
          <p:nvPr/>
        </p:nvSpPr>
        <p:spPr>
          <a:xfrm>
            <a:off x="663960" y="1191432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816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CA3CE7C4-56CE-CE3D-88E5-ABC1796C1B42}"/>
              </a:ext>
            </a:extLst>
          </p:cNvPr>
          <p:cNvSpPr txBox="1"/>
          <p:nvPr/>
        </p:nvSpPr>
        <p:spPr>
          <a:xfrm>
            <a:off x="7553013" y="192026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28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59583683-B04F-33BC-A799-E4FF768B4174}"/>
              </a:ext>
            </a:extLst>
          </p:cNvPr>
          <p:cNvGraphicFramePr/>
          <p:nvPr/>
        </p:nvGraphicFramePr>
        <p:xfrm>
          <a:off x="2483768" y="1289991"/>
          <a:ext cx="6689250" cy="5495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id="{CF9FB99C-A94C-917C-9BC0-E888684D5C5C}"/>
              </a:ext>
            </a:extLst>
          </p:cNvPr>
          <p:cNvSpPr txBox="1"/>
          <p:nvPr/>
        </p:nvSpPr>
        <p:spPr>
          <a:xfrm>
            <a:off x="3012369" y="119387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64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4736610E-9A66-1F9A-36E7-FA5323E2CD9E}"/>
              </a:ext>
            </a:extLst>
          </p:cNvPr>
          <p:cNvSpPr txBox="1"/>
          <p:nvPr/>
        </p:nvSpPr>
        <p:spPr>
          <a:xfrm>
            <a:off x="3314274" y="138457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61,6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FCBC8AA-5016-0D5E-9330-9FBCA28029B1}"/>
              </a:ext>
            </a:extLst>
          </p:cNvPr>
          <p:cNvSpPr txBox="1"/>
          <p:nvPr/>
        </p:nvSpPr>
        <p:spPr>
          <a:xfrm>
            <a:off x="3589455" y="1851075"/>
            <a:ext cx="564397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52.8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E9FEDD65-2087-C4EB-1655-CD37E2660F3B}"/>
              </a:ext>
            </a:extLst>
          </p:cNvPr>
          <p:cNvSpPr txBox="1"/>
          <p:nvPr/>
        </p:nvSpPr>
        <p:spPr>
          <a:xfrm>
            <a:off x="3873334" y="220323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49.2</a:t>
            </a: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C143EB42-E8CD-099B-1B0F-ABB61759F4B2}"/>
              </a:ext>
            </a:extLst>
          </p:cNvPr>
          <p:cNvSpPr txBox="1"/>
          <p:nvPr/>
        </p:nvSpPr>
        <p:spPr>
          <a:xfrm>
            <a:off x="5738314" y="356306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30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.9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337522E1-9A89-75FF-6BA0-2EE35D2D2813}"/>
              </a:ext>
            </a:extLst>
          </p:cNvPr>
          <p:cNvSpPr txBox="1"/>
          <p:nvPr/>
        </p:nvSpPr>
        <p:spPr>
          <a:xfrm>
            <a:off x="5990579" y="3796726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25.7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FA18DDB7-53C3-B933-02E8-F97E49E8EC79}"/>
              </a:ext>
            </a:extLst>
          </p:cNvPr>
          <p:cNvSpPr txBox="1"/>
          <p:nvPr/>
        </p:nvSpPr>
        <p:spPr>
          <a:xfrm>
            <a:off x="6687670" y="4158524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19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.1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488E48AC-6355-21B2-96A1-7C96E0701F47}"/>
              </a:ext>
            </a:extLst>
          </p:cNvPr>
          <p:cNvSpPr txBox="1"/>
          <p:nvPr/>
        </p:nvSpPr>
        <p:spPr>
          <a:xfrm>
            <a:off x="4323133" y="227405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48,8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5AF91867-E8B7-AA8E-69A0-0E665EE34AFF}"/>
              </a:ext>
            </a:extLst>
          </p:cNvPr>
          <p:cNvSpPr txBox="1"/>
          <p:nvPr/>
        </p:nvSpPr>
        <p:spPr>
          <a:xfrm>
            <a:off x="4572011" y="2800177"/>
            <a:ext cx="444429" cy="34778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39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500B8825-B643-2048-D054-72419669CF2A}"/>
              </a:ext>
            </a:extLst>
          </p:cNvPr>
          <p:cNvSpPr txBox="1"/>
          <p:nvPr/>
        </p:nvSpPr>
        <p:spPr>
          <a:xfrm>
            <a:off x="4837682" y="2913242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38.1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TextBox 1">
            <a:extLst>
              <a:ext uri="{FF2B5EF4-FFF2-40B4-BE49-F238E27FC236}">
                <a16:creationId xmlns:a16="http://schemas.microsoft.com/office/drawing/2014/main" id="{A79EBBB1-E330-2461-3A04-D5091FCBD621}"/>
              </a:ext>
            </a:extLst>
          </p:cNvPr>
          <p:cNvSpPr txBox="1"/>
          <p:nvPr/>
        </p:nvSpPr>
        <p:spPr>
          <a:xfrm>
            <a:off x="5240701" y="303043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37.7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6B4842EA-AE99-207F-9F95-6AF889E7D7F5}"/>
              </a:ext>
            </a:extLst>
          </p:cNvPr>
          <p:cNvSpPr txBox="1"/>
          <p:nvPr/>
        </p:nvSpPr>
        <p:spPr>
          <a:xfrm>
            <a:off x="5490885" y="3284984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33.6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TextBox 1">
            <a:extLst>
              <a:ext uri="{FF2B5EF4-FFF2-40B4-BE49-F238E27FC236}">
                <a16:creationId xmlns:a16="http://schemas.microsoft.com/office/drawing/2014/main" id="{D2AC83C8-23FD-F847-7EAE-F41D7F013B6A}"/>
              </a:ext>
            </a:extLst>
          </p:cNvPr>
          <p:cNvSpPr txBox="1"/>
          <p:nvPr/>
        </p:nvSpPr>
        <p:spPr>
          <a:xfrm>
            <a:off x="6409069" y="381860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25.6</a:t>
            </a: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65A8414D-5B0E-E68B-5531-757493F9B229}"/>
              </a:ext>
            </a:extLst>
          </p:cNvPr>
          <p:cNvSpPr txBox="1"/>
          <p:nvPr/>
        </p:nvSpPr>
        <p:spPr>
          <a:xfrm>
            <a:off x="7137263" y="432881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19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8" name="TextBox 1">
            <a:extLst>
              <a:ext uri="{FF2B5EF4-FFF2-40B4-BE49-F238E27FC236}">
                <a16:creationId xmlns:a16="http://schemas.microsoft.com/office/drawing/2014/main" id="{BB7A8EAC-6C13-0677-0FB5-15085A94FB92}"/>
              </a:ext>
            </a:extLst>
          </p:cNvPr>
          <p:cNvSpPr txBox="1"/>
          <p:nvPr/>
        </p:nvSpPr>
        <p:spPr>
          <a:xfrm>
            <a:off x="7388354" y="4424931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16.5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TextBox 1">
            <a:extLst>
              <a:ext uri="{FF2B5EF4-FFF2-40B4-BE49-F238E27FC236}">
                <a16:creationId xmlns:a16="http://schemas.microsoft.com/office/drawing/2014/main" id="{E4662D1D-F877-9EA9-F2F5-14A7A29A4E01}"/>
              </a:ext>
            </a:extLst>
          </p:cNvPr>
          <p:cNvSpPr txBox="1"/>
          <p:nvPr/>
        </p:nvSpPr>
        <p:spPr>
          <a:xfrm>
            <a:off x="7712390" y="449782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16,3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  <a:p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1" name="TextBox 1">
            <a:extLst>
              <a:ext uri="{FF2B5EF4-FFF2-40B4-BE49-F238E27FC236}">
                <a16:creationId xmlns:a16="http://schemas.microsoft.com/office/drawing/2014/main" id="{5CFBF36A-0AF8-AFDF-06FC-64AB80A4BE4E}"/>
              </a:ext>
            </a:extLst>
          </p:cNvPr>
          <p:cNvSpPr txBox="1"/>
          <p:nvPr/>
        </p:nvSpPr>
        <p:spPr>
          <a:xfrm>
            <a:off x="8629418" y="433432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13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.4</a:t>
            </a:r>
          </a:p>
        </p:txBody>
      </p:sp>
      <p:sp>
        <p:nvSpPr>
          <p:cNvPr id="42" name="TextBox 1">
            <a:extLst>
              <a:ext uri="{FF2B5EF4-FFF2-40B4-BE49-F238E27FC236}">
                <a16:creationId xmlns:a16="http://schemas.microsoft.com/office/drawing/2014/main" id="{DF305832-BC3D-D820-9A11-9538637B4606}"/>
              </a:ext>
            </a:extLst>
          </p:cNvPr>
          <p:cNvSpPr txBox="1"/>
          <p:nvPr/>
        </p:nvSpPr>
        <p:spPr>
          <a:xfrm>
            <a:off x="8351426" y="458117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13.9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99011D-3715-1AB0-484B-55EDAF26F7C3}"/>
              </a:ext>
            </a:extLst>
          </p:cNvPr>
          <p:cNvSpPr txBox="1"/>
          <p:nvPr/>
        </p:nvSpPr>
        <p:spPr>
          <a:xfrm>
            <a:off x="7281104" y="6487451"/>
            <a:ext cx="1862896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B9A191-C8EA-F8A9-0ABA-DD66C6D8CEC0}"/>
              </a:ext>
            </a:extLst>
          </p:cNvPr>
          <p:cNvSpPr/>
          <p:nvPr/>
        </p:nvSpPr>
        <p:spPr>
          <a:xfrm rot="2782848">
            <a:off x="1106050" y="5738243"/>
            <a:ext cx="249689" cy="3968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FA412E-B1C9-824D-6E04-1E8D0F8E133E}"/>
              </a:ext>
            </a:extLst>
          </p:cNvPr>
          <p:cNvSpPr/>
          <p:nvPr/>
        </p:nvSpPr>
        <p:spPr>
          <a:xfrm rot="2713920">
            <a:off x="2011397" y="5701842"/>
            <a:ext cx="297069" cy="7642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65C0577-102B-FB8C-92E5-57377A63E5F2}"/>
              </a:ext>
            </a:extLst>
          </p:cNvPr>
          <p:cNvSpPr/>
          <p:nvPr/>
        </p:nvSpPr>
        <p:spPr>
          <a:xfrm rot="2713920">
            <a:off x="3329314" y="5873537"/>
            <a:ext cx="202328" cy="5807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C2D16-8E60-A847-DCC1-8227697879FC}"/>
              </a:ext>
            </a:extLst>
          </p:cNvPr>
          <p:cNvSpPr/>
          <p:nvPr/>
        </p:nvSpPr>
        <p:spPr>
          <a:xfrm rot="2713920">
            <a:off x="3861831" y="5980513"/>
            <a:ext cx="246967" cy="5365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7C552AD-4513-9B2F-545A-2642EBD57F13}"/>
              </a:ext>
            </a:extLst>
          </p:cNvPr>
          <p:cNvSpPr/>
          <p:nvPr/>
        </p:nvSpPr>
        <p:spPr>
          <a:xfrm rot="2713920">
            <a:off x="5840030" y="5895677"/>
            <a:ext cx="232017" cy="5365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5C80F19-4EDA-24EC-CA8C-DC9E798DBA43}"/>
              </a:ext>
            </a:extLst>
          </p:cNvPr>
          <p:cNvSpPr/>
          <p:nvPr/>
        </p:nvSpPr>
        <p:spPr>
          <a:xfrm rot="2713920">
            <a:off x="7704512" y="5846101"/>
            <a:ext cx="176480" cy="7384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5605350-B378-FF02-5C37-F4C0A71253F1}"/>
              </a:ext>
            </a:extLst>
          </p:cNvPr>
          <p:cNvSpPr/>
          <p:nvPr/>
        </p:nvSpPr>
        <p:spPr>
          <a:xfrm rot="2713920">
            <a:off x="3519226" y="5888272"/>
            <a:ext cx="188718" cy="76420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5BAF914-3F8E-B677-32AA-1DE87F1FE749}"/>
              </a:ext>
            </a:extLst>
          </p:cNvPr>
          <p:cNvSpPr/>
          <p:nvPr/>
        </p:nvSpPr>
        <p:spPr>
          <a:xfrm rot="2713920">
            <a:off x="1342862" y="5693480"/>
            <a:ext cx="194334" cy="77635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62E391F-45DC-64DA-3D23-20AE5DF569D6}"/>
              </a:ext>
            </a:extLst>
          </p:cNvPr>
          <p:cNvCxnSpPr>
            <a:cxnSpLocks/>
          </p:cNvCxnSpPr>
          <p:nvPr/>
        </p:nvCxnSpPr>
        <p:spPr>
          <a:xfrm flipV="1">
            <a:off x="2939042" y="5996090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3925010-1D79-EEA8-C2B3-0BB42C3412E3}"/>
              </a:ext>
            </a:extLst>
          </p:cNvPr>
          <p:cNvCxnSpPr>
            <a:cxnSpLocks/>
          </p:cNvCxnSpPr>
          <p:nvPr/>
        </p:nvCxnSpPr>
        <p:spPr>
          <a:xfrm flipV="1">
            <a:off x="4788024" y="6048341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FB5991A-B2FD-D50F-5410-A4A3325D8C91}"/>
              </a:ext>
            </a:extLst>
          </p:cNvPr>
          <p:cNvCxnSpPr>
            <a:cxnSpLocks/>
          </p:cNvCxnSpPr>
          <p:nvPr/>
        </p:nvCxnSpPr>
        <p:spPr>
          <a:xfrm flipV="1">
            <a:off x="5424456" y="6022215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247D76B-A086-03A3-09C4-3CD5C32FB3F9}"/>
              </a:ext>
            </a:extLst>
          </p:cNvPr>
          <p:cNvCxnSpPr>
            <a:cxnSpLocks/>
          </p:cNvCxnSpPr>
          <p:nvPr/>
        </p:nvCxnSpPr>
        <p:spPr>
          <a:xfrm flipV="1">
            <a:off x="6034564" y="6067751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84E9007-1A70-971D-A91B-FFD38AAED611}"/>
              </a:ext>
            </a:extLst>
          </p:cNvPr>
          <p:cNvCxnSpPr>
            <a:cxnSpLocks/>
          </p:cNvCxnSpPr>
          <p:nvPr/>
        </p:nvCxnSpPr>
        <p:spPr>
          <a:xfrm flipV="1">
            <a:off x="8601287" y="6069119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E17E64C-65AE-1CB0-5B49-A6244EC3DF2E}"/>
              </a:ext>
            </a:extLst>
          </p:cNvPr>
          <p:cNvCxnSpPr>
            <a:cxnSpLocks/>
          </p:cNvCxnSpPr>
          <p:nvPr/>
        </p:nvCxnSpPr>
        <p:spPr>
          <a:xfrm flipV="1">
            <a:off x="4211960" y="5996090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66D280B-349C-EF45-5A58-FBB660F6A806}"/>
              </a:ext>
            </a:extLst>
          </p:cNvPr>
          <p:cNvCxnSpPr>
            <a:cxnSpLocks/>
          </p:cNvCxnSpPr>
          <p:nvPr/>
        </p:nvCxnSpPr>
        <p:spPr>
          <a:xfrm flipV="1">
            <a:off x="6075870" y="2349179"/>
            <a:ext cx="144564" cy="290615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81E49A98-1E2C-8486-0D9E-5628F8ADD4B2}"/>
              </a:ext>
            </a:extLst>
          </p:cNvPr>
          <p:cNvSpPr txBox="1"/>
          <p:nvPr/>
        </p:nvSpPr>
        <p:spPr>
          <a:xfrm>
            <a:off x="5986745" y="2329043"/>
            <a:ext cx="2829098" cy="5232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F0"/>
                </a:solidFill>
                <a:latin typeface="+mj-lt"/>
              </a:rPr>
              <a:t>      :   FTA concluded or under negotiations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91849732-9468-9640-575C-D8AEA7D278E8}"/>
              </a:ext>
            </a:extLst>
          </p:cNvPr>
          <p:cNvSpPr txBox="1"/>
          <p:nvPr/>
        </p:nvSpPr>
        <p:spPr>
          <a:xfrm>
            <a:off x="8099276" y="4581179"/>
            <a:ext cx="510453" cy="3202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15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AEAB12-4055-FD07-6974-12297D29B974}"/>
              </a:ext>
            </a:extLst>
          </p:cNvPr>
          <p:cNvSpPr txBox="1"/>
          <p:nvPr/>
        </p:nvSpPr>
        <p:spPr>
          <a:xfrm>
            <a:off x="5639536" y="1441126"/>
            <a:ext cx="2936184" cy="830997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cap="all" dirty="0" err="1">
                <a:solidFill>
                  <a:schemeClr val="accent1"/>
                </a:solidFill>
                <a:latin typeface="+mj-lt"/>
              </a:rPr>
              <a:t>korea</a:t>
            </a:r>
            <a:r>
              <a:rPr lang="en-GB" sz="2400" cap="all" dirty="0">
                <a:solidFill>
                  <a:schemeClr val="accent1"/>
                </a:solidFill>
                <a:latin typeface="+mj-lt"/>
              </a:rPr>
              <a:t> is 15</a:t>
            </a:r>
            <a:r>
              <a:rPr lang="en-GB" sz="2400" cap="all" baseline="30000" dirty="0">
                <a:solidFill>
                  <a:schemeClr val="accent1"/>
                </a:solidFill>
                <a:latin typeface="+mj-lt"/>
              </a:rPr>
              <a:t>th</a:t>
            </a:r>
            <a:r>
              <a:rPr lang="en-GB" sz="2400" cap="all" dirty="0">
                <a:solidFill>
                  <a:schemeClr val="accent1"/>
                </a:solidFill>
                <a:latin typeface="+mj-lt"/>
              </a:rPr>
              <a:t> EU Trading Partner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262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9000">
        <p14:reveal/>
      </p:transition>
    </mc:Choice>
    <mc:Fallback xmlns="">
      <p:transition spd="slow" advClick="0" advTm="9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08720"/>
            <a:ext cx="91085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EU27 (Extra EU)</a:t>
            </a:r>
            <a:br>
              <a:rPr lang="en-GB" altLang="en-US" b="1" dirty="0"/>
            </a:br>
            <a:r>
              <a:rPr lang="en-GB" altLang="en-US" b="1" dirty="0"/>
              <a:t>Comparison between Balance of Payment (</a:t>
            </a:r>
            <a:r>
              <a:rPr lang="en-GB" altLang="en-US" b="1" dirty="0" err="1"/>
              <a:t>BoP</a:t>
            </a:r>
            <a:r>
              <a:rPr lang="en-GB" altLang="en-US" b="1" dirty="0"/>
              <a:t>) &amp; Trade in Value Added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C42C980-DBE3-45CF-D0A0-3885AC293EA6}"/>
              </a:ext>
            </a:extLst>
          </p:cNvPr>
          <p:cNvGraphicFramePr/>
          <p:nvPr/>
        </p:nvGraphicFramePr>
        <p:xfrm>
          <a:off x="206146" y="1492428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37.5%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62.5%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1192948" y="6093296"/>
            <a:ext cx="3183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Extra EU27= 4 144 €Bio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AEC40F5-598F-9C0F-1DE0-75D3FD3A7E01}"/>
              </a:ext>
            </a:extLst>
          </p:cNvPr>
          <p:cNvGraphicFramePr/>
          <p:nvPr/>
        </p:nvGraphicFramePr>
        <p:xfrm>
          <a:off x="4725316" y="1514168"/>
          <a:ext cx="4418683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400600" y="6597352"/>
            <a:ext cx="370790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5"/>
              </a:rPr>
              <a:t>WTO WTS2020 </a:t>
            </a:r>
            <a:r>
              <a:rPr lang="en-GB" sz="1100" dirty="0">
                <a:latin typeface="Calibri Light" panose="020F0302020204030204" pitchFamily="34" charset="0"/>
              </a:rPr>
              <a:t>&amp; </a:t>
            </a:r>
            <a:r>
              <a:rPr lang="en-GB" sz="1100" dirty="0">
                <a:latin typeface="Calibri Light" panose="020F0302020204030204" pitchFamily="34" charset="0"/>
                <a:hlinkClick r:id="rId6"/>
              </a:rPr>
              <a:t>OECD/WTO </a:t>
            </a:r>
            <a:r>
              <a:rPr lang="en-GB" sz="1100" dirty="0" err="1">
                <a:latin typeface="Calibri Light" panose="020F0302020204030204" pitchFamily="34" charset="0"/>
                <a:hlinkClick r:id="rId6"/>
              </a:rPr>
              <a:t>TiVA</a:t>
            </a:r>
            <a:endParaRPr lang="en-GB" sz="11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25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8587" y="885771"/>
            <a:ext cx="82089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in South Korea </a:t>
            </a:r>
            <a:br>
              <a:rPr lang="en-GB" altLang="en-US" b="1" dirty="0"/>
            </a:br>
            <a:r>
              <a:rPr lang="en-GB" altLang="en-US" b="1" dirty="0"/>
              <a:t>Comparison between </a:t>
            </a:r>
            <a:r>
              <a:rPr lang="en-GB" altLang="en-US" b="1" dirty="0" err="1"/>
              <a:t>BoP</a:t>
            </a:r>
            <a:r>
              <a:rPr lang="en-GB" altLang="en-US" b="1" dirty="0"/>
              <a:t> &amp;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2E009CD-D6E3-4645-9AE6-22126CF17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4125540"/>
              </p:ext>
            </p:extLst>
          </p:nvPr>
        </p:nvGraphicFramePr>
        <p:xfrm>
          <a:off x="201496" y="1531700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B16DD8A-FD9F-496F-BD74-EEE088C3A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0618231"/>
              </p:ext>
            </p:extLst>
          </p:nvPr>
        </p:nvGraphicFramePr>
        <p:xfrm>
          <a:off x="4725317" y="1514168"/>
          <a:ext cx="4328026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308586" y="6237312"/>
            <a:ext cx="33534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South Korea = 822 $Bio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6444208" y="6669360"/>
            <a:ext cx="3020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 Light" panose="020F0302020204030204" pitchFamily="34" charset="0"/>
              </a:rPr>
              <a:t>Source: WTO Global Trade Outlook 2024 &amp; </a:t>
            </a:r>
            <a:r>
              <a:rPr lang="en-GB" sz="1000" dirty="0" err="1">
                <a:latin typeface="Calibri Light" panose="020F0302020204030204" pitchFamily="34" charset="0"/>
              </a:rPr>
              <a:t>TiVA</a:t>
            </a:r>
            <a:endParaRPr lang="en-GB" sz="10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16,8%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83,2%</a:t>
            </a:r>
          </a:p>
        </p:txBody>
      </p:sp>
    </p:spTree>
    <p:extLst>
      <p:ext uri="{BB962C8B-B14F-4D97-AF65-F5344CB8AC3E}">
        <p14:creationId xmlns:p14="http://schemas.microsoft.com/office/powerpoint/2010/main" val="2021480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720080"/>
          </a:xfrm>
        </p:spPr>
        <p:txBody>
          <a:bodyPr/>
          <a:lstStyle/>
          <a:p>
            <a:r>
              <a:rPr lang="en-GB" sz="2400" b="1" u="sng" dirty="0"/>
              <a:t>EU27-South Korea Trade</a:t>
            </a:r>
            <a:br>
              <a:rPr lang="en-GB" sz="3200" b="1" u="sng" dirty="0"/>
            </a:br>
            <a:r>
              <a:rPr lang="en-GB" sz="2000" dirty="0"/>
              <a:t>(Imports and exports of goods &amp; services)</a:t>
            </a:r>
            <a:endParaRPr lang="en-GB" sz="2000" b="1" u="sng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271305603"/>
              </p:ext>
            </p:extLst>
          </p:nvPr>
        </p:nvGraphicFramePr>
        <p:xfrm>
          <a:off x="155848" y="1448656"/>
          <a:ext cx="4200128" cy="5148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954786942"/>
              </p:ext>
            </p:extLst>
          </p:nvPr>
        </p:nvGraphicFramePr>
        <p:xfrm>
          <a:off x="4572000" y="1448656"/>
          <a:ext cx="4320480" cy="5493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DE221A65-00BA-43C7-AB7D-AB618CAE3B6F}"/>
              </a:ext>
            </a:extLst>
          </p:cNvPr>
          <p:cNvSpPr/>
          <p:nvPr/>
        </p:nvSpPr>
        <p:spPr>
          <a:xfrm>
            <a:off x="4906843" y="6634232"/>
            <a:ext cx="3985637" cy="307777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Source: Eurostat - </a:t>
            </a:r>
            <a:r>
              <a:rPr lang="en-GB" sz="1400" dirty="0" err="1">
                <a:latin typeface="Calibri Light" panose="020F0302020204030204" pitchFamily="34" charset="0"/>
              </a:rPr>
              <a:t>ext_lt_maineu</a:t>
            </a:r>
            <a:r>
              <a:rPr lang="en-GB" sz="1400" dirty="0">
                <a:latin typeface="Calibri Light" panose="020F0302020204030204" pitchFamily="34" charset="0"/>
              </a:rPr>
              <a:t> </a:t>
            </a:r>
            <a:r>
              <a:rPr lang="en-GB" sz="1400" dirty="0"/>
              <a:t>+ </a:t>
            </a:r>
            <a:r>
              <a:rPr lang="en-GB" sz="1400" dirty="0">
                <a:latin typeface="Calibri Light" panose="020F0302020204030204" pitchFamily="34" charset="0"/>
              </a:rPr>
              <a:t>bop_its6_det. </a:t>
            </a:r>
          </a:p>
        </p:txBody>
      </p:sp>
    </p:spTree>
    <p:extLst>
      <p:ext uri="{BB962C8B-B14F-4D97-AF65-F5344CB8AC3E}">
        <p14:creationId xmlns:p14="http://schemas.microsoft.com/office/powerpoint/2010/main" val="2089082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459431"/>
          </a:xfrm>
        </p:spPr>
        <p:txBody>
          <a:bodyPr/>
          <a:lstStyle/>
          <a:p>
            <a:r>
              <a:rPr lang="en-GB" sz="2400" b="1" u="sng" dirty="0"/>
              <a:t>EU27-South-Korea Trade</a:t>
            </a:r>
            <a:endParaRPr lang="en-GB" sz="2000" b="1" u="sng" dirty="0"/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4252688986"/>
              </p:ext>
            </p:extLst>
          </p:nvPr>
        </p:nvGraphicFramePr>
        <p:xfrm>
          <a:off x="107504" y="1124744"/>
          <a:ext cx="8928992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DE221A65-00BA-43C7-AB7D-AB618CAE3B6F}"/>
              </a:ext>
            </a:extLst>
          </p:cNvPr>
          <p:cNvSpPr/>
          <p:nvPr/>
        </p:nvSpPr>
        <p:spPr>
          <a:xfrm>
            <a:off x="6614021" y="6433591"/>
            <a:ext cx="2520280" cy="307777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Source: Eurostat -</a:t>
            </a:r>
            <a:r>
              <a:rPr lang="en-GB" sz="1400" dirty="0"/>
              <a:t> </a:t>
            </a:r>
            <a:r>
              <a:rPr lang="en-GB" sz="1400" dirty="0">
                <a:latin typeface="Calibri Light" panose="020F0302020204030204" pitchFamily="34" charset="0"/>
              </a:rPr>
              <a:t>bop_its6_det.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395D43-2EEA-4713-BD88-EDC7186560E2}"/>
              </a:ext>
            </a:extLst>
          </p:cNvPr>
          <p:cNvSpPr txBox="1"/>
          <p:nvPr/>
        </p:nvSpPr>
        <p:spPr>
          <a:xfrm>
            <a:off x="827584" y="1628800"/>
            <a:ext cx="3384376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+205% increase of EU Exports since 2011</a:t>
            </a:r>
          </a:p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+203% increase of EU Imports since 2011</a:t>
            </a:r>
          </a:p>
        </p:txBody>
      </p:sp>
    </p:spTree>
    <p:extLst>
      <p:ext uri="{BB962C8B-B14F-4D97-AF65-F5344CB8AC3E}">
        <p14:creationId xmlns:p14="http://schemas.microsoft.com/office/powerpoint/2010/main" val="1876990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0EB23-F646-30CE-F8E5-D71916C25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A37D4C6-32BC-98B4-94C1-68808307BF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9509757"/>
              </p:ext>
            </p:extLst>
          </p:nvPr>
        </p:nvGraphicFramePr>
        <p:xfrm>
          <a:off x="174536" y="1916832"/>
          <a:ext cx="292691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D35F6E5-22E1-1E64-6735-55C60DD0FF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4958219"/>
              </p:ext>
            </p:extLst>
          </p:nvPr>
        </p:nvGraphicFramePr>
        <p:xfrm>
          <a:off x="3162236" y="1916832"/>
          <a:ext cx="28803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2C7C65D-5389-FB05-4D1F-43DCC14C78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8889256"/>
              </p:ext>
            </p:extLst>
          </p:nvPr>
        </p:nvGraphicFramePr>
        <p:xfrm>
          <a:off x="6138961" y="1916832"/>
          <a:ext cx="28803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6B31F86-80F0-8F15-50D3-DE4AF31AA1CB}"/>
              </a:ext>
            </a:extLst>
          </p:cNvPr>
          <p:cNvSpPr txBox="1"/>
          <p:nvPr/>
        </p:nvSpPr>
        <p:spPr>
          <a:xfrm>
            <a:off x="174537" y="803339"/>
            <a:ext cx="8844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EU-south </a:t>
            </a:r>
            <a:r>
              <a:rPr lang="en-GB" sz="2000" b="1" cap="all" dirty="0" err="1">
                <a:latin typeface="Calibri Light" panose="020F0302020204030204" pitchFamily="34" charset="0"/>
              </a:rPr>
              <a:t>korea</a:t>
            </a:r>
            <a:r>
              <a:rPr lang="en-GB" sz="2000" b="1" cap="all" dirty="0">
                <a:latin typeface="Calibri Light" panose="020F0302020204030204" pitchFamily="34" charset="0"/>
              </a:rPr>
              <a:t> trade relationship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29F44194-BB98-D5DC-EFDC-34521B96FD67}"/>
              </a:ext>
            </a:extLst>
          </p:cNvPr>
          <p:cNvSpPr txBox="1"/>
          <p:nvPr/>
        </p:nvSpPr>
        <p:spPr>
          <a:xfrm>
            <a:off x="4219795" y="6191977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400" b="1" dirty="0">
                <a:solidFill>
                  <a:schemeClr val="tx1"/>
                </a:solidFill>
                <a:latin typeface="+mj-lt"/>
              </a:rPr>
              <a:t>Total: 80 778 Mio€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EED16EAC-C86C-CE1B-3678-AA34577438EC}"/>
              </a:ext>
            </a:extLst>
          </p:cNvPr>
          <p:cNvSpPr txBox="1"/>
          <p:nvPr/>
        </p:nvSpPr>
        <p:spPr>
          <a:xfrm>
            <a:off x="7169264" y="6191976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400" b="1" dirty="0">
                <a:solidFill>
                  <a:schemeClr val="tx1"/>
                </a:solidFill>
                <a:latin typeface="+mj-lt"/>
              </a:rPr>
              <a:t>Total: 157 266 Mio€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E24EDCEB-AB44-95D0-77CA-37F26DB39DBD}"/>
              </a:ext>
            </a:extLst>
          </p:cNvPr>
          <p:cNvSpPr/>
          <p:nvPr/>
        </p:nvSpPr>
        <p:spPr>
          <a:xfrm>
            <a:off x="3348150" y="2857429"/>
            <a:ext cx="720080" cy="314217"/>
          </a:xfrm>
          <a:prstGeom prst="wedgeRectCallout">
            <a:avLst>
              <a:gd name="adj1" fmla="val 32170"/>
              <a:gd name="adj2" fmla="val 139188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C00000"/>
                </a:solidFill>
                <a:latin typeface="Calibri Light" panose="020F0302020204030204" pitchFamily="34" charset="0"/>
              </a:rPr>
              <a:t>15,1%</a:t>
            </a: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222C5325-5FB5-F868-1BAD-67C0DBEEC756}"/>
              </a:ext>
            </a:extLst>
          </p:cNvPr>
          <p:cNvSpPr/>
          <p:nvPr/>
        </p:nvSpPr>
        <p:spPr>
          <a:xfrm>
            <a:off x="6228470" y="2857429"/>
            <a:ext cx="720080" cy="314217"/>
          </a:xfrm>
          <a:prstGeom prst="wedgeRectCallout">
            <a:avLst>
              <a:gd name="adj1" fmla="val 32170"/>
              <a:gd name="adj2" fmla="val 139188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C00000"/>
                </a:solidFill>
                <a:latin typeface="Calibri Light" panose="020F0302020204030204" pitchFamily="34" charset="0"/>
              </a:rPr>
              <a:t>20.9%</a:t>
            </a:r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0D8B63F2-85D4-DEEB-94D7-EF7BE4176285}"/>
              </a:ext>
            </a:extLst>
          </p:cNvPr>
          <p:cNvSpPr/>
          <p:nvPr/>
        </p:nvSpPr>
        <p:spPr>
          <a:xfrm>
            <a:off x="5262477" y="2861797"/>
            <a:ext cx="720080" cy="314217"/>
          </a:xfrm>
          <a:prstGeom prst="wedgeRectCallout">
            <a:avLst>
              <a:gd name="adj1" fmla="val 6227"/>
              <a:gd name="adj2" fmla="val 211158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84.9%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635824E2-6BB0-45B2-1057-86CAA440BBA3}"/>
              </a:ext>
            </a:extLst>
          </p:cNvPr>
          <p:cNvSpPr/>
          <p:nvPr/>
        </p:nvSpPr>
        <p:spPr>
          <a:xfrm>
            <a:off x="2189737" y="2817436"/>
            <a:ext cx="802883" cy="314217"/>
          </a:xfrm>
          <a:prstGeom prst="wedgeRectCallout">
            <a:avLst>
              <a:gd name="adj1" fmla="val 3268"/>
              <a:gd name="adj2" fmla="val 225680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72.9%</a:t>
            </a:r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284AD3C0-2E92-D2DD-746C-F76FAB22F234}"/>
              </a:ext>
            </a:extLst>
          </p:cNvPr>
          <p:cNvSpPr/>
          <p:nvPr/>
        </p:nvSpPr>
        <p:spPr>
          <a:xfrm>
            <a:off x="8249381" y="2867509"/>
            <a:ext cx="720080" cy="314217"/>
          </a:xfrm>
          <a:prstGeom prst="wedgeRectCallout">
            <a:avLst>
              <a:gd name="adj1" fmla="val 8958"/>
              <a:gd name="adj2" fmla="val 173609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79.1%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1F89A93-4F91-2485-8B7C-9662805644B5}"/>
              </a:ext>
            </a:extLst>
          </p:cNvPr>
          <p:cNvSpPr txBox="1"/>
          <p:nvPr/>
        </p:nvSpPr>
        <p:spPr>
          <a:xfrm>
            <a:off x="124718" y="1199618"/>
            <a:ext cx="8844743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Services represents only 21% of the total trade between EU &amp; South Korea, one of the lowest level among OECD countries  - (27.1% of EU exports to South Korea = Services)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4229825-91E4-756A-A3FA-6255A6B751B5}"/>
              </a:ext>
            </a:extLst>
          </p:cNvPr>
          <p:cNvSpPr/>
          <p:nvPr/>
        </p:nvSpPr>
        <p:spPr>
          <a:xfrm>
            <a:off x="5152860" y="6525345"/>
            <a:ext cx="3866421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Source: Eurostat - ext_lt_maineu </a:t>
            </a:r>
            <a:r>
              <a:rPr lang="en-GB" sz="1400" dirty="0"/>
              <a:t>+ </a:t>
            </a:r>
            <a:r>
              <a:rPr lang="en-GB" sz="1400" dirty="0">
                <a:latin typeface="Calibri Light" panose="020F0302020204030204" pitchFamily="34" charset="0"/>
              </a:rPr>
              <a:t>bop_its6_det. </a:t>
            </a:r>
          </a:p>
        </p:txBody>
      </p:sp>
    </p:spTree>
    <p:extLst>
      <p:ext uri="{BB962C8B-B14F-4D97-AF65-F5344CB8AC3E}">
        <p14:creationId xmlns:p14="http://schemas.microsoft.com/office/powerpoint/2010/main" val="1269640323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3799</TotalTime>
  <Words>894</Words>
  <Application>Microsoft Office PowerPoint</Application>
  <PresentationFormat>On-screen Show (4:3)</PresentationFormat>
  <Paragraphs>231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ESF Strategy for 2020 - Oct 2013 - 60th PC Meeting</vt:lpstr>
      <vt:lpstr>PowerPoint Presentation</vt:lpstr>
      <vt:lpstr>PowerPoint Presentation</vt:lpstr>
      <vt:lpstr>PowerPoint Presentation</vt:lpstr>
      <vt:lpstr>Top 25 EU Trading partners in Services -  (Extra-EU27) – 2024  -*=2023 - €Bio - </vt:lpstr>
      <vt:lpstr>PowerPoint Presentation</vt:lpstr>
      <vt:lpstr>PowerPoint Presentation</vt:lpstr>
      <vt:lpstr>EU27-South Korea Trade (Imports and exports of goods &amp; services)</vt:lpstr>
      <vt:lpstr>EU27-South-Korea Trade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Kerneis Pascal  - ESF</cp:lastModifiedBy>
  <cp:revision>278</cp:revision>
  <cp:lastPrinted>2025-10-27T14:02:46Z</cp:lastPrinted>
  <dcterms:created xsi:type="dcterms:W3CDTF">2014-06-16T08:31:04Z</dcterms:created>
  <dcterms:modified xsi:type="dcterms:W3CDTF">2026-01-06T13:43:17Z</dcterms:modified>
</cp:coreProperties>
</file>