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7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8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0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1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12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12" r:id="rId2"/>
    <p:sldId id="298" r:id="rId3"/>
    <p:sldId id="417" r:id="rId4"/>
    <p:sldId id="428" r:id="rId5"/>
    <p:sldId id="411" r:id="rId6"/>
    <p:sldId id="413" r:id="rId7"/>
    <p:sldId id="425" r:id="rId8"/>
    <p:sldId id="338" r:id="rId9"/>
    <p:sldId id="429" r:id="rId10"/>
    <p:sldId id="329" r:id="rId11"/>
    <p:sldId id="335" r:id="rId12"/>
    <p:sldId id="427" r:id="rId13"/>
    <p:sldId id="426" r:id="rId14"/>
    <p:sldId id="412" r:id="rId15"/>
    <p:sldId id="430" r:id="rId16"/>
    <p:sldId id="340" r:id="rId17"/>
    <p:sldId id="415" r:id="rId18"/>
    <p:sldId id="414" r:id="rId19"/>
  </p:sldIdLst>
  <p:sldSz cx="9144000" cy="6858000" type="screen4x3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5A23"/>
    <a:srgbClr val="29732D"/>
    <a:srgbClr val="142F50"/>
    <a:srgbClr val="E4E7EA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65" autoAdjust="0"/>
    <p:restoredTop sz="94675" autoAdjust="0"/>
  </p:normalViewPr>
  <p:slideViewPr>
    <p:cSldViewPr>
      <p:cViewPr varScale="1">
        <p:scale>
          <a:sx n="54" d="100"/>
          <a:sy n="54" d="100"/>
        </p:scale>
        <p:origin x="761" y="5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2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agriculture</c:v>
                </c:pt>
                <c:pt idx="1">
                  <c:v>Industry</c:v>
                </c:pt>
                <c:pt idx="2">
                  <c:v>Services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1.6</c:v>
                </c:pt>
                <c:pt idx="1">
                  <c:v>25.1</c:v>
                </c:pt>
                <c:pt idx="2">
                  <c:v>73.3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30-4E45-9B17-651E7184DF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agriculture</c:v>
                </c:pt>
                <c:pt idx="1">
                  <c:v>Industry</c:v>
                </c:pt>
                <c:pt idx="2">
                  <c:v>Services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0.7</c:v>
                </c:pt>
                <c:pt idx="1">
                  <c:v>20.2</c:v>
                </c:pt>
                <c:pt idx="2">
                  <c:v>79.2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30-4E45-9B17-651E7184DF6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China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agriculture</c:v>
                </c:pt>
                <c:pt idx="1">
                  <c:v>Industry</c:v>
                </c:pt>
                <c:pt idx="2">
                  <c:v>Services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7.9</c:v>
                </c:pt>
                <c:pt idx="1">
                  <c:v>40.5</c:v>
                </c:pt>
                <c:pt idx="2">
                  <c:v>51.6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30-4E45-9B17-651E7184DF6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Brazil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agriculture</c:v>
                </c:pt>
                <c:pt idx="1">
                  <c:v>Industry</c:v>
                </c:pt>
                <c:pt idx="2">
                  <c:v>Services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6.6</c:v>
                </c:pt>
                <c:pt idx="1">
                  <c:v>20.7</c:v>
                </c:pt>
                <c:pt idx="2">
                  <c:v>72.7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30-4E45-9B17-651E7184DF6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India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agriculture</c:v>
                </c:pt>
                <c:pt idx="1">
                  <c:v>Industry</c:v>
                </c:pt>
                <c:pt idx="2">
                  <c:v>Services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15.4</c:v>
                </c:pt>
                <c:pt idx="1">
                  <c:v>23</c:v>
                </c:pt>
                <c:pt idx="2">
                  <c:v>61.6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30-4E45-9B17-651E7184DF6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USA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agriculture</c:v>
                </c:pt>
                <c:pt idx="1">
                  <c:v>Industry</c:v>
                </c:pt>
                <c:pt idx="2">
                  <c:v>Services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0.9</c:v>
                </c:pt>
                <c:pt idx="1">
                  <c:v>19.100000000000001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A30-4E45-9B17-651E7184DF62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Thailand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agriculture</c:v>
                </c:pt>
                <c:pt idx="1">
                  <c:v>Industry</c:v>
                </c:pt>
                <c:pt idx="2">
                  <c:v>Services</c:v>
                </c:pt>
              </c:strCache>
            </c:strRef>
          </c:cat>
          <c:val>
            <c:numRef>
              <c:f>Sheet1!$H$2:$H$4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36.200000000000003</c:v>
                </c:pt>
                <c:pt idx="2">
                  <c:v>55.6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75-4FC6-8DAD-76FC643F80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5432992"/>
        <c:axId val="565435288"/>
      </c:barChart>
      <c:catAx>
        <c:axId val="56543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435288"/>
        <c:crosses val="autoZero"/>
        <c:auto val="1"/>
        <c:lblAlgn val="ctr"/>
        <c:lblOffset val="100"/>
        <c:noMultiLvlLbl val="0"/>
      </c:catAx>
      <c:valAx>
        <c:axId val="565435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432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dirty="0">
                <a:solidFill>
                  <a:schemeClr val="tx1"/>
                </a:solidFill>
              </a:rPr>
              <a:t>EU &amp; Thailand Total volume of trade – 2022 – €Bio - %</a:t>
            </a:r>
          </a:p>
        </c:rich>
      </c:tx>
      <c:layout>
        <c:manualLayout>
          <c:xMode val="edge"/>
          <c:yMode val="edge"/>
          <c:x val="0.13516238979564327"/>
          <c:y val="5.496307952508437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355252194200645"/>
          <c:y val="0.25494296929970744"/>
          <c:w val="0.8316631594911752"/>
          <c:h val="0.5538450273201966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EU &amp; Thailand Total trade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86B-4E6E-9906-DF91719EA43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86B-4E6E-9906-DF91719EA430}"/>
              </c:ext>
            </c:extLst>
          </c:dPt>
          <c:dLbls>
            <c:dLbl>
              <c:idx val="0"/>
              <c:layout>
                <c:manualLayout>
                  <c:x val="-0.26651186171673702"/>
                  <c:y val="-0.166464125554715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492488181863324"/>
                      <c:h val="0.169258803397497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86B-4E6E-9906-DF91719EA430}"/>
                </c:ext>
              </c:extLst>
            </c:dLbl>
            <c:dLbl>
              <c:idx val="1"/>
              <c:layout>
                <c:manualLayout>
                  <c:x val="0.22090802613047195"/>
                  <c:y val="0.164908064511940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639836774075197"/>
                      <c:h val="0.142436820589256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86B-4E6E-9906-DF91719EA4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Goods</c:v>
                </c:pt>
                <c:pt idx="1">
                  <c:v>Services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42098</c:v>
                </c:pt>
                <c:pt idx="1">
                  <c:v>11565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6B-4E6E-9906-DF91719EA4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4665192617463025"/>
          <c:w val="0.89827901950747868"/>
          <c:h val="7.20686052804168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25400"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EU Exports to Thailand - 2023 - €Bio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517963673460336"/>
          <c:y val="0.23938221732099901"/>
          <c:w val="0.72632351194694844"/>
          <c:h val="0.5770789546975754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EU27 Exports to Thailand - 2023 - €Bio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C34-444A-839C-6CAAB5B58B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34-444A-839C-6CAAB5B58BCF}"/>
              </c:ext>
            </c:extLst>
          </c:dPt>
          <c:dLbls>
            <c:dLbl>
              <c:idx val="0"/>
              <c:layout>
                <c:manualLayout>
                  <c:x val="-0.24934855120511482"/>
                  <c:y val="-7.49298409121449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97091621127225"/>
                      <c:h val="0.142436851411177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C34-444A-839C-6CAAB5B58BCF}"/>
                </c:ext>
              </c:extLst>
            </c:dLbl>
            <c:dLbl>
              <c:idx val="1"/>
              <c:layout>
                <c:manualLayout>
                  <c:x val="0.22447635318563086"/>
                  <c:y val="0.1247942400411313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57847291254432"/>
                      <c:h val="0.115285084250412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C34-444A-839C-6CAAB5B58B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EU Exports of Goods</c:v>
                </c:pt>
                <c:pt idx="1">
                  <c:v>EU Exports of Services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15054</c:v>
                </c:pt>
                <c:pt idx="1">
                  <c:v>7300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34-444A-839C-6CAAB5B58B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25400"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Thailand Exports to EU - 2023 - €Bio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625056275147954"/>
          <c:y val="0.26107689423397401"/>
          <c:w val="0.72632351194694844"/>
          <c:h val="0.5770789546975754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Thailand Exports to EU27 - 2021 - €Bio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C3-4803-A6C6-0B72B71CAD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6C3-4803-A6C6-0B72B71CAD7B}"/>
              </c:ext>
            </c:extLst>
          </c:dPt>
          <c:dLbls>
            <c:dLbl>
              <c:idx val="0"/>
              <c:layout>
                <c:manualLayout>
                  <c:x val="-0.23473921742356607"/>
                  <c:y val="-0.157610126884676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290288862423146"/>
                      <c:h val="0.142436851411177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6C3-4803-A6C6-0B72B71CAD7B}"/>
                </c:ext>
              </c:extLst>
            </c:dLbl>
            <c:dLbl>
              <c:idx val="1"/>
              <c:layout>
                <c:manualLayout>
                  <c:x val="0.19683201729345853"/>
                  <c:y val="0.1451127316807907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29681795619376"/>
                      <c:h val="0.142436851411177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6C3-4803-A6C6-0B72B71CAD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Exports of Goods</c:v>
                </c:pt>
                <c:pt idx="1">
                  <c:v>Exports of Services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25370</c:v>
                </c:pt>
                <c:pt idx="1">
                  <c:v>6155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C3-4803-A6C6-0B72B71CAD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25400"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dirty="0">
                <a:solidFill>
                  <a:schemeClr val="tx1"/>
                </a:solidFill>
              </a:rPr>
              <a:t>EU &amp; Thailand Total volume of trade – 2023 – €Bio - %</a:t>
            </a:r>
          </a:p>
        </c:rich>
      </c:tx>
      <c:layout>
        <c:manualLayout>
          <c:xMode val="edge"/>
          <c:yMode val="edge"/>
          <c:x val="0.13516238979564327"/>
          <c:y val="5.496307952508437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355252194200645"/>
          <c:y val="0.25494296929970744"/>
          <c:w val="0.8316631594911752"/>
          <c:h val="0.5538450273201966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EU &amp; Thailand Total trade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86B-4E6E-9906-DF91719EA43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86B-4E6E-9906-DF91719EA430}"/>
              </c:ext>
            </c:extLst>
          </c:dPt>
          <c:dLbls>
            <c:dLbl>
              <c:idx val="0"/>
              <c:layout>
                <c:manualLayout>
                  <c:x val="-0.26651186171673702"/>
                  <c:y val="-0.166464125554715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492488181863324"/>
                      <c:h val="0.169258803397497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86B-4E6E-9906-DF91719EA430}"/>
                </c:ext>
              </c:extLst>
            </c:dLbl>
            <c:dLbl>
              <c:idx val="1"/>
              <c:layout>
                <c:manualLayout>
                  <c:x val="0.21447236534013223"/>
                  <c:y val="0.142922832701907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643145142900383"/>
                      <c:h val="0.142436820589256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86B-4E6E-9906-DF91719EA4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Goods</c:v>
                </c:pt>
                <c:pt idx="1">
                  <c:v>Services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40424</c:v>
                </c:pt>
                <c:pt idx="1">
                  <c:v>13455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6B-4E6E-9906-DF91719EA4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4665192617463025"/>
          <c:w val="0.89827901950747868"/>
          <c:h val="7.20686052804168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25400"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EU Exports to Thailand - 2024 - €Bio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517963673460336"/>
          <c:y val="0.23938221732099901"/>
          <c:w val="0.72632351194694844"/>
          <c:h val="0.5770789546975754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EU27 Exports to Thailand - 2024 - €Bio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C34-444A-839C-6CAAB5B58B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34-444A-839C-6CAAB5B58BCF}"/>
              </c:ext>
            </c:extLst>
          </c:dPt>
          <c:dLbls>
            <c:dLbl>
              <c:idx val="0"/>
              <c:layout>
                <c:manualLayout>
                  <c:x val="-0.24934855120511482"/>
                  <c:y val="-7.49298409121449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97091621127225"/>
                      <c:h val="0.142436851411177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C34-444A-839C-6CAAB5B58BCF}"/>
                </c:ext>
              </c:extLst>
            </c:dLbl>
            <c:dLbl>
              <c:idx val="1"/>
              <c:layout>
                <c:manualLayout>
                  <c:x val="0.22447635318563086"/>
                  <c:y val="0.1247942400411313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57847291254432"/>
                      <c:h val="0.115285084250412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C34-444A-839C-6CAAB5B58B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EU Exports of Goods</c:v>
                </c:pt>
                <c:pt idx="1">
                  <c:v>EU Exports of Services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14687</c:v>
                </c:pt>
                <c:pt idx="1">
                  <c:v>7498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34-444A-839C-6CAAB5B58B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25400"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Thailand Exports to EU - 2024 - €Bio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625056275147954"/>
          <c:y val="0.26107689423397401"/>
          <c:w val="0.72632351194694844"/>
          <c:h val="0.5770789546975754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Thailand Exports to EU27 - 2024 - €Bio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C3-4803-A6C6-0B72B71CAD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6C3-4803-A6C6-0B72B71CAD7B}"/>
              </c:ext>
            </c:extLst>
          </c:dPt>
          <c:dLbls>
            <c:dLbl>
              <c:idx val="0"/>
              <c:layout>
                <c:manualLayout>
                  <c:x val="-0.23473921742356607"/>
                  <c:y val="-0.157610126884676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290288862423146"/>
                      <c:h val="0.142436851411177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6C3-4803-A6C6-0B72B71CAD7B}"/>
                </c:ext>
              </c:extLst>
            </c:dLbl>
            <c:dLbl>
              <c:idx val="1"/>
              <c:layout>
                <c:manualLayout>
                  <c:x val="0.19683201729345853"/>
                  <c:y val="0.1451127316807907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29681795619376"/>
                      <c:h val="0.142436851411177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6C3-4803-A6C6-0B72B71CAD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Exports of Goods</c:v>
                </c:pt>
                <c:pt idx="1">
                  <c:v>Exports of Services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27547</c:v>
                </c:pt>
                <c:pt idx="1">
                  <c:v>6410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C3-4803-A6C6-0B72B71CAD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25400"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dirty="0">
                <a:solidFill>
                  <a:schemeClr val="tx1"/>
                </a:solidFill>
              </a:rPr>
              <a:t>EU &amp; Thailand Total volume of trade – 2024 – €Bio - %</a:t>
            </a:r>
          </a:p>
        </c:rich>
      </c:tx>
      <c:layout>
        <c:manualLayout>
          <c:xMode val="edge"/>
          <c:yMode val="edge"/>
          <c:x val="0.13516238979564327"/>
          <c:y val="5.496307952508437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355252194200645"/>
          <c:y val="0.25494296929970744"/>
          <c:w val="0.8316631594911752"/>
          <c:h val="0.5538450273201966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EU &amp; Thailand Total trade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86B-4E6E-9906-DF91719EA43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86B-4E6E-9906-DF91719EA430}"/>
              </c:ext>
            </c:extLst>
          </c:dPt>
          <c:dLbls>
            <c:dLbl>
              <c:idx val="0"/>
              <c:layout>
                <c:manualLayout>
                  <c:x val="-0.26651186171673702"/>
                  <c:y val="-0.166464125554715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492488181863324"/>
                      <c:h val="0.169258803397497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86B-4E6E-9906-DF91719EA430}"/>
                </c:ext>
              </c:extLst>
            </c:dLbl>
            <c:dLbl>
              <c:idx val="1"/>
              <c:layout>
                <c:manualLayout>
                  <c:x val="0.21447236534013223"/>
                  <c:y val="0.142922832701907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643145142900383"/>
                      <c:h val="0.142436820589256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86B-4E6E-9906-DF91719EA4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Goods</c:v>
                </c:pt>
                <c:pt idx="1">
                  <c:v>Services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42234</c:v>
                </c:pt>
                <c:pt idx="1">
                  <c:v>13908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6B-4E6E-9906-DF91719EA4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4665192617463025"/>
          <c:w val="0.89827901950747868"/>
          <c:h val="7.20686052804168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25400"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Trade in Goods (€ Bio)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 Exports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094869489691729E-2"/>
                  <c:y val="-3.7525381340607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BF-4422-8B80-02983E3DE726}"/>
                </c:ext>
              </c:extLst>
            </c:dLbl>
            <c:dLbl>
              <c:idx val="1"/>
              <c:layout>
                <c:manualLayout>
                  <c:x val="6.0474347448458993E-3"/>
                  <c:y val="-4.8782995742789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98-4C41-BCD8-88F3ED7F4203}"/>
                </c:ext>
              </c:extLst>
            </c:dLbl>
            <c:dLbl>
              <c:idx val="2"/>
              <c:layout>
                <c:manualLayout>
                  <c:x val="0"/>
                  <c:y val="-3.377284320654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BF-4422-8B80-02983E3DE726}"/>
                </c:ext>
              </c:extLst>
            </c:dLbl>
            <c:dLbl>
              <c:idx val="3"/>
              <c:layout>
                <c:manualLayout>
                  <c:x val="-6.0474347448458716E-3"/>
                  <c:y val="-3.377284320654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6BF-4422-8B80-02983E3DE726}"/>
                </c:ext>
              </c:extLst>
            </c:dLbl>
            <c:dLbl>
              <c:idx val="4"/>
              <c:layout>
                <c:manualLayout>
                  <c:x val="0"/>
                  <c:y val="-5.6288072010911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BF-4422-8B80-02983E3DE726}"/>
                </c:ext>
              </c:extLst>
            </c:dLbl>
            <c:dLbl>
              <c:idx val="5"/>
              <c:layout>
                <c:manualLayout>
                  <c:x val="-3.0237173724230464E-3"/>
                  <c:y val="-4.1277919474668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6BF-4422-8B80-02983E3DE7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11422</c:v>
                </c:pt>
                <c:pt idx="1">
                  <c:v>13315</c:v>
                </c:pt>
                <c:pt idx="2">
                  <c:v>14769</c:v>
                </c:pt>
                <c:pt idx="3">
                  <c:v>15060</c:v>
                </c:pt>
                <c:pt idx="4">
                  <c:v>14687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74-4C67-89B3-B02EFD3861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EU Imports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6.0474347448459271E-3"/>
                  <c:y val="-4.5030457608729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BF-4422-8B80-02983E3DE7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>
                  <c:v>17938</c:v>
                </c:pt>
                <c:pt idx="1">
                  <c:v>22210</c:v>
                </c:pt>
                <c:pt idx="2">
                  <c:v>27308</c:v>
                </c:pt>
                <c:pt idx="3">
                  <c:v>25503</c:v>
                </c:pt>
                <c:pt idx="4">
                  <c:v>27547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74-4C67-89B3-B02EFD3861A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Balance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5118586862114678E-2"/>
                  <c:y val="1.125790987762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6BF-4422-8B80-02983E3DE726}"/>
                </c:ext>
              </c:extLst>
            </c:dLbl>
            <c:dLbl>
              <c:idx val="1"/>
              <c:layout>
                <c:manualLayout>
                  <c:x val="-3.9308325841498161E-2"/>
                  <c:y val="-7.696283284350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6BF-4422-8B80-02983E3DE726}"/>
                </c:ext>
              </c:extLst>
            </c:dLbl>
            <c:dLbl>
              <c:idx val="2"/>
              <c:layout>
                <c:manualLayout>
                  <c:x val="-1.5118586862114678E-2"/>
                  <c:y val="1.8763281621191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6BF-4422-8B80-02983E3DE726}"/>
                </c:ext>
              </c:extLst>
            </c:dLbl>
            <c:dLbl>
              <c:idx val="3"/>
              <c:layout>
                <c:manualLayout>
                  <c:x val="-3.6284608469075337E-2"/>
                  <c:y val="1.9057517830938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6BF-4422-8B80-02983E3DE726}"/>
                </c:ext>
              </c:extLst>
            </c:dLbl>
            <c:dLbl>
              <c:idx val="4"/>
              <c:layout>
                <c:manualLayout>
                  <c:x val="1.5118586862114678E-2"/>
                  <c:y val="-1.4347258162149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6BF-4422-8B80-02983E3DE726}"/>
                </c:ext>
              </c:extLst>
            </c:dLbl>
            <c:dLbl>
              <c:idx val="5"/>
              <c:layout>
                <c:manualLayout>
                  <c:x val="-3.0237173724230464E-3"/>
                  <c:y val="3.7525676816051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6BF-4422-8B80-02983E3DE7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205A2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Sheet1!$D$2:$D$6</c:f>
              <c:numCache>
                <c:formatCode>#,##0</c:formatCode>
                <c:ptCount val="5"/>
                <c:pt idx="0">
                  <c:v>-6516</c:v>
                </c:pt>
                <c:pt idx="1">
                  <c:v>-8895</c:v>
                </c:pt>
                <c:pt idx="2">
                  <c:v>-12539</c:v>
                </c:pt>
                <c:pt idx="3">
                  <c:v>-10443</c:v>
                </c:pt>
                <c:pt idx="4">
                  <c:v>-12860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74-4C67-89B3-B02EFD3861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1848480"/>
        <c:axId val="341848808"/>
      </c:barChart>
      <c:catAx>
        <c:axId val="34184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848808"/>
        <c:crosses val="autoZero"/>
        <c:auto val="1"/>
        <c:lblAlgn val="ctr"/>
        <c:lblOffset val="100"/>
        <c:noMultiLvlLbl val="0"/>
      </c:catAx>
      <c:valAx>
        <c:axId val="341848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848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631637892940407E-2"/>
          <c:y val="0.89332412547242668"/>
          <c:w val="0.89478415895896501"/>
          <c:h val="8.90926998812374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Trade in Services (€ Bio)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1722881641386505E-2"/>
          <c:y val="0.18051813687368071"/>
          <c:w val="0.90394739597786311"/>
          <c:h val="0.602344373352455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 Exports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5040</c:v>
                </c:pt>
                <c:pt idx="1">
                  <c:v>5752</c:v>
                </c:pt>
                <c:pt idx="2">
                  <c:v>7182</c:v>
                </c:pt>
                <c:pt idx="3">
                  <c:v>7427</c:v>
                </c:pt>
                <c:pt idx="4">
                  <c:v>7498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09-48FD-AFC0-AC47AE7549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EU Imports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>
                  <c:v>3294</c:v>
                </c:pt>
                <c:pt idx="1">
                  <c:v>2504</c:v>
                </c:pt>
                <c:pt idx="2">
                  <c:v>4913</c:v>
                </c:pt>
                <c:pt idx="3">
                  <c:v>6247</c:v>
                </c:pt>
                <c:pt idx="4">
                  <c:v>6410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09-48FD-AFC0-AC47AE7549B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Balance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7706076487969016E-3"/>
                  <c:y val="-1.9454084683783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5A-4A17-BDA7-C12BE4DD48A3}"/>
                </c:ext>
              </c:extLst>
            </c:dLbl>
            <c:dLbl>
              <c:idx val="2"/>
              <c:layout>
                <c:manualLayout>
                  <c:x val="2.7706076487969016E-3"/>
                  <c:y val="-8.5597972608648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5A-4A17-BDA7-C12BE4DD48A3}"/>
                </c:ext>
              </c:extLst>
            </c:dLbl>
            <c:dLbl>
              <c:idx val="3"/>
              <c:layout>
                <c:manualLayout>
                  <c:x val="2.7706076487969019E-2"/>
                  <c:y val="-2.334490162054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5A-4A17-BDA7-C12BE4DD48A3}"/>
                </c:ext>
              </c:extLst>
            </c:dLbl>
            <c:dLbl>
              <c:idx val="4"/>
              <c:layout>
                <c:manualLayout>
                  <c:x val="5.5412152975938033E-3"/>
                  <c:y val="-0.235302465496601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5A-4A17-BDA7-C12BE4DD48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29732D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Sheet1!$D$2:$D$6</c:f>
              <c:numCache>
                <c:formatCode>#,##0</c:formatCode>
                <c:ptCount val="5"/>
                <c:pt idx="0">
                  <c:v>1746</c:v>
                </c:pt>
                <c:pt idx="1">
                  <c:v>3248</c:v>
                </c:pt>
                <c:pt idx="2">
                  <c:v>2269</c:v>
                </c:pt>
                <c:pt idx="3">
                  <c:v>1180</c:v>
                </c:pt>
                <c:pt idx="4">
                  <c:v>1088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09-48FD-AFC0-AC47AE7549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7474856"/>
        <c:axId val="527476824"/>
      </c:barChart>
      <c:catAx>
        <c:axId val="527474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476824"/>
        <c:crosses val="autoZero"/>
        <c:auto val="1"/>
        <c:lblAlgn val="ctr"/>
        <c:lblOffset val="100"/>
        <c:noMultiLvlLbl val="0"/>
      </c:catAx>
      <c:valAx>
        <c:axId val="527476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474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EU27 Total</a:t>
            </a:r>
            <a:r>
              <a:rPr lang="en-GB" baseline="0" dirty="0"/>
              <a:t> trade balance with Malaysia </a:t>
            </a:r>
            <a:r>
              <a:rPr lang="en-GB" dirty="0"/>
              <a:t>(€ Bio)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215715223097109E-2"/>
          <c:y val="0.22177714485743377"/>
          <c:w val="0.87723228346456694"/>
          <c:h val="0.550479912947158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Balance Goods &amp; Services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055556692855217E-3"/>
                  <c:y val="-0.116195903051241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668253257666227E-2"/>
                      <c:h val="0.136414706269854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42E-4521-A24A-D974DD322814}"/>
                </c:ext>
              </c:extLst>
            </c:dLbl>
            <c:dLbl>
              <c:idx val="1"/>
              <c:layout>
                <c:manualLayout>
                  <c:x val="-3.6808456287788635E-3"/>
                  <c:y val="-0.1316887714521331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EDF-4770-A53B-0EB03861A4E4}"/>
                </c:ext>
              </c:extLst>
            </c:dLbl>
            <c:dLbl>
              <c:idx val="2"/>
              <c:layout>
                <c:manualLayout>
                  <c:x val="4.9455104898091474E-3"/>
                  <c:y val="-1.337327321612429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568319716889518E-2"/>
                      <c:h val="0.190020030936940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B96-423D-973E-8CC006C91BB6}"/>
                </c:ext>
              </c:extLst>
            </c:dLbl>
            <c:dLbl>
              <c:idx val="3"/>
              <c:layout>
                <c:manualLayout>
                  <c:x val="7.0648560460481753E-3"/>
                  <c:y val="1.25467835829271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96-423D-973E-8CC006C91BB6}"/>
                </c:ext>
              </c:extLst>
            </c:dLbl>
            <c:dLbl>
              <c:idx val="4"/>
              <c:layout>
                <c:manualLayout>
                  <c:x val="7.064856046047968E-3"/>
                  <c:y val="-2.68795167200987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91-4952-850C-413B4B0A8321}"/>
                </c:ext>
              </c:extLst>
            </c:dLbl>
            <c:dLbl>
              <c:idx val="5"/>
              <c:layout>
                <c:manualLayout>
                  <c:x val="-1.0361669168650892E-16"/>
                  <c:y val="-0.1145752514236360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6A-4FCF-B0A9-BEC662B349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-5363</c:v>
                </c:pt>
                <c:pt idx="1">
                  <c:v>-8150</c:v>
                </c:pt>
                <c:pt idx="2">
                  <c:v>-10270</c:v>
                </c:pt>
                <c:pt idx="3">
                  <c:v>-9263</c:v>
                </c:pt>
                <c:pt idx="4">
                  <c:v>-11772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2E-4521-A24A-D974DD32281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16069904"/>
        <c:axId val="616070560"/>
      </c:barChart>
      <c:catAx>
        <c:axId val="61606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6070560"/>
        <c:crosses val="autoZero"/>
        <c:auto val="1"/>
        <c:lblAlgn val="ctr"/>
        <c:lblOffset val="100"/>
        <c:noMultiLvlLbl val="0"/>
      </c:catAx>
      <c:valAx>
        <c:axId val="616070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6069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2154311587075964"/>
          <c:y val="0.82598459008554015"/>
          <c:w val="0.3612818296797829"/>
          <c:h val="0.158522541513567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Trade in Services (GDP)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7082657482501946E-2"/>
          <c:y val="0.10976749010906969"/>
          <c:w val="0.95852383068547942"/>
          <c:h val="0.7631849760189435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European Union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5772863539100894E-2"/>
                  <c:y val="9.54843962895661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D4-4438-AD8C-96D28725C5E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D4-4438-AD8C-96D28725C5E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D4-4438-AD8C-96D28725C5E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D4-4438-AD8C-96D28725C5E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FD4-4438-AD8C-96D28725C5E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FD4-4438-AD8C-96D28725C5E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FD4-4438-AD8C-96D28725C5E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FD4-4438-AD8C-96D28725C5E7}"/>
                </c:ext>
              </c:extLst>
            </c:dLbl>
            <c:dLbl>
              <c:idx val="10"/>
              <c:layout>
                <c:manualLayout>
                  <c:x val="-2.5397178091323188E-2"/>
                  <c:y val="-4.1628770474307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F3-4DA4-B12C-A72AFE04FAF8}"/>
                </c:ext>
              </c:extLst>
            </c:dLbl>
            <c:dLbl>
              <c:idx val="11"/>
              <c:layout>
                <c:manualLayout>
                  <c:x val="-2.9629985557160315E-2"/>
                  <c:y val="-5.38725264961628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884457282524157E-2"/>
                      <c:h val="9.32729333744929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6F3-4DA4-B12C-A72AFE04FAF8}"/>
                </c:ext>
              </c:extLst>
            </c:dLbl>
            <c:dLbl>
              <c:idx val="13"/>
              <c:layout>
                <c:manualLayout>
                  <c:x val="-1.6931396511498723E-2"/>
                  <c:y val="-3.42825168611945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240639928896784E-2"/>
                      <c:h val="5.89904165132983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96F3-4DA4-B12C-A72AFE04FAF8}"/>
                </c:ext>
              </c:extLst>
            </c:dLbl>
            <c:dLbl>
              <c:idx val="14"/>
              <c:layout>
                <c:manualLayout>
                  <c:x val="-2.8219086768138941E-3"/>
                  <c:y val="-3.6731268065565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F3-4DA4-B12C-A72AFE04FA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18.3</c:v>
                </c:pt>
                <c:pt idx="1">
                  <c:v>18.899999999999999</c:v>
                </c:pt>
                <c:pt idx="2">
                  <c:v>19.5</c:v>
                </c:pt>
                <c:pt idx="3">
                  <c:v>20.399999999999999</c:v>
                </c:pt>
                <c:pt idx="4">
                  <c:v>21.3</c:v>
                </c:pt>
                <c:pt idx="5">
                  <c:v>22.6</c:v>
                </c:pt>
                <c:pt idx="6">
                  <c:v>24.6</c:v>
                </c:pt>
                <c:pt idx="7">
                  <c:v>24.7</c:v>
                </c:pt>
                <c:pt idx="8">
                  <c:v>25.5</c:v>
                </c:pt>
                <c:pt idx="9">
                  <c:v>26</c:v>
                </c:pt>
                <c:pt idx="10">
                  <c:v>27.6</c:v>
                </c:pt>
                <c:pt idx="11">
                  <c:v>25.4</c:v>
                </c:pt>
                <c:pt idx="12">
                  <c:v>26.6</c:v>
                </c:pt>
                <c:pt idx="13">
                  <c:v>30.3</c:v>
                </c:pt>
                <c:pt idx="14">
                  <c:v>29.8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1FD4-4438-AD8C-96D28725C5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 Income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2905070168355291E-2"/>
                  <c:y val="2.8645318886869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FD4-4438-AD8C-96D28725C5E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FD4-4438-AD8C-96D28725C5E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FD4-4438-AD8C-96D28725C5E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FD4-4438-AD8C-96D28725C5E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FD4-4438-AD8C-96D28725C5E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FD4-4438-AD8C-96D28725C5E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FD4-4438-AD8C-96D28725C5E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FD4-4438-AD8C-96D28725C5E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FD4-4438-AD8C-96D28725C5E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FD4-4438-AD8C-96D28725C5E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FD4-4438-AD8C-96D28725C5E7}"/>
                </c:ext>
              </c:extLst>
            </c:dLbl>
            <c:dLbl>
              <c:idx val="14"/>
              <c:layout>
                <c:manualLayout>
                  <c:x val="-5.6438173536274786E-3"/>
                  <c:y val="6.61162825180180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44695033885124E-2"/>
                      <c:h val="5.89904165132983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1BD-48C4-899A-565C425FB0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12.8</c:v>
                </c:pt>
                <c:pt idx="1">
                  <c:v>13</c:v>
                </c:pt>
                <c:pt idx="2">
                  <c:v>13.4</c:v>
                </c:pt>
                <c:pt idx="3">
                  <c:v>13.7</c:v>
                </c:pt>
                <c:pt idx="4">
                  <c:v>14.4</c:v>
                </c:pt>
                <c:pt idx="5">
                  <c:v>15.2</c:v>
                </c:pt>
                <c:pt idx="6">
                  <c:v>15.4</c:v>
                </c:pt>
                <c:pt idx="7">
                  <c:v>15.4</c:v>
                </c:pt>
                <c:pt idx="8">
                  <c:v>16</c:v>
                </c:pt>
                <c:pt idx="9">
                  <c:v>16.399999999999999</c:v>
                </c:pt>
                <c:pt idx="10">
                  <c:v>16.7</c:v>
                </c:pt>
                <c:pt idx="11">
                  <c:v>14.6</c:v>
                </c:pt>
                <c:pt idx="12">
                  <c:v>15.1</c:v>
                </c:pt>
                <c:pt idx="13">
                  <c:v>16.600000000000001</c:v>
                </c:pt>
                <c:pt idx="14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1FD4-4438-AD8C-96D28725C5E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Middle Income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5772863539100908E-2"/>
                  <c:y val="-3.8193758515826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FD4-4438-AD8C-96D28725C5E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FD4-4438-AD8C-96D28725C5E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FD4-4438-AD8C-96D28725C5E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FD4-4438-AD8C-96D28725C5E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FD4-4438-AD8C-96D28725C5E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FD4-4438-AD8C-96D28725C5E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FD4-4438-AD8C-96D28725C5E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1FD4-4438-AD8C-96D28725C5E7}"/>
                </c:ext>
              </c:extLst>
            </c:dLbl>
            <c:dLbl>
              <c:idx val="8"/>
              <c:layout>
                <c:manualLayout>
                  <c:x val="-1.4338966853729138E-3"/>
                  <c:y val="-2.9385014452452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1FD4-4438-AD8C-96D28725C5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Sheet1!$D$2:$D$16</c:f>
              <c:numCache>
                <c:formatCode>General</c:formatCode>
                <c:ptCount val="15"/>
                <c:pt idx="0">
                  <c:v>8.4</c:v>
                </c:pt>
                <c:pt idx="1">
                  <c:v>7.7</c:v>
                </c:pt>
                <c:pt idx="2">
                  <c:v>8.1</c:v>
                </c:pt>
                <c:pt idx="3">
                  <c:v>8</c:v>
                </c:pt>
                <c:pt idx="4">
                  <c:v>8.1999999999999993</c:v>
                </c:pt>
                <c:pt idx="5">
                  <c:v>8.4</c:v>
                </c:pt>
                <c:pt idx="6">
                  <c:v>8.6</c:v>
                </c:pt>
                <c:pt idx="7">
                  <c:v>8.3000000000000007</c:v>
                </c:pt>
                <c:pt idx="8">
                  <c:v>8.4</c:v>
                </c:pt>
                <c:pt idx="9">
                  <c:v>8.6</c:v>
                </c:pt>
                <c:pt idx="10">
                  <c:v>8.5</c:v>
                </c:pt>
                <c:pt idx="11">
                  <c:v>6.5</c:v>
                </c:pt>
                <c:pt idx="12">
                  <c:v>6.7</c:v>
                </c:pt>
                <c:pt idx="13">
                  <c:v>7.9</c:v>
                </c:pt>
                <c:pt idx="14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1FD4-4438-AD8C-96D28725C5E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Low Income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8677933707456304E-3"/>
                  <c:y val="4.2967978330304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1FD4-4438-AD8C-96D28725C5E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1FD4-4438-AD8C-96D28725C5E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1FD4-4438-AD8C-96D28725C5E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1FD4-4438-AD8C-96D28725C5E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1FD4-4438-AD8C-96D28725C5E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1FD4-4438-AD8C-96D28725C5E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1FD4-4438-AD8C-96D28725C5E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1FD4-4438-AD8C-96D28725C5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Sheet1!$E$2:$E$16</c:f>
              <c:numCache>
                <c:formatCode>General</c:formatCode>
                <c:ptCount val="15"/>
                <c:pt idx="0">
                  <c:v>8.1</c:v>
                </c:pt>
                <c:pt idx="1">
                  <c:v>7.9</c:v>
                </c:pt>
                <c:pt idx="2">
                  <c:v>12.4</c:v>
                </c:pt>
                <c:pt idx="3">
                  <c:v>12.8</c:v>
                </c:pt>
                <c:pt idx="4">
                  <c:v>12.1</c:v>
                </c:pt>
                <c:pt idx="5">
                  <c:v>11.7</c:v>
                </c:pt>
                <c:pt idx="6">
                  <c:v>10.1</c:v>
                </c:pt>
                <c:pt idx="7">
                  <c:v>9.6999999999999993</c:v>
                </c:pt>
                <c:pt idx="8">
                  <c:v>9</c:v>
                </c:pt>
                <c:pt idx="9">
                  <c:v>13.4</c:v>
                </c:pt>
                <c:pt idx="10">
                  <c:v>12.2</c:v>
                </c:pt>
                <c:pt idx="11">
                  <c:v>10.7</c:v>
                </c:pt>
                <c:pt idx="12">
                  <c:v>11.4</c:v>
                </c:pt>
                <c:pt idx="13">
                  <c:v>12.1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7-1FD4-4438-AD8C-96D28725C5E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Thailand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4.3016900561184263E-3"/>
                  <c:y val="4.1628770474307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1FD4-4438-AD8C-96D28725C5E7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1FD4-4438-AD8C-96D28725C5E7}"/>
                </c:ext>
              </c:extLst>
            </c:dLbl>
            <c:dLbl>
              <c:idx val="11"/>
              <c:layout>
                <c:manualLayout>
                  <c:x val="-4.2328630152205313E-3"/>
                  <c:y val="-6.8565033722389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1FD4-4438-AD8C-96D28725C5E7}"/>
                </c:ext>
              </c:extLst>
            </c:dLbl>
            <c:dLbl>
              <c:idx val="13"/>
              <c:layout>
                <c:manualLayout>
                  <c:x val="-4.2328630152205313E-3"/>
                  <c:y val="3.1833765656823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1FD4-4438-AD8C-96D28725C5E7}"/>
                </c:ext>
              </c:extLst>
            </c:dLbl>
            <c:dLbl>
              <c:idx val="14"/>
              <c:layout>
                <c:manualLayout>
                  <c:x val="-7.0547716920342186E-3"/>
                  <c:y val="-4.6526272883049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BD-48C4-899A-565C425FB0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Sheet1!$F$2:$F$16</c:f>
              <c:numCache>
                <c:formatCode>General</c:formatCode>
                <c:ptCount val="15"/>
                <c:pt idx="0">
                  <c:v>22.9</c:v>
                </c:pt>
                <c:pt idx="1">
                  <c:v>22.2</c:v>
                </c:pt>
                <c:pt idx="2">
                  <c:v>23.6</c:v>
                </c:pt>
                <c:pt idx="3">
                  <c:v>23.2</c:v>
                </c:pt>
                <c:pt idx="4">
                  <c:v>24.3</c:v>
                </c:pt>
                <c:pt idx="5">
                  <c:v>23.9</c:v>
                </c:pt>
                <c:pt idx="6">
                  <c:v>25.1</c:v>
                </c:pt>
                <c:pt idx="7">
                  <c:v>26</c:v>
                </c:pt>
                <c:pt idx="8">
                  <c:v>25.8</c:v>
                </c:pt>
                <c:pt idx="9">
                  <c:v>26.1</c:v>
                </c:pt>
                <c:pt idx="10">
                  <c:v>25.4</c:v>
                </c:pt>
                <c:pt idx="11">
                  <c:v>15.3</c:v>
                </c:pt>
                <c:pt idx="12">
                  <c:v>16.5</c:v>
                </c:pt>
                <c:pt idx="13">
                  <c:v>20.5</c:v>
                </c:pt>
                <c:pt idx="14">
                  <c:v>23.6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C-1FD4-4438-AD8C-96D28725C5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4500784"/>
        <c:axId val="724499800"/>
      </c:lineChart>
      <c:catAx>
        <c:axId val="72450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4499800"/>
        <c:crosses val="autoZero"/>
        <c:auto val="1"/>
        <c:lblAlgn val="ctr"/>
        <c:lblOffset val="100"/>
        <c:noMultiLvlLbl val="0"/>
      </c:catAx>
      <c:valAx>
        <c:axId val="724499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450078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449835293820113E-2"/>
          <c:y val="9.9874149613299767E-2"/>
          <c:w val="0.82230960335933767"/>
          <c:h val="6.04765836735591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0" i="0" baseline="0" dirty="0">
                <a:solidFill>
                  <a:schemeClr val="tx1"/>
                </a:solidFill>
                <a:effectLst/>
              </a:rPr>
              <a:t>(Mio € - 2011-2023)</a:t>
            </a:r>
            <a:endParaRPr lang="en-GB" b="0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11166752153351496"/>
          <c:y val="7.3349742982487046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>
        <c:manualLayout>
          <c:layoutTarget val="inner"/>
          <c:xMode val="edge"/>
          <c:yMode val="edge"/>
          <c:x val="7.8873058636119431E-2"/>
          <c:y val="0.10961248208193669"/>
          <c:w val="0.90707281971605136"/>
          <c:h val="0.75653653659078535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Balance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29732D"/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Sheet1!$D$2:$D$11</c:f>
              <c:numCache>
                <c:formatCode>#,##0</c:formatCode>
                <c:ptCount val="10"/>
                <c:pt idx="0">
                  <c:v>-1651</c:v>
                </c:pt>
                <c:pt idx="1">
                  <c:v>-2299</c:v>
                </c:pt>
                <c:pt idx="2">
                  <c:v>-2000</c:v>
                </c:pt>
                <c:pt idx="3">
                  <c:v>-968</c:v>
                </c:pt>
                <c:pt idx="4">
                  <c:v>-292</c:v>
                </c:pt>
                <c:pt idx="5">
                  <c:v>1746</c:v>
                </c:pt>
                <c:pt idx="6">
                  <c:v>3248</c:v>
                </c:pt>
                <c:pt idx="7">
                  <c:v>2269</c:v>
                </c:pt>
                <c:pt idx="8">
                  <c:v>1180</c:v>
                </c:pt>
                <c:pt idx="9">
                  <c:v>1088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FF-4569-86C0-6A97B96296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1670944"/>
        <c:axId val="401672584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 Exports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7599352486988421E-2"/>
                  <c:y val="-4.5008184756117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3A-4F03-8CB1-C694181CFEFF}"/>
                </c:ext>
              </c:extLst>
            </c:dLbl>
            <c:dLbl>
              <c:idx val="1"/>
              <c:layout>
                <c:manualLayout>
                  <c:x val="-4.4307194220760309E-3"/>
                  <c:y val="-5.8510640182952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2A-4DB6-B48A-9E64466B3767}"/>
                </c:ext>
              </c:extLst>
            </c:dLbl>
            <c:dLbl>
              <c:idx val="2"/>
              <c:layout>
                <c:manualLayout>
                  <c:x val="-1.1815251792202802E-2"/>
                  <c:y val="-6.3011458658564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2A-4DB6-B48A-9E64466B3767}"/>
                </c:ext>
              </c:extLst>
            </c:dLbl>
            <c:dLbl>
              <c:idx val="3"/>
              <c:layout>
                <c:manualLayout>
                  <c:x val="-2.2153597110380261E-2"/>
                  <c:y val="-4.9509003231729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2A-4DB6-B48A-9E64466B3767}"/>
                </c:ext>
              </c:extLst>
            </c:dLbl>
            <c:dLbl>
              <c:idx val="4"/>
              <c:layout>
                <c:manualLayout>
                  <c:x val="-2.0676690636354918E-2"/>
                  <c:y val="-4.0507366280505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C2-45EE-AC2B-EB69446A1D6C}"/>
                </c:ext>
              </c:extLst>
            </c:dLbl>
            <c:dLbl>
              <c:idx val="5"/>
              <c:layout>
                <c:manualLayout>
                  <c:x val="-3.6922661850633698E-2"/>
                  <c:y val="-7.2013095609788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3A-4F03-8CB1-C694181CFEFF}"/>
                </c:ext>
              </c:extLst>
            </c:dLbl>
            <c:dLbl>
              <c:idx val="6"/>
              <c:layout>
                <c:manualLayout>
                  <c:x val="-2.3630503584405497E-2"/>
                  <c:y val="-4.7258593993923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AE-4E0C-A61C-6E8E17DD531A}"/>
                </c:ext>
              </c:extLst>
            </c:dLbl>
            <c:dLbl>
              <c:idx val="7"/>
              <c:layout>
                <c:manualLayout>
                  <c:x val="-2.9538129480506871E-3"/>
                  <c:y val="-3.3756138567088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AE-4E0C-A61C-6E8E17DD531A}"/>
                </c:ext>
              </c:extLst>
            </c:dLbl>
            <c:dLbl>
              <c:idx val="11"/>
              <c:layout>
                <c:manualLayout>
                  <c:x val="-1.4054121647829165E-2"/>
                  <c:y val="1.7206760224473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E9-4137-9DC0-C4010E0A41B3}"/>
                </c:ext>
              </c:extLst>
            </c:dLbl>
            <c:dLbl>
              <c:idx val="12"/>
              <c:layout>
                <c:manualLayout>
                  <c:x val="-2.8108243295658329E-3"/>
                  <c:y val="-3.0111830392829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E9-4137-9DC0-C4010E0A41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Sheet1!$B$2:$B$11</c:f>
              <c:numCache>
                <c:formatCode>#,##0</c:formatCode>
                <c:ptCount val="10"/>
                <c:pt idx="0">
                  <c:v>3146</c:v>
                </c:pt>
                <c:pt idx="1">
                  <c:v>3018</c:v>
                </c:pt>
                <c:pt idx="2">
                  <c:v>3483</c:v>
                </c:pt>
                <c:pt idx="3">
                  <c:v>4853</c:v>
                </c:pt>
                <c:pt idx="4">
                  <c:v>5304</c:v>
                </c:pt>
                <c:pt idx="5">
                  <c:v>5040</c:v>
                </c:pt>
                <c:pt idx="6">
                  <c:v>5752</c:v>
                </c:pt>
                <c:pt idx="7">
                  <c:v>7182</c:v>
                </c:pt>
                <c:pt idx="8">
                  <c:v>7427</c:v>
                </c:pt>
                <c:pt idx="9">
                  <c:v>7498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28-427B-8189-1F796738D4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EU Imports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716606936649662E-2"/>
                  <c:y val="-3.4005198609368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C28-427B-8189-1F796738D40D}"/>
                </c:ext>
              </c:extLst>
            </c:dLbl>
            <c:dLbl>
              <c:idx val="1"/>
              <c:layout>
                <c:manualLayout>
                  <c:x val="-5.9076002365961583E-3"/>
                  <c:y val="-5.0592617080486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C28-427B-8189-1F796738D40D}"/>
                </c:ext>
              </c:extLst>
            </c:dLbl>
            <c:dLbl>
              <c:idx val="2"/>
              <c:layout>
                <c:manualLayout>
                  <c:x val="-2.0748199384827856E-2"/>
                  <c:y val="-4.1911501703062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C28-427B-8189-1F796738D40D}"/>
                </c:ext>
              </c:extLst>
            </c:dLbl>
            <c:dLbl>
              <c:idx val="3"/>
              <c:layout>
                <c:manualLayout>
                  <c:x val="-2.8136683526079526E-2"/>
                  <c:y val="-7.8505843524161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28-427B-8189-1F796738D40D}"/>
                </c:ext>
              </c:extLst>
            </c:dLbl>
            <c:dLbl>
              <c:idx val="4"/>
              <c:layout>
                <c:manualLayout>
                  <c:x val="-3.2267488666789503E-2"/>
                  <c:y val="-7.0278776612896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28-427B-8189-1F796738D40D}"/>
                </c:ext>
              </c:extLst>
            </c:dLbl>
            <c:dLbl>
              <c:idx val="5"/>
              <c:layout>
                <c:manualLayout>
                  <c:x val="-3.1105091077901437E-2"/>
                  <c:y val="-5.3761302944659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28-427B-8189-1F796738D40D}"/>
                </c:ext>
              </c:extLst>
            </c:dLbl>
            <c:dLbl>
              <c:idx val="6"/>
              <c:layout>
                <c:manualLayout>
                  <c:x val="-1.2791131959902698E-2"/>
                  <c:y val="-4.2371647052766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28-427B-8189-1F796738D40D}"/>
                </c:ext>
              </c:extLst>
            </c:dLbl>
            <c:dLbl>
              <c:idx val="7"/>
              <c:layout>
                <c:manualLayout>
                  <c:x val="0"/>
                  <c:y val="-3.73213105047949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064979814642429E-2"/>
                      <c:h val="6.32139954899672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BAE-4E0C-A61C-6E8E17DD53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Sheet1!$C$2:$C$11</c:f>
              <c:numCache>
                <c:formatCode>#,##0</c:formatCode>
                <c:ptCount val="10"/>
                <c:pt idx="0">
                  <c:v>4797</c:v>
                </c:pt>
                <c:pt idx="1">
                  <c:v>5317</c:v>
                </c:pt>
                <c:pt idx="2">
                  <c:v>5483</c:v>
                </c:pt>
                <c:pt idx="3">
                  <c:v>5821</c:v>
                </c:pt>
                <c:pt idx="4">
                  <c:v>5596</c:v>
                </c:pt>
                <c:pt idx="5">
                  <c:v>3294</c:v>
                </c:pt>
                <c:pt idx="6">
                  <c:v>2504</c:v>
                </c:pt>
                <c:pt idx="7">
                  <c:v>4913</c:v>
                </c:pt>
                <c:pt idx="8">
                  <c:v>6247</c:v>
                </c:pt>
                <c:pt idx="9">
                  <c:v>6410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28-427B-8189-1F796738D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1670944"/>
        <c:axId val="401672584"/>
      </c:lineChart>
      <c:catAx>
        <c:axId val="40167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672584"/>
        <c:crosses val="autoZero"/>
        <c:auto val="1"/>
        <c:lblAlgn val="ctr"/>
        <c:lblOffset val="100"/>
        <c:noMultiLvlLbl val="0"/>
      </c:catAx>
      <c:valAx>
        <c:axId val="401672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6709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69735263270567"/>
          <c:y val="1.7359208796999009E-2"/>
          <c:w val="0.89830264736729437"/>
          <c:h val="0.641585684219350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Manufacturing services on physical input owned by others</c:v>
                </c:pt>
                <c:pt idx="1">
                  <c:v>Maintenance and repair services</c:v>
                </c:pt>
                <c:pt idx="2">
                  <c:v>Transport</c:v>
                </c:pt>
                <c:pt idx="3">
                  <c:v>Travel</c:v>
                </c:pt>
                <c:pt idx="4">
                  <c:v>Construction</c:v>
                </c:pt>
                <c:pt idx="5">
                  <c:v>Insurance &amp; pensions services</c:v>
                </c:pt>
                <c:pt idx="6">
                  <c:v>Financial services</c:v>
                </c:pt>
                <c:pt idx="7">
                  <c:v>Intellectual property</c:v>
                </c:pt>
                <c:pt idx="8">
                  <c:v>Telecommunications, computer and information services</c:v>
                </c:pt>
                <c:pt idx="9">
                  <c:v>Other business services</c:v>
                </c:pt>
                <c:pt idx="10">
                  <c:v>Personal, cultural and recreational services</c:v>
                </c:pt>
                <c:pt idx="11">
                  <c:v>Government goods and services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100</c:v>
                </c:pt>
                <c:pt idx="1">
                  <c:v>159</c:v>
                </c:pt>
                <c:pt idx="2">
                  <c:v>1318</c:v>
                </c:pt>
                <c:pt idx="3">
                  <c:v>164</c:v>
                </c:pt>
                <c:pt idx="4">
                  <c:v>27</c:v>
                </c:pt>
                <c:pt idx="5">
                  <c:v>36</c:v>
                </c:pt>
                <c:pt idx="6">
                  <c:v>179</c:v>
                </c:pt>
                <c:pt idx="7">
                  <c:v>399</c:v>
                </c:pt>
                <c:pt idx="8">
                  <c:v>2115</c:v>
                </c:pt>
                <c:pt idx="9">
                  <c:v>1052</c:v>
                </c:pt>
                <c:pt idx="10">
                  <c:v>28</c:v>
                </c:pt>
                <c:pt idx="1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87-4746-8D20-B17480591A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Manufacturing services on physical input owned by others</c:v>
                </c:pt>
                <c:pt idx="1">
                  <c:v>Maintenance and repair services</c:v>
                </c:pt>
                <c:pt idx="2">
                  <c:v>Transport</c:v>
                </c:pt>
                <c:pt idx="3">
                  <c:v>Travel</c:v>
                </c:pt>
                <c:pt idx="4">
                  <c:v>Construction</c:v>
                </c:pt>
                <c:pt idx="5">
                  <c:v>Insurance &amp; pensions services</c:v>
                </c:pt>
                <c:pt idx="6">
                  <c:v>Financial services</c:v>
                </c:pt>
                <c:pt idx="7">
                  <c:v>Intellectual property</c:v>
                </c:pt>
                <c:pt idx="8">
                  <c:v>Telecommunications, computer and information services</c:v>
                </c:pt>
                <c:pt idx="9">
                  <c:v>Other business services</c:v>
                </c:pt>
                <c:pt idx="10">
                  <c:v>Personal, cultural and recreational services</c:v>
                </c:pt>
                <c:pt idx="11">
                  <c:v>Government goods and services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41</c:v>
                </c:pt>
                <c:pt idx="1">
                  <c:v>71</c:v>
                </c:pt>
                <c:pt idx="2">
                  <c:v>928</c:v>
                </c:pt>
                <c:pt idx="3">
                  <c:v>575</c:v>
                </c:pt>
                <c:pt idx="4">
                  <c:v>13</c:v>
                </c:pt>
                <c:pt idx="5">
                  <c:v>38</c:v>
                </c:pt>
                <c:pt idx="6">
                  <c:v>35</c:v>
                </c:pt>
                <c:pt idx="7">
                  <c:v>10</c:v>
                </c:pt>
                <c:pt idx="8">
                  <c:v>99</c:v>
                </c:pt>
                <c:pt idx="9">
                  <c:v>571</c:v>
                </c:pt>
                <c:pt idx="10">
                  <c:v>40</c:v>
                </c:pt>
                <c:pt idx="1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87-4746-8D20-B17480591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0717128"/>
        <c:axId val="430716472"/>
      </c:barChart>
      <c:catAx>
        <c:axId val="430717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716472"/>
        <c:crosses val="autoZero"/>
        <c:auto val="1"/>
        <c:lblAlgn val="ctr"/>
        <c:lblOffset val="100"/>
        <c:noMultiLvlLbl val="0"/>
      </c:catAx>
      <c:valAx>
        <c:axId val="430716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717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2989130799228"/>
          <c:y val="2.4488208895794599E-2"/>
          <c:w val="0.89830264736729437"/>
          <c:h val="0.641585684219350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Manufacturing services on physical input owned by others</c:v>
                </c:pt>
                <c:pt idx="1">
                  <c:v>Maintenance and repair services</c:v>
                </c:pt>
                <c:pt idx="2">
                  <c:v>Transport</c:v>
                </c:pt>
                <c:pt idx="3">
                  <c:v>Travel</c:v>
                </c:pt>
                <c:pt idx="4">
                  <c:v>Construction</c:v>
                </c:pt>
                <c:pt idx="5">
                  <c:v>Insurance &amp; pensions services</c:v>
                </c:pt>
                <c:pt idx="6">
                  <c:v>Financial services</c:v>
                </c:pt>
                <c:pt idx="7">
                  <c:v>Intellectual property</c:v>
                </c:pt>
                <c:pt idx="8">
                  <c:v>Telecommunications, computer and information services</c:v>
                </c:pt>
                <c:pt idx="9">
                  <c:v>Other business services</c:v>
                </c:pt>
                <c:pt idx="10">
                  <c:v>Personal, cultural and recreational services</c:v>
                </c:pt>
                <c:pt idx="11">
                  <c:v>Government goods and services</c:v>
                </c:pt>
                <c:pt idx="12">
                  <c:v>Services not Allocated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37</c:v>
                </c:pt>
                <c:pt idx="1">
                  <c:v>160</c:v>
                </c:pt>
                <c:pt idx="2">
                  <c:v>1799</c:v>
                </c:pt>
                <c:pt idx="3">
                  <c:v>406</c:v>
                </c:pt>
                <c:pt idx="4">
                  <c:v>22</c:v>
                </c:pt>
                <c:pt idx="5">
                  <c:v>70</c:v>
                </c:pt>
                <c:pt idx="6">
                  <c:v>176</c:v>
                </c:pt>
                <c:pt idx="7">
                  <c:v>443</c:v>
                </c:pt>
                <c:pt idx="8">
                  <c:v>2481</c:v>
                </c:pt>
                <c:pt idx="9">
                  <c:v>1269</c:v>
                </c:pt>
                <c:pt idx="10">
                  <c:v>21</c:v>
                </c:pt>
                <c:pt idx="11">
                  <c:v>22</c:v>
                </c:pt>
                <c:pt idx="12">
                  <c:v>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87-4746-8D20-B17480591A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Manufacturing services on physical input owned by others</c:v>
                </c:pt>
                <c:pt idx="1">
                  <c:v>Maintenance and repair services</c:v>
                </c:pt>
                <c:pt idx="2">
                  <c:v>Transport</c:v>
                </c:pt>
                <c:pt idx="3">
                  <c:v>Travel</c:v>
                </c:pt>
                <c:pt idx="4">
                  <c:v>Construction</c:v>
                </c:pt>
                <c:pt idx="5">
                  <c:v>Insurance &amp; pensions services</c:v>
                </c:pt>
                <c:pt idx="6">
                  <c:v>Financial services</c:v>
                </c:pt>
                <c:pt idx="7">
                  <c:v>Intellectual property</c:v>
                </c:pt>
                <c:pt idx="8">
                  <c:v>Telecommunications, computer and information services</c:v>
                </c:pt>
                <c:pt idx="9">
                  <c:v>Other business services</c:v>
                </c:pt>
                <c:pt idx="10">
                  <c:v>Personal, cultural and recreational services</c:v>
                </c:pt>
                <c:pt idx="11">
                  <c:v>Government goods and services</c:v>
                </c:pt>
                <c:pt idx="12">
                  <c:v>Services not Allocated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132</c:v>
                </c:pt>
                <c:pt idx="1">
                  <c:v>89</c:v>
                </c:pt>
                <c:pt idx="2">
                  <c:v>1340</c:v>
                </c:pt>
                <c:pt idx="3">
                  <c:v>1968</c:v>
                </c:pt>
                <c:pt idx="4">
                  <c:v>13</c:v>
                </c:pt>
                <c:pt idx="5">
                  <c:v>46</c:v>
                </c:pt>
                <c:pt idx="6">
                  <c:v>43</c:v>
                </c:pt>
                <c:pt idx="7">
                  <c:v>10</c:v>
                </c:pt>
                <c:pt idx="8">
                  <c:v>118</c:v>
                </c:pt>
                <c:pt idx="9">
                  <c:v>694</c:v>
                </c:pt>
                <c:pt idx="10">
                  <c:v>46</c:v>
                </c:pt>
                <c:pt idx="11">
                  <c:v>18</c:v>
                </c:pt>
                <c:pt idx="1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87-4746-8D20-B17480591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0717128"/>
        <c:axId val="430716472"/>
      </c:barChart>
      <c:catAx>
        <c:axId val="430717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716472"/>
        <c:crosses val="autoZero"/>
        <c:auto val="1"/>
        <c:lblAlgn val="ctr"/>
        <c:lblOffset val="100"/>
        <c:noMultiLvlLbl val="0"/>
      </c:catAx>
      <c:valAx>
        <c:axId val="430716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717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69735263270567"/>
          <c:y val="1.7359208796999009E-2"/>
          <c:w val="0.89830264736729437"/>
          <c:h val="0.641585684219350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Manufacturing services on physical input owned by others</c:v>
                </c:pt>
                <c:pt idx="1">
                  <c:v>Maintenance and repair services</c:v>
                </c:pt>
                <c:pt idx="2">
                  <c:v>Transport</c:v>
                </c:pt>
                <c:pt idx="3">
                  <c:v>Travel</c:v>
                </c:pt>
                <c:pt idx="4">
                  <c:v>Construction</c:v>
                </c:pt>
                <c:pt idx="5">
                  <c:v>Insurance &amp; pensions services</c:v>
                </c:pt>
                <c:pt idx="6">
                  <c:v>Financial services</c:v>
                </c:pt>
                <c:pt idx="7">
                  <c:v>Intellectual property</c:v>
                </c:pt>
                <c:pt idx="8">
                  <c:v>Telecommunications, computer and information services</c:v>
                </c:pt>
                <c:pt idx="9">
                  <c:v>Other business services</c:v>
                </c:pt>
                <c:pt idx="10">
                  <c:v>Personal, cultural and recreational services</c:v>
                </c:pt>
                <c:pt idx="11">
                  <c:v>Government goods and services</c:v>
                </c:pt>
                <c:pt idx="12">
                  <c:v>Services Not Allocated 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30.8</c:v>
                </c:pt>
                <c:pt idx="1">
                  <c:v>234.3</c:v>
                </c:pt>
                <c:pt idx="2">
                  <c:v>960.9</c:v>
                </c:pt>
                <c:pt idx="3">
                  <c:v>444.8</c:v>
                </c:pt>
                <c:pt idx="4">
                  <c:v>5.4</c:v>
                </c:pt>
                <c:pt idx="5">
                  <c:v>35.9</c:v>
                </c:pt>
                <c:pt idx="6">
                  <c:v>224.6</c:v>
                </c:pt>
                <c:pt idx="7">
                  <c:v>446.2</c:v>
                </c:pt>
                <c:pt idx="8">
                  <c:v>3142.1</c:v>
                </c:pt>
                <c:pt idx="9">
                  <c:v>1602.7</c:v>
                </c:pt>
                <c:pt idx="10">
                  <c:v>37</c:v>
                </c:pt>
                <c:pt idx="11">
                  <c:v>24.4</c:v>
                </c:pt>
                <c:pt idx="12">
                  <c:v>97.2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87-4746-8D20-B17480591A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Manufacturing services on physical input owned by others</c:v>
                </c:pt>
                <c:pt idx="1">
                  <c:v>Maintenance and repair services</c:v>
                </c:pt>
                <c:pt idx="2">
                  <c:v>Transport</c:v>
                </c:pt>
                <c:pt idx="3">
                  <c:v>Travel</c:v>
                </c:pt>
                <c:pt idx="4">
                  <c:v>Construction</c:v>
                </c:pt>
                <c:pt idx="5">
                  <c:v>Insurance &amp; pensions services</c:v>
                </c:pt>
                <c:pt idx="6">
                  <c:v>Financial services</c:v>
                </c:pt>
                <c:pt idx="7">
                  <c:v>Intellectual property</c:v>
                </c:pt>
                <c:pt idx="8">
                  <c:v>Telecommunications, computer and information services</c:v>
                </c:pt>
                <c:pt idx="9">
                  <c:v>Other business services</c:v>
                </c:pt>
                <c:pt idx="10">
                  <c:v>Personal, cultural and recreational services</c:v>
                </c:pt>
                <c:pt idx="11">
                  <c:v>Government goods and services</c:v>
                </c:pt>
                <c:pt idx="12">
                  <c:v>Services Not Allocated 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164.8</c:v>
                </c:pt>
                <c:pt idx="1">
                  <c:v>102.6</c:v>
                </c:pt>
                <c:pt idx="2">
                  <c:v>1192.2</c:v>
                </c:pt>
                <c:pt idx="3">
                  <c:v>3573.9</c:v>
                </c:pt>
                <c:pt idx="4">
                  <c:v>19.399999999999999</c:v>
                </c:pt>
                <c:pt idx="5">
                  <c:v>53.1</c:v>
                </c:pt>
                <c:pt idx="6">
                  <c:v>38.299999999999997</c:v>
                </c:pt>
                <c:pt idx="7">
                  <c:v>8.8000000000000007</c:v>
                </c:pt>
                <c:pt idx="8">
                  <c:v>131.4</c:v>
                </c:pt>
                <c:pt idx="9">
                  <c:v>830.5</c:v>
                </c:pt>
                <c:pt idx="10">
                  <c:v>49.9</c:v>
                </c:pt>
                <c:pt idx="11">
                  <c:v>15.5</c:v>
                </c:pt>
                <c:pt idx="1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87-4746-8D20-B17480591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0717128"/>
        <c:axId val="430716472"/>
      </c:barChart>
      <c:catAx>
        <c:axId val="430717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716472"/>
        <c:crosses val="autoZero"/>
        <c:auto val="1"/>
        <c:lblAlgn val="ctr"/>
        <c:lblOffset val="100"/>
        <c:noMultiLvlLbl val="0"/>
      </c:catAx>
      <c:valAx>
        <c:axId val="430716472"/>
        <c:scaling>
          <c:orientation val="minMax"/>
          <c:max val="4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717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69735263270567"/>
          <c:y val="1.7359208796999009E-2"/>
          <c:w val="0.89830264736729437"/>
          <c:h val="0.641585684219350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Manufacturing services on physical input owned by others</c:v>
                </c:pt>
                <c:pt idx="1">
                  <c:v>Maintenance and repair services</c:v>
                </c:pt>
                <c:pt idx="2">
                  <c:v>Transport</c:v>
                </c:pt>
                <c:pt idx="3">
                  <c:v>Travel</c:v>
                </c:pt>
                <c:pt idx="4">
                  <c:v>Construction</c:v>
                </c:pt>
                <c:pt idx="5">
                  <c:v>Insurance &amp; pensions services</c:v>
                </c:pt>
                <c:pt idx="6">
                  <c:v>Financial services</c:v>
                </c:pt>
                <c:pt idx="7">
                  <c:v>Intellectual property</c:v>
                </c:pt>
                <c:pt idx="8">
                  <c:v>Telecommunications, computer and information services</c:v>
                </c:pt>
                <c:pt idx="9">
                  <c:v>Other business services</c:v>
                </c:pt>
                <c:pt idx="10">
                  <c:v>Personal, cultural and recreational services</c:v>
                </c:pt>
                <c:pt idx="11">
                  <c:v>Government goods and services</c:v>
                </c:pt>
                <c:pt idx="12">
                  <c:v>Services Not Allocated 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37.799999999999997</c:v>
                </c:pt>
                <c:pt idx="1">
                  <c:v>269.89999999999998</c:v>
                </c:pt>
                <c:pt idx="2">
                  <c:v>1158.8</c:v>
                </c:pt>
                <c:pt idx="3">
                  <c:v>476.2</c:v>
                </c:pt>
                <c:pt idx="4">
                  <c:v>20.7</c:v>
                </c:pt>
                <c:pt idx="5">
                  <c:v>63.9</c:v>
                </c:pt>
                <c:pt idx="6">
                  <c:v>152</c:v>
                </c:pt>
                <c:pt idx="7">
                  <c:v>424.6</c:v>
                </c:pt>
                <c:pt idx="8">
                  <c:v>2926.9</c:v>
                </c:pt>
                <c:pt idx="9">
                  <c:v>1806.1</c:v>
                </c:pt>
                <c:pt idx="10">
                  <c:v>34.799999999999997</c:v>
                </c:pt>
                <c:pt idx="11">
                  <c:v>22.6</c:v>
                </c:pt>
                <c:pt idx="12">
                  <c:v>104.2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87-4746-8D20-B17480591A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Manufacturing services on physical input owned by others</c:v>
                </c:pt>
                <c:pt idx="1">
                  <c:v>Maintenance and repair services</c:v>
                </c:pt>
                <c:pt idx="2">
                  <c:v>Transport</c:v>
                </c:pt>
                <c:pt idx="3">
                  <c:v>Travel</c:v>
                </c:pt>
                <c:pt idx="4">
                  <c:v>Construction</c:v>
                </c:pt>
                <c:pt idx="5">
                  <c:v>Insurance &amp; pensions services</c:v>
                </c:pt>
                <c:pt idx="6">
                  <c:v>Financial services</c:v>
                </c:pt>
                <c:pt idx="7">
                  <c:v>Intellectual property</c:v>
                </c:pt>
                <c:pt idx="8">
                  <c:v>Telecommunications, computer and information services</c:v>
                </c:pt>
                <c:pt idx="9">
                  <c:v>Other business services</c:v>
                </c:pt>
                <c:pt idx="10">
                  <c:v>Personal, cultural and recreational services</c:v>
                </c:pt>
                <c:pt idx="11">
                  <c:v>Government goods and services</c:v>
                </c:pt>
                <c:pt idx="12">
                  <c:v>Services Not Allocated 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49.7</c:v>
                </c:pt>
                <c:pt idx="1">
                  <c:v>114.9</c:v>
                </c:pt>
                <c:pt idx="2">
                  <c:v>1353.1</c:v>
                </c:pt>
                <c:pt idx="3">
                  <c:v>3662.1</c:v>
                </c:pt>
                <c:pt idx="4">
                  <c:v>5.6</c:v>
                </c:pt>
                <c:pt idx="5">
                  <c:v>92.2</c:v>
                </c:pt>
                <c:pt idx="6">
                  <c:v>43.4</c:v>
                </c:pt>
                <c:pt idx="7">
                  <c:v>14.4</c:v>
                </c:pt>
                <c:pt idx="8">
                  <c:v>106.1</c:v>
                </c:pt>
                <c:pt idx="9">
                  <c:v>888.4</c:v>
                </c:pt>
                <c:pt idx="10">
                  <c:v>62</c:v>
                </c:pt>
                <c:pt idx="11">
                  <c:v>19.2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87-4746-8D20-B17480591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0717128"/>
        <c:axId val="430716472"/>
      </c:barChart>
      <c:catAx>
        <c:axId val="430717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716472"/>
        <c:crosses val="autoZero"/>
        <c:auto val="1"/>
        <c:lblAlgn val="ctr"/>
        <c:lblOffset val="100"/>
        <c:noMultiLvlLbl val="0"/>
      </c:catAx>
      <c:valAx>
        <c:axId val="430716472"/>
        <c:scaling>
          <c:orientation val="minMax"/>
          <c:max val="4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717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Balance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17977</c:v>
                </c:pt>
                <c:pt idx="1">
                  <c:v>14829</c:v>
                </c:pt>
                <c:pt idx="2">
                  <c:v>13736</c:v>
                </c:pt>
                <c:pt idx="3">
                  <c:v>14531</c:v>
                </c:pt>
                <c:pt idx="4">
                  <c:v>15404</c:v>
                </c:pt>
                <c:pt idx="5">
                  <c:v>14107</c:v>
                </c:pt>
                <c:pt idx="6">
                  <c:v>15712</c:v>
                </c:pt>
                <c:pt idx="7">
                  <c:v>16166</c:v>
                </c:pt>
                <c:pt idx="8">
                  <c:v>16647</c:v>
                </c:pt>
                <c:pt idx="9">
                  <c:v>19340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8A-44B2-9660-A0429C9A14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97519519"/>
        <c:axId val="197519103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Outward FDI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3727923710955914E-2"/>
                  <c:y val="-3.24890801606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18A-44B2-9660-A0429C9A1455}"/>
                </c:ext>
              </c:extLst>
            </c:dLbl>
            <c:dLbl>
              <c:idx val="1"/>
              <c:layout>
                <c:manualLayout>
                  <c:x val="-4.0812728796892198E-2"/>
                  <c:y val="-8.354334898461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18A-44B2-9660-A0429C9A1455}"/>
                </c:ext>
              </c:extLst>
            </c:dLbl>
            <c:dLbl>
              <c:idx val="2"/>
              <c:layout>
                <c:manualLayout>
                  <c:x val="-3.2067144054701048E-2"/>
                  <c:y val="-3.4809728743589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DF-4EB9-8D39-B7AF6C4C504A}"/>
                </c:ext>
              </c:extLst>
            </c:dLbl>
            <c:dLbl>
              <c:idx val="3"/>
              <c:layout>
                <c:manualLayout>
                  <c:x val="-1.3118377113286823E-2"/>
                  <c:y val="-5.5695565989743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8A-44B2-9660-A0429C9A1455}"/>
                </c:ext>
              </c:extLst>
            </c:dLbl>
            <c:dLbl>
              <c:idx val="4"/>
              <c:layout>
                <c:manualLayout>
                  <c:x val="-1.6033572027350496E-2"/>
                  <c:y val="-5.1054268823931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18A-44B2-9660-A0429C9A1455}"/>
                </c:ext>
              </c:extLst>
            </c:dLbl>
            <c:dLbl>
              <c:idx val="5"/>
              <c:layout>
                <c:manualLayout>
                  <c:x val="-3.4982338968764716E-2"/>
                  <c:y val="-4.6412971658119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18A-44B2-9660-A0429C9A1455}"/>
                </c:ext>
              </c:extLst>
            </c:dLbl>
            <c:dLbl>
              <c:idx val="6"/>
              <c:layout>
                <c:manualLayout>
                  <c:x val="-2.6236754226573539E-2"/>
                  <c:y val="-4.8733620241025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8A-44B2-9660-A0429C9A1455}"/>
                </c:ext>
              </c:extLst>
            </c:dLbl>
            <c:dLbl>
              <c:idx val="7"/>
              <c:layout>
                <c:manualLayout>
                  <c:x val="-4.0812728796892281E-2"/>
                  <c:y val="-4.6412971658119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18A-44B2-9660-A0429C9A1455}"/>
                </c:ext>
              </c:extLst>
            </c:dLbl>
            <c:dLbl>
              <c:idx val="8"/>
              <c:layout>
                <c:manualLayout>
                  <c:x val="-5.6846300824242774E-2"/>
                  <c:y val="-4.6412971658119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8A-44B2-9660-A0429C9A1455}"/>
                </c:ext>
              </c:extLst>
            </c:dLbl>
            <c:dLbl>
              <c:idx val="9"/>
              <c:layout>
                <c:manualLayout>
                  <c:x val="-5.2473508453147077E-2"/>
                  <c:y val="-7.658140323589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18A-44B2-9660-A0429C9A14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20737</c:v>
                </c:pt>
                <c:pt idx="1">
                  <c:v>19920</c:v>
                </c:pt>
                <c:pt idx="2">
                  <c:v>19080</c:v>
                </c:pt>
                <c:pt idx="3">
                  <c:v>19651</c:v>
                </c:pt>
                <c:pt idx="4">
                  <c:v>20540</c:v>
                </c:pt>
                <c:pt idx="5">
                  <c:v>18831</c:v>
                </c:pt>
                <c:pt idx="6">
                  <c:v>20857</c:v>
                </c:pt>
                <c:pt idx="7">
                  <c:v>21794</c:v>
                </c:pt>
                <c:pt idx="8">
                  <c:v>22276</c:v>
                </c:pt>
                <c:pt idx="9">
                  <c:v>24131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B0-4A53-858D-B3FC74C872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Inward FDI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2760</c:v>
                </c:pt>
                <c:pt idx="1">
                  <c:v>5091</c:v>
                </c:pt>
                <c:pt idx="2">
                  <c:v>5344</c:v>
                </c:pt>
                <c:pt idx="3">
                  <c:v>5120</c:v>
                </c:pt>
                <c:pt idx="4">
                  <c:v>5136</c:v>
                </c:pt>
                <c:pt idx="5">
                  <c:v>4724</c:v>
                </c:pt>
                <c:pt idx="6">
                  <c:v>5145</c:v>
                </c:pt>
                <c:pt idx="7">
                  <c:v>5628</c:v>
                </c:pt>
                <c:pt idx="8">
                  <c:v>5629</c:v>
                </c:pt>
                <c:pt idx="9">
                  <c:v>4791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4B0-4A53-858D-B3FC74C872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519519"/>
        <c:axId val="197519103"/>
      </c:lineChart>
      <c:catAx>
        <c:axId val="197519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519103"/>
        <c:crosses val="autoZero"/>
        <c:auto val="1"/>
        <c:lblAlgn val="ctr"/>
        <c:lblOffset val="100"/>
        <c:noMultiLvlLbl val="0"/>
      </c:catAx>
      <c:valAx>
        <c:axId val="197519103"/>
        <c:scaling>
          <c:orientation val="minMax"/>
          <c:max val="31000"/>
          <c:min val="-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519519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Outward FDI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20737</c:v>
                </c:pt>
                <c:pt idx="1">
                  <c:v>19920</c:v>
                </c:pt>
                <c:pt idx="2">
                  <c:v>19080</c:v>
                </c:pt>
                <c:pt idx="3">
                  <c:v>19651</c:v>
                </c:pt>
                <c:pt idx="4">
                  <c:v>20540</c:v>
                </c:pt>
                <c:pt idx="5">
                  <c:v>18831</c:v>
                </c:pt>
                <c:pt idx="6">
                  <c:v>20857</c:v>
                </c:pt>
                <c:pt idx="7">
                  <c:v>21794</c:v>
                </c:pt>
                <c:pt idx="8">
                  <c:v>22276</c:v>
                </c:pt>
                <c:pt idx="9">
                  <c:v>24131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B0-4A53-858D-B3FC74C872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Share of Services in Outward FDI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12706</c:v>
                </c:pt>
                <c:pt idx="1">
                  <c:v>10988</c:v>
                </c:pt>
                <c:pt idx="2">
                  <c:v>10252</c:v>
                </c:pt>
                <c:pt idx="3">
                  <c:v>10399</c:v>
                </c:pt>
                <c:pt idx="4">
                  <c:v>10872</c:v>
                </c:pt>
                <c:pt idx="5">
                  <c:v>9239</c:v>
                </c:pt>
                <c:pt idx="6">
                  <c:v>10067</c:v>
                </c:pt>
                <c:pt idx="7">
                  <c:v>10960</c:v>
                </c:pt>
                <c:pt idx="8">
                  <c:v>11337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B0-4A53-858D-B3FC74C8720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Sheet1!$D$2:$D$11</c:f>
              <c:numCache>
                <c:formatCode>#,##0.0</c:formatCode>
                <c:ptCount val="10"/>
                <c:pt idx="0">
                  <c:v>61.272122293485076</c:v>
                </c:pt>
                <c:pt idx="1">
                  <c:v>55.160642570281126</c:v>
                </c:pt>
                <c:pt idx="2">
                  <c:v>53.731656184486376</c:v>
                </c:pt>
                <c:pt idx="3">
                  <c:v>52.918426543178462</c:v>
                </c:pt>
                <c:pt idx="4">
                  <c:v>52.930866601752676</c:v>
                </c:pt>
                <c:pt idx="5">
                  <c:v>49.062715734692794</c:v>
                </c:pt>
                <c:pt idx="6">
                  <c:v>48.266768950472262</c:v>
                </c:pt>
                <c:pt idx="7">
                  <c:v>50.289070386344868</c:v>
                </c:pt>
                <c:pt idx="8">
                  <c:v>50.893338121745373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FE-4DF5-8C20-152C3696C2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519519"/>
        <c:axId val="197519103"/>
      </c:barChart>
      <c:catAx>
        <c:axId val="197519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519103"/>
        <c:crosses val="autoZero"/>
        <c:auto val="1"/>
        <c:lblAlgn val="ctr"/>
        <c:lblOffset val="100"/>
        <c:noMultiLvlLbl val="0"/>
      </c:catAx>
      <c:valAx>
        <c:axId val="197519103"/>
        <c:scaling>
          <c:orientation val="minMax"/>
          <c:max val="3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519519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961226530385513E-2"/>
          <c:y val="3.6585116273630418E-2"/>
          <c:w val="0.89375078618445514"/>
          <c:h val="0.849011941873257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Inward FDI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1.4575974570318632E-3"/>
                  <c:y val="-4.8733620241025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8F-476A-85A1-C65A186D50DC}"/>
                </c:ext>
              </c:extLst>
            </c:dLbl>
            <c:dLbl>
              <c:idx val="7"/>
              <c:layout>
                <c:manualLayout>
                  <c:x val="2.9151949140637265E-3"/>
                  <c:y val="-6.4978160321367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8F-476A-85A1-C65A186D50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2760</c:v>
                </c:pt>
                <c:pt idx="1">
                  <c:v>5091</c:v>
                </c:pt>
                <c:pt idx="2">
                  <c:v>5344</c:v>
                </c:pt>
                <c:pt idx="3">
                  <c:v>5120</c:v>
                </c:pt>
                <c:pt idx="4">
                  <c:v>5136</c:v>
                </c:pt>
                <c:pt idx="5">
                  <c:v>4724</c:v>
                </c:pt>
                <c:pt idx="6">
                  <c:v>5145</c:v>
                </c:pt>
                <c:pt idx="7">
                  <c:v>5628</c:v>
                </c:pt>
                <c:pt idx="8">
                  <c:v>5629</c:v>
                </c:pt>
                <c:pt idx="9">
                  <c:v>4791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B0-4A53-858D-B3FC74C872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Services share of Outward FDI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358</c:v>
                </c:pt>
                <c:pt idx="1">
                  <c:v>2786</c:v>
                </c:pt>
                <c:pt idx="2">
                  <c:v>2857</c:v>
                </c:pt>
                <c:pt idx="3">
                  <c:v>2391</c:v>
                </c:pt>
                <c:pt idx="4">
                  <c:v>2310</c:v>
                </c:pt>
                <c:pt idx="5">
                  <c:v>1916</c:v>
                </c:pt>
                <c:pt idx="6">
                  <c:v>1953</c:v>
                </c:pt>
                <c:pt idx="7">
                  <c:v>2391</c:v>
                </c:pt>
                <c:pt idx="8">
                  <c:v>2357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B0-4A53-858D-B3FC74C8720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Sheet1!$D$2:$D$11</c:f>
              <c:numCache>
                <c:formatCode>#,##0.0</c:formatCode>
                <c:ptCount val="10"/>
                <c:pt idx="0">
                  <c:v>12.971014492753623</c:v>
                </c:pt>
                <c:pt idx="1">
                  <c:v>54.724022785307405</c:v>
                </c:pt>
                <c:pt idx="2">
                  <c:v>53.46182634730539</c:v>
                </c:pt>
                <c:pt idx="3">
                  <c:v>46.69921875</c:v>
                </c:pt>
                <c:pt idx="4">
                  <c:v>44.976635514018689</c:v>
                </c:pt>
                <c:pt idx="5">
                  <c:v>40.558848433530905</c:v>
                </c:pt>
                <c:pt idx="6">
                  <c:v>37.95918367346939</c:v>
                </c:pt>
                <c:pt idx="7">
                  <c:v>42.484008528784649</c:v>
                </c:pt>
                <c:pt idx="8">
                  <c:v>41.872446260437023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33-49F1-96F1-A4A8B6963E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519519"/>
        <c:axId val="197519103"/>
      </c:barChart>
      <c:catAx>
        <c:axId val="197519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519103"/>
        <c:crosses val="autoZero"/>
        <c:auto val="1"/>
        <c:lblAlgn val="ctr"/>
        <c:lblOffset val="100"/>
        <c:noMultiLvlLbl val="0"/>
      </c:catAx>
      <c:valAx>
        <c:axId val="197519103"/>
        <c:scaling>
          <c:orientation val="minMax"/>
          <c:max val="8000"/>
          <c:min val="-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519519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987860892388452E-2"/>
          <c:y val="6.9729991900822519E-2"/>
          <c:w val="0.908628280839895"/>
          <c:h val="0.768873207223199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EU (Intra&amp;Extra)</c:v>
                </c:pt>
                <c:pt idx="1">
                  <c:v>Extra EU (27 from 2019)</c:v>
                </c:pt>
                <c:pt idx="2">
                  <c:v>US</c:v>
                </c:pt>
                <c:pt idx="3">
                  <c:v>UK</c:v>
                </c:pt>
                <c:pt idx="4">
                  <c:v>China</c:v>
                </c:pt>
                <c:pt idx="5">
                  <c:v>Singapore</c:v>
                </c:pt>
                <c:pt idx="6">
                  <c:v>India</c:v>
                </c:pt>
                <c:pt idx="7">
                  <c:v>Japan</c:v>
                </c:pt>
                <c:pt idx="8">
                  <c:v>Switzerland</c:v>
                </c:pt>
                <c:pt idx="9">
                  <c:v>UAE</c:v>
                </c:pt>
                <c:pt idx="10">
                  <c:v>Canada</c:v>
                </c:pt>
                <c:pt idx="11">
                  <c:v>South Korea</c:v>
                </c:pt>
                <c:pt idx="12">
                  <c:v>Turkey</c:v>
                </c:pt>
                <c:pt idx="13">
                  <c:v>Hong-Kong</c:v>
                </c:pt>
                <c:pt idx="14">
                  <c:v>Israel</c:v>
                </c:pt>
                <c:pt idx="15">
                  <c:v>Australia</c:v>
                </c:pt>
                <c:pt idx="16">
                  <c:v>Thailand</c:v>
                </c:pt>
                <c:pt idx="17">
                  <c:v>Mexico</c:v>
                </c:pt>
                <c:pt idx="18">
                  <c:v>Taiwan</c:v>
                </c:pt>
                <c:pt idx="19">
                  <c:v>Norway</c:v>
                </c:pt>
                <c:pt idx="20">
                  <c:v>Malaysia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1920</c:v>
                </c:pt>
                <c:pt idx="1">
                  <c:v>983</c:v>
                </c:pt>
                <c:pt idx="2">
                  <c:v>684</c:v>
                </c:pt>
                <c:pt idx="3">
                  <c:v>339</c:v>
                </c:pt>
                <c:pt idx="4">
                  <c:v>278</c:v>
                </c:pt>
                <c:pt idx="5">
                  <c:v>187</c:v>
                </c:pt>
                <c:pt idx="6">
                  <c:v>203</c:v>
                </c:pt>
                <c:pt idx="7">
                  <c:v>156</c:v>
                </c:pt>
                <c:pt idx="8">
                  <c:v>113</c:v>
                </c:pt>
                <c:pt idx="9">
                  <c:v>61</c:v>
                </c:pt>
                <c:pt idx="10">
                  <c:v>84</c:v>
                </c:pt>
                <c:pt idx="11">
                  <c:v>86</c:v>
                </c:pt>
                <c:pt idx="12">
                  <c:v>35</c:v>
                </c:pt>
                <c:pt idx="13">
                  <c:v>64</c:v>
                </c:pt>
                <c:pt idx="14">
                  <c:v>53</c:v>
                </c:pt>
                <c:pt idx="15">
                  <c:v>48</c:v>
                </c:pt>
                <c:pt idx="16">
                  <c:v>31</c:v>
                </c:pt>
                <c:pt idx="17">
                  <c:v>17</c:v>
                </c:pt>
                <c:pt idx="18">
                  <c:v>41</c:v>
                </c:pt>
                <c:pt idx="19">
                  <c:v>35</c:v>
                </c:pt>
                <c:pt idx="2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E5-4576-9874-098086510F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EU (Intra&amp;Extra)</c:v>
                </c:pt>
                <c:pt idx="1">
                  <c:v>Extra EU (27 from 2019)</c:v>
                </c:pt>
                <c:pt idx="2">
                  <c:v>US</c:v>
                </c:pt>
                <c:pt idx="3">
                  <c:v>UK</c:v>
                </c:pt>
                <c:pt idx="4">
                  <c:v>China</c:v>
                </c:pt>
                <c:pt idx="5">
                  <c:v>Singapore</c:v>
                </c:pt>
                <c:pt idx="6">
                  <c:v>India</c:v>
                </c:pt>
                <c:pt idx="7">
                  <c:v>Japan</c:v>
                </c:pt>
                <c:pt idx="8">
                  <c:v>Switzerland</c:v>
                </c:pt>
                <c:pt idx="9">
                  <c:v>UAE</c:v>
                </c:pt>
                <c:pt idx="10">
                  <c:v>Canada</c:v>
                </c:pt>
                <c:pt idx="11">
                  <c:v>South Korea</c:v>
                </c:pt>
                <c:pt idx="12">
                  <c:v>Turkey</c:v>
                </c:pt>
                <c:pt idx="13">
                  <c:v>Hong-Kong</c:v>
                </c:pt>
                <c:pt idx="14">
                  <c:v>Israel</c:v>
                </c:pt>
                <c:pt idx="15">
                  <c:v>Australia</c:v>
                </c:pt>
                <c:pt idx="16">
                  <c:v>Thailand</c:v>
                </c:pt>
                <c:pt idx="17">
                  <c:v>Mexico</c:v>
                </c:pt>
                <c:pt idx="18">
                  <c:v>Taiwan</c:v>
                </c:pt>
                <c:pt idx="19">
                  <c:v>Norway</c:v>
                </c:pt>
                <c:pt idx="20">
                  <c:v>Malaysia</c:v>
                </c:pt>
              </c:strCache>
            </c:str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2370</c:v>
                </c:pt>
                <c:pt idx="1">
                  <c:v>1232</c:v>
                </c:pt>
                <c:pt idx="2">
                  <c:v>772</c:v>
                </c:pt>
                <c:pt idx="3">
                  <c:v>415</c:v>
                </c:pt>
                <c:pt idx="4">
                  <c:v>391</c:v>
                </c:pt>
                <c:pt idx="5">
                  <c:v>230</c:v>
                </c:pt>
                <c:pt idx="6">
                  <c:v>240</c:v>
                </c:pt>
                <c:pt idx="7">
                  <c:v>164</c:v>
                </c:pt>
                <c:pt idx="8">
                  <c:v>133</c:v>
                </c:pt>
                <c:pt idx="9">
                  <c:v>101</c:v>
                </c:pt>
                <c:pt idx="10">
                  <c:v>103</c:v>
                </c:pt>
                <c:pt idx="11">
                  <c:v>122</c:v>
                </c:pt>
                <c:pt idx="12">
                  <c:v>58</c:v>
                </c:pt>
                <c:pt idx="13">
                  <c:v>77</c:v>
                </c:pt>
                <c:pt idx="14">
                  <c:v>72</c:v>
                </c:pt>
                <c:pt idx="15">
                  <c:v>45</c:v>
                </c:pt>
                <c:pt idx="16">
                  <c:v>24</c:v>
                </c:pt>
                <c:pt idx="17">
                  <c:v>27</c:v>
                </c:pt>
                <c:pt idx="18">
                  <c:v>52</c:v>
                </c:pt>
                <c:pt idx="19">
                  <c:v>40</c:v>
                </c:pt>
                <c:pt idx="2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E5-4576-9874-098086510FF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EU (Intra&amp;Extra)</c:v>
                </c:pt>
                <c:pt idx="1">
                  <c:v>Extra EU (27 from 2019)</c:v>
                </c:pt>
                <c:pt idx="2">
                  <c:v>US</c:v>
                </c:pt>
                <c:pt idx="3">
                  <c:v>UK</c:v>
                </c:pt>
                <c:pt idx="4">
                  <c:v>China</c:v>
                </c:pt>
                <c:pt idx="5">
                  <c:v>Singapore</c:v>
                </c:pt>
                <c:pt idx="6">
                  <c:v>India</c:v>
                </c:pt>
                <c:pt idx="7">
                  <c:v>Japan</c:v>
                </c:pt>
                <c:pt idx="8">
                  <c:v>Switzerland</c:v>
                </c:pt>
                <c:pt idx="9">
                  <c:v>UAE</c:v>
                </c:pt>
                <c:pt idx="10">
                  <c:v>Canada</c:v>
                </c:pt>
                <c:pt idx="11">
                  <c:v>South Korea</c:v>
                </c:pt>
                <c:pt idx="12">
                  <c:v>Turkey</c:v>
                </c:pt>
                <c:pt idx="13">
                  <c:v>Hong-Kong</c:v>
                </c:pt>
                <c:pt idx="14">
                  <c:v>Israel</c:v>
                </c:pt>
                <c:pt idx="15">
                  <c:v>Australia</c:v>
                </c:pt>
                <c:pt idx="16">
                  <c:v>Thailand</c:v>
                </c:pt>
                <c:pt idx="17">
                  <c:v>Mexico</c:v>
                </c:pt>
                <c:pt idx="18">
                  <c:v>Taiwan</c:v>
                </c:pt>
                <c:pt idx="19">
                  <c:v>Norway</c:v>
                </c:pt>
                <c:pt idx="20">
                  <c:v>Malaysia</c:v>
                </c:pt>
              </c:strCache>
            </c:strRef>
          </c:cat>
          <c:val>
            <c:numRef>
              <c:f>Sheet1!$D$2:$D$22</c:f>
              <c:numCache>
                <c:formatCode>General</c:formatCode>
                <c:ptCount val="21"/>
                <c:pt idx="0">
                  <c:v>2568</c:v>
                </c:pt>
                <c:pt idx="1">
                  <c:v>1325</c:v>
                </c:pt>
                <c:pt idx="2">
                  <c:v>897</c:v>
                </c:pt>
                <c:pt idx="3">
                  <c:v>487</c:v>
                </c:pt>
                <c:pt idx="4">
                  <c:v>422</c:v>
                </c:pt>
                <c:pt idx="5">
                  <c:v>291</c:v>
                </c:pt>
                <c:pt idx="6">
                  <c:v>313</c:v>
                </c:pt>
                <c:pt idx="7">
                  <c:v>163</c:v>
                </c:pt>
                <c:pt idx="8">
                  <c:v>151</c:v>
                </c:pt>
                <c:pt idx="9">
                  <c:v>154</c:v>
                </c:pt>
                <c:pt idx="10">
                  <c:v>122</c:v>
                </c:pt>
                <c:pt idx="11">
                  <c:v>129</c:v>
                </c:pt>
                <c:pt idx="12">
                  <c:v>90</c:v>
                </c:pt>
                <c:pt idx="13">
                  <c:v>84</c:v>
                </c:pt>
                <c:pt idx="14">
                  <c:v>93</c:v>
                </c:pt>
                <c:pt idx="15">
                  <c:v>50</c:v>
                </c:pt>
                <c:pt idx="16">
                  <c:v>38</c:v>
                </c:pt>
                <c:pt idx="17">
                  <c:v>36</c:v>
                </c:pt>
                <c:pt idx="18">
                  <c:v>58</c:v>
                </c:pt>
                <c:pt idx="19">
                  <c:v>48</c:v>
                </c:pt>
                <c:pt idx="20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E5-4576-9874-098086510FF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EU (Intra&amp;Extra)</c:v>
                </c:pt>
                <c:pt idx="1">
                  <c:v>Extra EU (27 from 2019)</c:v>
                </c:pt>
                <c:pt idx="2">
                  <c:v>US</c:v>
                </c:pt>
                <c:pt idx="3">
                  <c:v>UK</c:v>
                </c:pt>
                <c:pt idx="4">
                  <c:v>China</c:v>
                </c:pt>
                <c:pt idx="5">
                  <c:v>Singapore</c:v>
                </c:pt>
                <c:pt idx="6">
                  <c:v>India</c:v>
                </c:pt>
                <c:pt idx="7">
                  <c:v>Japan</c:v>
                </c:pt>
                <c:pt idx="8">
                  <c:v>Switzerland</c:v>
                </c:pt>
                <c:pt idx="9">
                  <c:v>UAE</c:v>
                </c:pt>
                <c:pt idx="10">
                  <c:v>Canada</c:v>
                </c:pt>
                <c:pt idx="11">
                  <c:v>South Korea</c:v>
                </c:pt>
                <c:pt idx="12">
                  <c:v>Turkey</c:v>
                </c:pt>
                <c:pt idx="13">
                  <c:v>Hong-Kong</c:v>
                </c:pt>
                <c:pt idx="14">
                  <c:v>Israel</c:v>
                </c:pt>
                <c:pt idx="15">
                  <c:v>Australia</c:v>
                </c:pt>
                <c:pt idx="16">
                  <c:v>Thailand</c:v>
                </c:pt>
                <c:pt idx="17">
                  <c:v>Mexico</c:v>
                </c:pt>
                <c:pt idx="18">
                  <c:v>Taiwan</c:v>
                </c:pt>
                <c:pt idx="19">
                  <c:v>Norway</c:v>
                </c:pt>
                <c:pt idx="20">
                  <c:v>Malaysia</c:v>
                </c:pt>
              </c:strCache>
            </c:strRef>
          </c:cat>
          <c:val>
            <c:numRef>
              <c:f>Sheet1!$E$2:$E$22</c:f>
              <c:numCache>
                <c:formatCode>General</c:formatCode>
                <c:ptCount val="21"/>
                <c:pt idx="0">
                  <c:v>2862</c:v>
                </c:pt>
                <c:pt idx="1">
                  <c:v>1438</c:v>
                </c:pt>
                <c:pt idx="2">
                  <c:v>966</c:v>
                </c:pt>
                <c:pt idx="3">
                  <c:v>581</c:v>
                </c:pt>
                <c:pt idx="4">
                  <c:v>380</c:v>
                </c:pt>
                <c:pt idx="5">
                  <c:v>328</c:v>
                </c:pt>
                <c:pt idx="6">
                  <c:v>344</c:v>
                </c:pt>
                <c:pt idx="7">
                  <c:v>201</c:v>
                </c:pt>
                <c:pt idx="8">
                  <c:v>168</c:v>
                </c:pt>
                <c:pt idx="9">
                  <c:v>165</c:v>
                </c:pt>
                <c:pt idx="10">
                  <c:v>147</c:v>
                </c:pt>
                <c:pt idx="11">
                  <c:v>124</c:v>
                </c:pt>
                <c:pt idx="12">
                  <c:v>101</c:v>
                </c:pt>
                <c:pt idx="13">
                  <c:v>99</c:v>
                </c:pt>
                <c:pt idx="14">
                  <c:v>84</c:v>
                </c:pt>
                <c:pt idx="15">
                  <c:v>75</c:v>
                </c:pt>
                <c:pt idx="16">
                  <c:v>62</c:v>
                </c:pt>
                <c:pt idx="17">
                  <c:v>52</c:v>
                </c:pt>
                <c:pt idx="18">
                  <c:v>54</c:v>
                </c:pt>
                <c:pt idx="19">
                  <c:v>52</c:v>
                </c:pt>
                <c:pt idx="20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9-4D71-BBED-07CB26AD734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Sheet1!$A$2:$A$22</c:f>
              <c:strCache>
                <c:ptCount val="21"/>
                <c:pt idx="0">
                  <c:v>EU (Intra&amp;Extra)</c:v>
                </c:pt>
                <c:pt idx="1">
                  <c:v>Extra EU (27 from 2019)</c:v>
                </c:pt>
                <c:pt idx="2">
                  <c:v>US</c:v>
                </c:pt>
                <c:pt idx="3">
                  <c:v>UK</c:v>
                </c:pt>
                <c:pt idx="4">
                  <c:v>China</c:v>
                </c:pt>
                <c:pt idx="5">
                  <c:v>Singapore</c:v>
                </c:pt>
                <c:pt idx="6">
                  <c:v>India</c:v>
                </c:pt>
                <c:pt idx="7">
                  <c:v>Japan</c:v>
                </c:pt>
                <c:pt idx="8">
                  <c:v>Switzerland</c:v>
                </c:pt>
                <c:pt idx="9">
                  <c:v>UAE</c:v>
                </c:pt>
                <c:pt idx="10">
                  <c:v>Canada</c:v>
                </c:pt>
                <c:pt idx="11">
                  <c:v>South Korea</c:v>
                </c:pt>
                <c:pt idx="12">
                  <c:v>Turkey</c:v>
                </c:pt>
                <c:pt idx="13">
                  <c:v>Hong-Kong</c:v>
                </c:pt>
                <c:pt idx="14">
                  <c:v>Israel</c:v>
                </c:pt>
                <c:pt idx="15">
                  <c:v>Australia</c:v>
                </c:pt>
                <c:pt idx="16">
                  <c:v>Thailand</c:v>
                </c:pt>
                <c:pt idx="17">
                  <c:v>Mexico</c:v>
                </c:pt>
                <c:pt idx="18">
                  <c:v>Taiwan</c:v>
                </c:pt>
                <c:pt idx="19">
                  <c:v>Norway</c:v>
                </c:pt>
                <c:pt idx="20">
                  <c:v>Malaysia</c:v>
                </c:pt>
              </c:strCache>
            </c:strRef>
          </c:cat>
          <c:val>
            <c:numRef>
              <c:f>Sheet1!$F$2:$F$22</c:f>
              <c:numCache>
                <c:formatCode>General</c:formatCode>
                <c:ptCount val="21"/>
                <c:pt idx="0">
                  <c:v>3241</c:v>
                </c:pt>
                <c:pt idx="1">
                  <c:v>1642</c:v>
                </c:pt>
                <c:pt idx="2">
                  <c:v>1077</c:v>
                </c:pt>
                <c:pt idx="3">
                  <c:v>645</c:v>
                </c:pt>
                <c:pt idx="4">
                  <c:v>444</c:v>
                </c:pt>
                <c:pt idx="5">
                  <c:v>395</c:v>
                </c:pt>
                <c:pt idx="6">
                  <c:v>374</c:v>
                </c:pt>
                <c:pt idx="7">
                  <c:v>223</c:v>
                </c:pt>
                <c:pt idx="8">
                  <c:v>179</c:v>
                </c:pt>
                <c:pt idx="9">
                  <c:v>176</c:v>
                </c:pt>
                <c:pt idx="10">
                  <c:v>158</c:v>
                </c:pt>
                <c:pt idx="11">
                  <c:v>138</c:v>
                </c:pt>
                <c:pt idx="12">
                  <c:v>115</c:v>
                </c:pt>
                <c:pt idx="13">
                  <c:v>109</c:v>
                </c:pt>
                <c:pt idx="14">
                  <c:v>83</c:v>
                </c:pt>
                <c:pt idx="15">
                  <c:v>83</c:v>
                </c:pt>
                <c:pt idx="16">
                  <c:v>71</c:v>
                </c:pt>
                <c:pt idx="17">
                  <c:v>62</c:v>
                </c:pt>
                <c:pt idx="18">
                  <c:v>58</c:v>
                </c:pt>
                <c:pt idx="19">
                  <c:v>57</c:v>
                </c:pt>
                <c:pt idx="20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31-409D-BC82-02836B0BC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6674464"/>
        <c:axId val="646671840"/>
      </c:barChart>
      <c:catAx>
        <c:axId val="64667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6671840"/>
        <c:crosses val="autoZero"/>
        <c:auto val="1"/>
        <c:lblAlgn val="ctr"/>
        <c:lblOffset val="100"/>
        <c:noMultiLvlLbl val="0"/>
      </c:catAx>
      <c:valAx>
        <c:axId val="646671840"/>
        <c:scaling>
          <c:orientation val="minMax"/>
          <c:max val="34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667446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61438112423447067"/>
          <c:y val="0.15429524238638637"/>
          <c:w val="0.38561887576552933"/>
          <c:h val="4.69618013364737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66675">
      <a:solidFill>
        <a:schemeClr val="accent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5066238891068"/>
          <c:y val="2.817729296837037E-2"/>
          <c:w val="0.66772635550045856"/>
          <c:h val="0.769732119723113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EU27 Exports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3.8928276948636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833275281372401"/>
                      <c:h val="7.37805343108856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1A2-4ED9-9AD1-B91755A41000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79871159285466"/>
                      <c:h val="7.37805343108856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C1A2-4ED9-9AD1-B91755A41000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79871159285466"/>
                      <c:h val="7.37805343108856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1A2-4ED9-9AD1-B91755A410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United States</c:v>
                </c:pt>
                <c:pt idx="1">
                  <c:v>U.K.</c:v>
                </c:pt>
                <c:pt idx="2">
                  <c:v>Switzerland</c:v>
                </c:pt>
                <c:pt idx="3">
                  <c:v>China</c:v>
                </c:pt>
                <c:pt idx="4">
                  <c:v>Singapore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318695</c:v>
                </c:pt>
                <c:pt idx="1">
                  <c:v>279544</c:v>
                </c:pt>
                <c:pt idx="2">
                  <c:v>153880</c:v>
                </c:pt>
                <c:pt idx="3">
                  <c:v>58786</c:v>
                </c:pt>
                <c:pt idx="4">
                  <c:v>37200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BA-4A47-92BF-A23B602F8C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EU27 Imports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924374395505893E-7"/>
                  <c:y val="-8.0146452541309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79871159285466"/>
                      <c:h val="7.37805343108856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1A2-4ED9-9AD1-B91755A41000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68662255743962"/>
                      <c:h val="7.37805343108856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1A2-4ED9-9AD1-B91755A410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United States</c:v>
                </c:pt>
                <c:pt idx="1">
                  <c:v>U.K.</c:v>
                </c:pt>
                <c:pt idx="2">
                  <c:v>Switzerland</c:v>
                </c:pt>
                <c:pt idx="3">
                  <c:v>China</c:v>
                </c:pt>
                <c:pt idx="4">
                  <c:v>Singapore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482270</c:v>
                </c:pt>
                <c:pt idx="1">
                  <c:v>229933</c:v>
                </c:pt>
                <c:pt idx="2">
                  <c:v>91160</c:v>
                </c:pt>
                <c:pt idx="3">
                  <c:v>42987</c:v>
                </c:pt>
                <c:pt idx="4">
                  <c:v>43387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BA-4A47-92BF-A23B602F8C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023685184"/>
        <c:axId val="2023684352"/>
      </c:barChart>
      <c:catAx>
        <c:axId val="202368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3684352"/>
        <c:crosses val="autoZero"/>
        <c:auto val="1"/>
        <c:lblAlgn val="ctr"/>
        <c:lblOffset val="100"/>
        <c:noMultiLvlLbl val="0"/>
      </c:catAx>
      <c:valAx>
        <c:axId val="2023684352"/>
        <c:scaling>
          <c:orientation val="minMax"/>
          <c:max val="84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368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16238134608859E-2"/>
          <c:y val="3.0467191612407789E-2"/>
          <c:w val="0.89378652356150534"/>
          <c:h val="0.826600909901307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 Exports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Sheet1!$A$2:$A$21</c:f>
              <c:strCache>
                <c:ptCount val="20"/>
                <c:pt idx="0">
                  <c:v>India</c:v>
                </c:pt>
                <c:pt idx="1">
                  <c:v>Japan</c:v>
                </c:pt>
                <c:pt idx="2">
                  <c:v>Norway</c:v>
                </c:pt>
                <c:pt idx="3">
                  <c:v>Canada</c:v>
                </c:pt>
                <c:pt idx="4">
                  <c:v>UEA</c:v>
                </c:pt>
                <c:pt idx="5">
                  <c:v>Hong Kong</c:v>
                </c:pt>
                <c:pt idx="6">
                  <c:v>Australia</c:v>
                </c:pt>
                <c:pt idx="7">
                  <c:v>Turkey</c:v>
                </c:pt>
                <c:pt idx="8">
                  <c:v>Korea</c:v>
                </c:pt>
                <c:pt idx="9">
                  <c:v>Brazil</c:v>
                </c:pt>
                <c:pt idx="10">
                  <c:v>Mexico</c:v>
                </c:pt>
                <c:pt idx="11">
                  <c:v>Israel</c:v>
                </c:pt>
                <c:pt idx="12">
                  <c:v>Taiwan</c:v>
                </c:pt>
                <c:pt idx="13">
                  <c:v>Russia</c:v>
                </c:pt>
                <c:pt idx="14">
                  <c:v>South Africa</c:v>
                </c:pt>
                <c:pt idx="15">
                  <c:v>Egypt</c:v>
                </c:pt>
                <c:pt idx="16">
                  <c:v>Morocco</c:v>
                </c:pt>
                <c:pt idx="17">
                  <c:v>Thailand</c:v>
                </c:pt>
                <c:pt idx="18">
                  <c:v>Malaysia</c:v>
                </c:pt>
                <c:pt idx="19">
                  <c:v>Indonesia</c:v>
                </c:pt>
              </c:strCache>
            </c:strRef>
          </c:cat>
          <c:val>
            <c:numRef>
              <c:f>Sheet1!$B$2:$B$21</c:f>
              <c:numCache>
                <c:formatCode>#,##0</c:formatCode>
                <c:ptCount val="20"/>
                <c:pt idx="0">
                  <c:v>25954</c:v>
                </c:pt>
                <c:pt idx="1">
                  <c:v>37973</c:v>
                </c:pt>
                <c:pt idx="2">
                  <c:v>32828</c:v>
                </c:pt>
                <c:pt idx="3">
                  <c:v>26584</c:v>
                </c:pt>
                <c:pt idx="4">
                  <c:v>22552</c:v>
                </c:pt>
                <c:pt idx="5">
                  <c:v>24316</c:v>
                </c:pt>
                <c:pt idx="6">
                  <c:v>28048</c:v>
                </c:pt>
                <c:pt idx="7">
                  <c:v>17973</c:v>
                </c:pt>
                <c:pt idx="8">
                  <c:v>18789</c:v>
                </c:pt>
                <c:pt idx="9">
                  <c:v>20939</c:v>
                </c:pt>
                <c:pt idx="10">
                  <c:v>17227</c:v>
                </c:pt>
                <c:pt idx="11">
                  <c:v>15087</c:v>
                </c:pt>
                <c:pt idx="12">
                  <c:v>11002</c:v>
                </c:pt>
                <c:pt idx="13">
                  <c:v>12332</c:v>
                </c:pt>
                <c:pt idx="14">
                  <c:v>11382</c:v>
                </c:pt>
                <c:pt idx="15">
                  <c:v>6173</c:v>
                </c:pt>
                <c:pt idx="16">
                  <c:v>5717</c:v>
                </c:pt>
                <c:pt idx="17">
                  <c:v>7300</c:v>
                </c:pt>
                <c:pt idx="18">
                  <c:v>5597</c:v>
                </c:pt>
                <c:pt idx="19">
                  <c:v>5717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08-426D-BBAE-5392B2A2F7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EU Imports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Sheet1!$A$2:$A$21</c:f>
              <c:strCache>
                <c:ptCount val="20"/>
                <c:pt idx="0">
                  <c:v>India</c:v>
                </c:pt>
                <c:pt idx="1">
                  <c:v>Japan</c:v>
                </c:pt>
                <c:pt idx="2">
                  <c:v>Norway</c:v>
                </c:pt>
                <c:pt idx="3">
                  <c:v>Canada</c:v>
                </c:pt>
                <c:pt idx="4">
                  <c:v>UEA</c:v>
                </c:pt>
                <c:pt idx="5">
                  <c:v>Hong Kong</c:v>
                </c:pt>
                <c:pt idx="6">
                  <c:v>Australia</c:v>
                </c:pt>
                <c:pt idx="7">
                  <c:v>Turkey</c:v>
                </c:pt>
                <c:pt idx="8">
                  <c:v>Korea</c:v>
                </c:pt>
                <c:pt idx="9">
                  <c:v>Brazil</c:v>
                </c:pt>
                <c:pt idx="10">
                  <c:v>Mexico</c:v>
                </c:pt>
                <c:pt idx="11">
                  <c:v>Israel</c:v>
                </c:pt>
                <c:pt idx="12">
                  <c:v>Taiwan</c:v>
                </c:pt>
                <c:pt idx="13">
                  <c:v>Russia</c:v>
                </c:pt>
                <c:pt idx="14">
                  <c:v>South Africa</c:v>
                </c:pt>
                <c:pt idx="15">
                  <c:v>Egypt</c:v>
                </c:pt>
                <c:pt idx="16">
                  <c:v>Morocco</c:v>
                </c:pt>
                <c:pt idx="17">
                  <c:v>Thailand</c:v>
                </c:pt>
                <c:pt idx="18">
                  <c:v>Malaysia</c:v>
                </c:pt>
                <c:pt idx="19">
                  <c:v>Indonesia</c:v>
                </c:pt>
              </c:strCache>
            </c:strRef>
          </c:cat>
          <c:val>
            <c:numRef>
              <c:f>Sheet1!$C$2:$C$21</c:f>
              <c:numCache>
                <c:formatCode>#,##0</c:formatCode>
                <c:ptCount val="20"/>
                <c:pt idx="0">
                  <c:v>33831</c:v>
                </c:pt>
                <c:pt idx="1">
                  <c:v>20346</c:v>
                </c:pt>
                <c:pt idx="2">
                  <c:v>20727</c:v>
                </c:pt>
                <c:pt idx="3">
                  <c:v>20359</c:v>
                </c:pt>
                <c:pt idx="4">
                  <c:v>16497</c:v>
                </c:pt>
                <c:pt idx="5">
                  <c:v>14061</c:v>
                </c:pt>
                <c:pt idx="6">
                  <c:v>10106</c:v>
                </c:pt>
                <c:pt idx="7">
                  <c:v>19810</c:v>
                </c:pt>
                <c:pt idx="8">
                  <c:v>12103</c:v>
                </c:pt>
                <c:pt idx="9">
                  <c:v>9258</c:v>
                </c:pt>
                <c:pt idx="10">
                  <c:v>8502</c:v>
                </c:pt>
                <c:pt idx="11">
                  <c:v>10534</c:v>
                </c:pt>
                <c:pt idx="12">
                  <c:v>8122</c:v>
                </c:pt>
                <c:pt idx="13">
                  <c:v>4882</c:v>
                </c:pt>
                <c:pt idx="14">
                  <c:v>5121</c:v>
                </c:pt>
                <c:pt idx="15">
                  <c:v>8955</c:v>
                </c:pt>
                <c:pt idx="16">
                  <c:v>8245</c:v>
                </c:pt>
                <c:pt idx="17">
                  <c:v>6155</c:v>
                </c:pt>
                <c:pt idx="18">
                  <c:v>5041</c:v>
                </c:pt>
                <c:pt idx="19">
                  <c:v>3103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08-426D-BBAE-5392B2A2F7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7054464"/>
        <c:axId val="217040320"/>
      </c:barChart>
      <c:catAx>
        <c:axId val="21705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040320"/>
        <c:crosses val="autoZero"/>
        <c:auto val="1"/>
        <c:lblAlgn val="ctr"/>
        <c:lblOffset val="100"/>
        <c:noMultiLvlLbl val="0"/>
      </c:catAx>
      <c:valAx>
        <c:axId val="217040320"/>
        <c:scaling>
          <c:orientation val="minMax"/>
          <c:max val="6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05446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Thailand Global Exports in BOP - 2024 – Bio US$ - % -</a:t>
            </a:r>
          </a:p>
        </c:rich>
      </c:tx>
      <c:layout>
        <c:manualLayout>
          <c:xMode val="edge"/>
          <c:yMode val="edge"/>
          <c:x val="0.13246046680199813"/>
          <c:y val="5.14269885583310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899310468540931"/>
          <c:y val="0.19350782011875223"/>
          <c:w val="0.65389026071135059"/>
          <c:h val="0.551217688775321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Thailand Exports in BOP - 2022 -%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3B3-452C-B011-8822E57EC7E8}"/>
              </c:ext>
            </c:extLst>
          </c:dPt>
          <c:dPt>
            <c:idx val="1"/>
            <c:bubble3D val="0"/>
            <c:spPr>
              <a:solidFill>
                <a:srgbClr val="CA56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3B3-452C-B011-8822E57EC7E8}"/>
              </c:ext>
            </c:extLst>
          </c:dPt>
          <c:dLbls>
            <c:dLbl>
              <c:idx val="0"/>
              <c:layout>
                <c:manualLayout>
                  <c:x val="-0.20964126791784207"/>
                  <c:y val="-0.169777575694561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B3-452C-B011-8822E57EC7E8}"/>
                </c:ext>
              </c:extLst>
            </c:dLbl>
            <c:dLbl>
              <c:idx val="1"/>
              <c:layout>
                <c:manualLayout>
                  <c:x val="5.2279325221988131E-2"/>
                  <c:y val="0.1205823177875819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B3-452C-B011-8822E57EC7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Goods</c:v>
                </c:pt>
                <c:pt idx="1">
                  <c:v>Services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301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B3-452C-B011-8822E57EC7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4843981380637113E-2"/>
          <c:y val="0.83385603760076044"/>
          <c:w val="0.74956092020508402"/>
          <c:h val="7.75388382772284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9050"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EU Exports in BOP - 2024 – € Bio </a:t>
            </a:r>
          </a:p>
        </c:rich>
      </c:tx>
      <c:layout>
        <c:manualLayout>
          <c:xMode val="edge"/>
          <c:yMode val="edge"/>
          <c:x val="0.13246046680199813"/>
          <c:y val="5.14269885583310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899310468540931"/>
          <c:y val="0.19350782011875223"/>
          <c:w val="0.65389026071135059"/>
          <c:h val="0.551217688775321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EU Exports in BOP - 2024 -Bio$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EC7-4E79-9511-DD63E6F59AA1}"/>
              </c:ext>
            </c:extLst>
          </c:dPt>
          <c:dPt>
            <c:idx val="1"/>
            <c:bubble3D val="0"/>
            <c:spPr>
              <a:solidFill>
                <a:srgbClr val="CA56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EC7-4E79-9511-DD63E6F59AA1}"/>
              </c:ext>
            </c:extLst>
          </c:dPt>
          <c:dLbls>
            <c:dLbl>
              <c:idx val="0"/>
              <c:layout>
                <c:manualLayout>
                  <c:x val="-0.28228735175622777"/>
                  <c:y val="-8.6017358810302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C7-4E79-9511-DD63E6F59AA1}"/>
                </c:ext>
              </c:extLst>
            </c:dLbl>
            <c:dLbl>
              <c:idx val="1"/>
              <c:layout>
                <c:manualLayout>
                  <c:x val="0.18885396283815323"/>
                  <c:y val="9.8410495671160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EC7-4E79-9511-DD63E6F59A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Goods</c:v>
                </c:pt>
                <c:pt idx="1">
                  <c:v>Services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2583</c:v>
                </c:pt>
                <c:pt idx="1">
                  <c:v>1553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C7-4E79-9511-DD63E6F59A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227904150184967"/>
          <c:y val="0.78458532679287207"/>
          <c:w val="0.74956092020508402"/>
          <c:h val="7.75388382772284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9050"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EU Exports to Thailand - 2022 - €Bio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517963673460336"/>
          <c:y val="0.23938221732099901"/>
          <c:w val="0.72632351194694844"/>
          <c:h val="0.5770789546975754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EU27 Exports to Thailand - 2021 - €Bio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C34-444A-839C-6CAAB5B58B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34-444A-839C-6CAAB5B58BCF}"/>
              </c:ext>
            </c:extLst>
          </c:dPt>
          <c:dLbls>
            <c:dLbl>
              <c:idx val="0"/>
              <c:layout>
                <c:manualLayout>
                  <c:x val="-0.24934855120511482"/>
                  <c:y val="-7.49298409121449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97091621127225"/>
                      <c:h val="0.142436851411177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C34-444A-839C-6CAAB5B58BCF}"/>
                </c:ext>
              </c:extLst>
            </c:dLbl>
            <c:dLbl>
              <c:idx val="1"/>
              <c:layout>
                <c:manualLayout>
                  <c:x val="0.22447635318563086"/>
                  <c:y val="0.1247942400411313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57847291254432"/>
                      <c:h val="0.115285084250412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C34-444A-839C-6CAAB5B58B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EU Exports of Goods</c:v>
                </c:pt>
                <c:pt idx="1">
                  <c:v>EU Exports of Services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14771</c:v>
                </c:pt>
                <c:pt idx="1">
                  <c:v>7037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34-444A-839C-6CAAB5B58B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25400"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Thailand Exports to EU - 2022 - €Bio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625056275147954"/>
          <c:y val="0.26107689423397401"/>
          <c:w val="0.72632351194694844"/>
          <c:h val="0.5770789546975754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Thailand Exports to EU27 - 2021 - €Bio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C3-4803-A6C6-0B72B71CAD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6C3-4803-A6C6-0B72B71CAD7B}"/>
              </c:ext>
            </c:extLst>
          </c:dPt>
          <c:dLbls>
            <c:dLbl>
              <c:idx val="0"/>
              <c:layout>
                <c:manualLayout>
                  <c:x val="-0.23473921742356607"/>
                  <c:y val="-0.157610126884676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290288862423146"/>
                      <c:h val="0.142436851411177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6C3-4803-A6C6-0B72B71CAD7B}"/>
                </c:ext>
              </c:extLst>
            </c:dLbl>
            <c:dLbl>
              <c:idx val="1"/>
              <c:layout>
                <c:manualLayout>
                  <c:x val="0.17101380528934523"/>
                  <c:y val="0.123127495113370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29681795619376"/>
                      <c:h val="0.142436851411177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6C3-4803-A6C6-0B72B71CAD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Exports of Goods</c:v>
                </c:pt>
                <c:pt idx="1">
                  <c:v>Exports of Services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27327</c:v>
                </c:pt>
                <c:pt idx="1">
                  <c:v>4528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C3-4803-A6C6-0B72B71CAD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25400"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0.07703</cdr:x>
      <cdr:y>0.32704</cdr:y>
    </cdr:from>
    <cdr:to>
      <cdr:x>0.14117</cdr:x>
      <cdr:y>0.36871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140AEE5-9BD2-4178-A3E5-327446BD2B56}"/>
            </a:ext>
          </a:extLst>
        </cdr:cNvPr>
        <cdr:cNvSpPr txBox="1"/>
      </cdr:nvSpPr>
      <cdr:spPr>
        <a:xfrm xmlns:a="http://schemas.openxmlformats.org/drawingml/2006/main">
          <a:off x="682215" y="1739929"/>
          <a:ext cx="568089" cy="2216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400" b="1" dirty="0"/>
            <a:t>18.9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0.08765</cdr:x>
      <cdr:y>0</cdr:y>
    </cdr:from>
    <cdr:to>
      <cdr:x>0.92435</cdr:x>
      <cdr:y>0.12195</cdr:y>
    </cdr:to>
    <cdr:sp macro="" textlink="">
      <cdr:nvSpPr>
        <cdr:cNvPr id="3" name="Title 1">
          <a:extLst xmlns:a="http://schemas.openxmlformats.org/drawingml/2006/main">
            <a:ext uri="{FF2B5EF4-FFF2-40B4-BE49-F238E27FC236}">
              <a16:creationId xmlns:a16="http://schemas.microsoft.com/office/drawing/2014/main" id="{E0BFD0CA-2632-4F46-B3C1-3D682024537F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792088" y="0"/>
          <a:ext cx="7560840" cy="720080"/>
        </a:xfrm>
      </cdr:spPr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2000" u="sng" dirty="0"/>
            <a:t>EU27 Trade in Services with Thailand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28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866E1-8871-46EA-AB08-7E0E73670B32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5546"/>
            <a:ext cx="2949099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28" y="9445546"/>
            <a:ext cx="2949099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9887F-13A7-4FA3-A53E-090E15F226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136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081E2-95A2-42ED-B5FC-86C77149703D}" type="datetimeFigureOut">
              <a:rPr lang="en-GB" smtClean="0"/>
              <a:pPr/>
              <a:t>03/02/2026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92B68-1CDF-42EC-8662-4B44ADE810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955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92B68-1CDF-42EC-8662-4B44ADE8100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608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92B68-1CDF-42EC-8662-4B44ADE8100B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343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92B68-1CDF-42EC-8662-4B44ADE8100B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95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AD445-6DA6-662D-3F1F-86D20A192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D3B1AF-93D9-BF6F-4BDF-41B58A7D59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2E7534-B706-72E5-6298-743886C6EC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46E5BD-C8EF-1B71-F5CD-D466007D60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92B68-1CDF-42EC-8662-4B44ADE8100B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53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43013"/>
            <a:ext cx="447357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92B68-1CDF-42EC-8662-4B44ADE8100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405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92B68-1CDF-42EC-8662-4B44ADE8100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181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92B68-1CDF-42EC-8662-4B44ADE8100B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715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9D3225-67B3-409D-B176-853F38EDFBEF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387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9D3225-67B3-409D-B176-853F38EDFBEF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974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06393-CDA2-114F-77B4-14367124E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D42E94-02ED-C04A-0B3E-F48B9DFCE0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D25F41-76F2-7938-A1AD-C62749DE53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BB08A0-C515-B0D7-15CC-E229FBA4D0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9D3225-67B3-409D-B176-853F38EDFBEF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521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9D3225-67B3-409D-B176-853F38EDFBEF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008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0E0E4-AEBA-6862-7C42-D97820173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81BF66-0DDA-C399-BA68-9ED28C379B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ED296B-742A-4E02-1D06-7345CCBF33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00045C-FE8E-3103-4F4B-6D21013B64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92B68-1CDF-42EC-8662-4B44ADE8100B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768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A4C00-FE5E-406C-83AC-433D558845A0}" type="datetimeFigureOut">
              <a:rPr lang="en-US"/>
              <a:pPr>
                <a:defRPr/>
              </a:pPr>
              <a:t>2/3/2026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5404" y="6492875"/>
            <a:ext cx="42859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92783-A0A9-4328-A6B3-C6BA3237CC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5720" y="857232"/>
            <a:ext cx="8715436" cy="564360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78C9D-035C-42CC-A9A9-847D2DDF516D}" type="datetimeFigureOut">
              <a:rPr lang="es-ES" altLang="en-US"/>
              <a:pPr>
                <a:defRPr/>
              </a:pPr>
              <a:t>03/02/2026</a:t>
            </a:fld>
            <a:endParaRPr lang="es-ES" alt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78980-1736-4266-91C9-318FF9D39F53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982409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5D0F2-DBB2-4090-9C77-DF84859A8C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32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BC2-627A-426E-89C6-E7B2BA95E36A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5808-6BC3-413F-A891-25E28D5ADD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560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SF PPT Backgroun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3999" cy="68610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14678" y="214290"/>
            <a:ext cx="5715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rgbClr val="0066FF"/>
                </a:solidFill>
              </a:rPr>
              <a:t>«  The voice of the European Service Industries for International Trade Negotiations</a:t>
            </a:r>
            <a:r>
              <a:rPr lang="fr-FR" sz="1800" dirty="0">
                <a:solidFill>
                  <a:srgbClr val="0066FF"/>
                </a:solidFill>
              </a:rPr>
              <a:t> in Services</a:t>
            </a:r>
            <a:r>
              <a:rPr lang="en-GB" sz="1800" dirty="0"/>
              <a:t> </a:t>
            </a:r>
            <a:r>
              <a:rPr lang="fr-FR" sz="1800" dirty="0">
                <a:solidFill>
                  <a:srgbClr val="0066FF"/>
                </a:solidFill>
              </a:rPr>
              <a:t> »</a:t>
            </a:r>
            <a:endParaRPr lang="en-GB" sz="1800" dirty="0">
              <a:solidFill>
                <a:srgbClr val="0066FF"/>
              </a:solidFill>
            </a:endParaRPr>
          </a:p>
        </p:txBody>
      </p:sp>
      <p:pic>
        <p:nvPicPr>
          <p:cNvPr id="9" name="Picture 12" descr="K:\ESF Logo\ESF logo variations IM\ESF logo only transp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8" y="0"/>
            <a:ext cx="1909762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404" y="6357958"/>
            <a:ext cx="428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554005-5CE4-451B-B2EF-6551A9D7F02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1071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EA93ED-A6EC-4306-B4FB-3F6629D98A8C}" type="datetimeFigureOut">
              <a:rPr lang="en-US"/>
              <a:pPr>
                <a:defRPr/>
              </a:pPr>
              <a:t>2/3/2026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6" r:id="rId2"/>
    <p:sldLayoutId id="2147483677" r:id="rId3"/>
    <p:sldLayoutId id="2147483678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7" Type="http://schemas.openxmlformats.org/officeDocument/2006/relationships/hyperlink" Target="https://ec.europa.eu/eurostat/databrowser/view/bop_its6_det__custom_14902166/default/table?lang=e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.europa.eu/eurostat/databrowser/view/ext_lt_maineu__custom_14902013/default/table?lang=en" TargetMode="Externa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a.gov/the-world-factbook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to.org/english/res_e/statis_e/wts2020_e/wts20_toc_e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hyperlink" Target="https://stats.oecd.org/Index.aspx?DataSetCode=TIVA_2018_C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CAF1E9-1250-4D0C-8CE4-75AEA08033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20437" y="3264147"/>
            <a:ext cx="8423563" cy="352797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708919"/>
            <a:ext cx="8715436" cy="1656185"/>
          </a:xfrm>
        </p:spPr>
        <p:txBody>
          <a:bodyPr/>
          <a:lstStyle/>
          <a:p>
            <a:pPr algn="ctr"/>
            <a:r>
              <a:rPr lang="en-GB" dirty="0"/>
              <a:t>“The importance of Trade in Services </a:t>
            </a:r>
          </a:p>
          <a:p>
            <a:pPr algn="ctr"/>
            <a:r>
              <a:rPr lang="en-GB" dirty="0"/>
              <a:t>in Trade between EU &amp; </a:t>
            </a:r>
            <a:r>
              <a:rPr lang="fr-BE" dirty="0" err="1"/>
              <a:t>Thailand</a:t>
            </a:r>
            <a:r>
              <a:rPr lang="en-GB" dirty="0"/>
              <a:t>”</a:t>
            </a:r>
          </a:p>
          <a:p>
            <a:pPr algn="ctr"/>
            <a:r>
              <a:rPr lang="en-GB" dirty="0"/>
              <a:t>January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BEA835-A59E-431F-9F3A-E0155A0A0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307852"/>
            <a:ext cx="1876946" cy="1275307"/>
          </a:xfrm>
          <a:prstGeom prst="rect">
            <a:avLst/>
          </a:prstGeom>
        </p:spPr>
      </p:pic>
      <p:pic>
        <p:nvPicPr>
          <p:cNvPr id="9" name="Picture 8" descr="A red white and blue flag&#10;&#10;AI-generated content may be incorrect.">
            <a:extLst>
              <a:ext uri="{FF2B5EF4-FFF2-40B4-BE49-F238E27FC236}">
                <a16:creationId xmlns:a16="http://schemas.microsoft.com/office/drawing/2014/main" id="{56EA8AD8-0C28-F19E-93B7-B6E5677091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327" y="1307852"/>
            <a:ext cx="1876945" cy="127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92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40551"/>
            <a:ext cx="7772400" cy="648072"/>
          </a:xfrm>
        </p:spPr>
        <p:txBody>
          <a:bodyPr/>
          <a:lstStyle/>
          <a:p>
            <a:r>
              <a:rPr lang="en-GB" sz="2400" b="1" u="sng" dirty="0"/>
              <a:t>EU27-Thailand Trade</a:t>
            </a:r>
            <a:br>
              <a:rPr lang="en-GB" sz="3200" b="1" u="sng" dirty="0"/>
            </a:br>
            <a:r>
              <a:rPr lang="en-GB" sz="2000" dirty="0"/>
              <a:t>(Imports and exports of goods &amp; services)</a:t>
            </a:r>
            <a:endParaRPr lang="en-GB" sz="2000" b="1" u="sng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456315511"/>
              </p:ext>
            </p:extLst>
          </p:nvPr>
        </p:nvGraphicFramePr>
        <p:xfrm>
          <a:off x="155848" y="1412775"/>
          <a:ext cx="4200128" cy="3672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694976432"/>
              </p:ext>
            </p:extLst>
          </p:nvPr>
        </p:nvGraphicFramePr>
        <p:xfrm>
          <a:off x="4563555" y="1477351"/>
          <a:ext cx="4583832" cy="3607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123791617"/>
              </p:ext>
            </p:extLst>
          </p:nvPr>
        </p:nvGraphicFramePr>
        <p:xfrm>
          <a:off x="155848" y="5173912"/>
          <a:ext cx="8988152" cy="1639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8ECAE7F-9D9C-4837-8247-0EDD6AA00206}"/>
              </a:ext>
            </a:extLst>
          </p:cNvPr>
          <p:cNvSpPr txBox="1"/>
          <p:nvPr/>
        </p:nvSpPr>
        <p:spPr>
          <a:xfrm>
            <a:off x="4645831" y="6381328"/>
            <a:ext cx="449816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Source: Eurostat - [</a:t>
            </a:r>
            <a:r>
              <a:rPr lang="en-GB" sz="1400" dirty="0">
                <a:hlinkClick r:id="rId6"/>
              </a:rPr>
              <a:t>ext_lt_maineu</a:t>
            </a:r>
            <a:r>
              <a:rPr lang="en-GB" sz="1400" dirty="0"/>
              <a:t>] + </a:t>
            </a:r>
            <a:r>
              <a:rPr lang="en-GB" sz="1400" dirty="0">
                <a:hlinkClick r:id="rId7"/>
              </a:rPr>
              <a:t>[bop_its6_det]</a:t>
            </a:r>
            <a:endParaRPr lang="en-GB" sz="1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4233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77B117D-4EB8-4AC6-A953-A109D5D8BE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9611079"/>
              </p:ext>
            </p:extLst>
          </p:nvPr>
        </p:nvGraphicFramePr>
        <p:xfrm>
          <a:off x="107504" y="836712"/>
          <a:ext cx="9036495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CCACE23-3826-4C6D-BD2A-F950061E90C9}"/>
              </a:ext>
            </a:extLst>
          </p:cNvPr>
          <p:cNvSpPr txBox="1"/>
          <p:nvPr/>
        </p:nvSpPr>
        <p:spPr>
          <a:xfrm>
            <a:off x="7061544" y="6510206"/>
            <a:ext cx="20824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latin typeface="+mn-lt"/>
              </a:rPr>
              <a:t>Source: Eurostat bop_its6_det. </a:t>
            </a:r>
            <a:endParaRPr lang="en-GB" sz="105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F062CE-2738-440A-B2EF-6A14A459CECC}"/>
              </a:ext>
            </a:extLst>
          </p:cNvPr>
          <p:cNvSpPr txBox="1"/>
          <p:nvPr/>
        </p:nvSpPr>
        <p:spPr>
          <a:xfrm>
            <a:off x="7313057" y="908720"/>
            <a:ext cx="1224136" cy="5232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+mj-lt"/>
              </a:rPr>
              <a:t>EU surplus: </a:t>
            </a:r>
          </a:p>
          <a:p>
            <a:r>
              <a:rPr lang="en-GB" sz="1400" b="1" dirty="0">
                <a:solidFill>
                  <a:srgbClr val="FF0000"/>
                </a:solidFill>
                <a:latin typeface="+mj-lt"/>
              </a:rPr>
              <a:t>+1,088 €Mio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955FA7-FCD0-454E-86CA-77B90D279DE8}"/>
              </a:ext>
            </a:extLst>
          </p:cNvPr>
          <p:cNvSpPr txBox="1"/>
          <p:nvPr/>
        </p:nvSpPr>
        <p:spPr>
          <a:xfrm>
            <a:off x="1115616" y="3645024"/>
            <a:ext cx="2664296" cy="5847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  <a:latin typeface="+mj-lt"/>
              </a:rPr>
              <a:t>EU Exports: 138% in 10 years</a:t>
            </a:r>
          </a:p>
          <a:p>
            <a:r>
              <a:rPr lang="en-GB" sz="1600" b="1" dirty="0">
                <a:solidFill>
                  <a:srgbClr val="FF0000"/>
                </a:solidFill>
                <a:latin typeface="+mj-lt"/>
              </a:rPr>
              <a:t>EU Imports: +33% in 10 years</a:t>
            </a:r>
          </a:p>
        </p:txBody>
      </p:sp>
    </p:spTree>
    <p:extLst>
      <p:ext uri="{BB962C8B-B14F-4D97-AF65-F5344CB8AC3E}">
        <p14:creationId xmlns:p14="http://schemas.microsoft.com/office/powerpoint/2010/main" val="2634963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B5F99-798C-3362-8402-635FA6199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EF14CED-A5C1-5DA5-1859-D87BCB605519}"/>
              </a:ext>
            </a:extLst>
          </p:cNvPr>
          <p:cNvGraphicFramePr/>
          <p:nvPr/>
        </p:nvGraphicFramePr>
        <p:xfrm>
          <a:off x="53008" y="1411429"/>
          <a:ext cx="8947484" cy="534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D8C63F1-ABCC-D696-9241-E18D0238DC7E}"/>
              </a:ext>
            </a:extLst>
          </p:cNvPr>
          <p:cNvSpPr/>
          <p:nvPr/>
        </p:nvSpPr>
        <p:spPr>
          <a:xfrm>
            <a:off x="827584" y="750669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b="1" u="sng" dirty="0"/>
              <a:t>EU27 Services Exports and Imports with Thailand per sectors</a:t>
            </a:r>
            <a:br>
              <a:rPr lang="en-GB" altLang="en-US" b="1" u="sng" dirty="0"/>
            </a:br>
            <a:r>
              <a:rPr lang="en-GB" altLang="en-US" dirty="0"/>
              <a:t>(2021 - € Million)</a:t>
            </a:r>
            <a:endParaRPr lang="en-GB" altLang="en-US" b="1" u="sn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E8B270-A483-439D-97D8-B2DFF813775D}"/>
              </a:ext>
            </a:extLst>
          </p:cNvPr>
          <p:cNvSpPr txBox="1"/>
          <p:nvPr/>
        </p:nvSpPr>
        <p:spPr>
          <a:xfrm>
            <a:off x="143508" y="6381328"/>
            <a:ext cx="87129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latin typeface="+mn-lt"/>
              </a:rPr>
              <a:t>Source: Eurostat 2020 – Note: Other business services comprise mainly: research and development, professional and management consulting services, technical, trade-related services. Statistic figures for EU27 not available yet.</a:t>
            </a:r>
            <a:endParaRPr lang="en-GB" sz="105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194F4D-AD3D-D15A-7F28-DC99F253713D}"/>
              </a:ext>
            </a:extLst>
          </p:cNvPr>
          <p:cNvSpPr txBox="1"/>
          <p:nvPr/>
        </p:nvSpPr>
        <p:spPr>
          <a:xfrm>
            <a:off x="1619672" y="1556793"/>
            <a:ext cx="4464496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+mj-lt"/>
              </a:rPr>
              <a:t>      Exports - Total 5 650 –            Imports - Total: 2 507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3BC3BA5A-5195-9549-036C-FAFA20F64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8902" y="3281086"/>
            <a:ext cx="30174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>
                <a:solidFill>
                  <a:schemeClr val="accent2">
                    <a:lumMod val="75000"/>
                  </a:schemeClr>
                </a:solidFill>
              </a:rPr>
              <a:t>37% of Thailand Exports</a:t>
            </a: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42C791F5-F44C-ABBE-A79A-A057BE7E4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284" y="1697655"/>
            <a:ext cx="24441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37.5 % of EU Exports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8B45725-F698-C3F0-8379-057F880B5F1F}"/>
              </a:ext>
            </a:extLst>
          </p:cNvPr>
          <p:cNvSpPr/>
          <p:nvPr/>
        </p:nvSpPr>
        <p:spPr>
          <a:xfrm>
            <a:off x="1707708" y="1628800"/>
            <a:ext cx="199996" cy="1654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F6A0108-B483-05B7-90B1-F6ECEA455F9E}"/>
              </a:ext>
            </a:extLst>
          </p:cNvPr>
          <p:cNvSpPr/>
          <p:nvPr/>
        </p:nvSpPr>
        <p:spPr>
          <a:xfrm>
            <a:off x="3779912" y="1627978"/>
            <a:ext cx="199996" cy="1654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D933C755-31B4-6FDA-8E55-AC98E457E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280" y="3137928"/>
            <a:ext cx="9361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18.6 % 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28D0D557-4520-BB14-4DD4-70E7FB40C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21" y="4263007"/>
            <a:ext cx="7020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3.1 % </a:t>
            </a: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331492BF-9267-3C57-B1BF-BE87745EC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5488" y="4326225"/>
            <a:ext cx="7020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2.9 % </a:t>
            </a: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45E1E06E-1602-2A81-89C7-DFEC3D8D5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0899" y="4048154"/>
            <a:ext cx="7020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7 % </a:t>
            </a: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7A30D93C-8B75-38F2-8E6C-5930D0F92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6954" y="3803655"/>
            <a:ext cx="8516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>
                <a:solidFill>
                  <a:schemeClr val="accent2">
                    <a:lumMod val="75000"/>
                  </a:schemeClr>
                </a:solidFill>
              </a:rPr>
              <a:t>22.9 % 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52754BBB-8628-CBF3-5C26-19DE5334B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850" y="2640455"/>
            <a:ext cx="9361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23.3 % 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582DD32E-2A93-66F4-8EDA-F9A2DAA6A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5962" y="3815976"/>
            <a:ext cx="8516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>
                <a:solidFill>
                  <a:schemeClr val="accent2">
                    <a:lumMod val="75000"/>
                  </a:schemeClr>
                </a:solidFill>
              </a:rPr>
              <a:t>22.7 % </a:t>
            </a:r>
          </a:p>
        </p:txBody>
      </p:sp>
    </p:spTree>
    <p:extLst>
      <p:ext uri="{BB962C8B-B14F-4D97-AF65-F5344CB8AC3E}">
        <p14:creationId xmlns:p14="http://schemas.microsoft.com/office/powerpoint/2010/main" val="3928580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511590130"/>
              </p:ext>
            </p:extLst>
          </p:nvPr>
        </p:nvGraphicFramePr>
        <p:xfrm>
          <a:off x="53008" y="1411429"/>
          <a:ext cx="8947484" cy="534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827584" y="750669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b="1" u="sng" dirty="0"/>
              <a:t>EU27 Services Exports and Imports with Thailand per sectors</a:t>
            </a:r>
            <a:br>
              <a:rPr lang="en-GB" altLang="en-US" b="1" u="sng" dirty="0"/>
            </a:br>
            <a:r>
              <a:rPr lang="en-GB" altLang="en-US" dirty="0"/>
              <a:t>(2022 - € Million)</a:t>
            </a:r>
            <a:endParaRPr lang="en-GB" altLang="en-US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43508" y="6381328"/>
            <a:ext cx="87129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latin typeface="+mn-lt"/>
              </a:rPr>
              <a:t>Source: Eurostat 2020 – Note: Other business services comprise mainly: research and development, professional and management consulting services, technical, trade-related services. Statistic figures for EU27 not available yet.</a:t>
            </a:r>
            <a:endParaRPr lang="en-GB" sz="105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1556793"/>
            <a:ext cx="4464496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+mj-lt"/>
              </a:rPr>
              <a:t>      Exports - Total 7 037 –            Imports - Total: 4 528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311860" y="2688238"/>
            <a:ext cx="9361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>
                <a:solidFill>
                  <a:schemeClr val="accent2">
                    <a:lumMod val="75000"/>
                  </a:schemeClr>
                </a:solidFill>
              </a:rPr>
              <a:t>29.6% 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6088284" y="1697655"/>
            <a:ext cx="24441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35.2 % of EU Exports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07708" y="1628800"/>
            <a:ext cx="199996" cy="1654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3779912" y="1627978"/>
            <a:ext cx="199996" cy="1654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E429E52D-F107-4B8D-9054-B317AB3C5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910" y="2688238"/>
            <a:ext cx="9361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18% 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3CA062B5-3113-42B7-92EC-8FB5E7BB6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522" y="3434204"/>
            <a:ext cx="7020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3.1 % </a:t>
            </a: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E7939E62-9008-40B7-A8E3-5477DEDAE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7803" y="3459080"/>
            <a:ext cx="7020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2.9 % </a:t>
            </a: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661BF467-1F3E-4C84-B065-DE185E4B2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015" y="3342381"/>
            <a:ext cx="7020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7 % </a:t>
            </a: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AC28B9D8-E371-4AC3-81A1-7AB5F3799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6954" y="3803655"/>
            <a:ext cx="8516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>
                <a:solidFill>
                  <a:schemeClr val="accent2">
                    <a:lumMod val="75000"/>
                  </a:schemeClr>
                </a:solidFill>
              </a:rPr>
              <a:t>22.9 % 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4B778A0F-1557-B6CD-CD11-F7DBB7D79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600" y="2271122"/>
            <a:ext cx="9361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25.5 % 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3D2D82ED-30D4-6A27-B9FD-25A544F6B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5962" y="3815976"/>
            <a:ext cx="8516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>
                <a:solidFill>
                  <a:schemeClr val="accent2">
                    <a:lumMod val="75000"/>
                  </a:schemeClr>
                </a:solidFill>
              </a:rPr>
              <a:t>22.7 % 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391BFA16-47B1-C6CE-927D-57C003CE5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099" y="2104207"/>
            <a:ext cx="30174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>
                <a:solidFill>
                  <a:schemeClr val="accent2">
                    <a:lumMod val="75000"/>
                  </a:schemeClr>
                </a:solidFill>
              </a:rPr>
              <a:t>43.4% of Thailand Exports</a:t>
            </a:r>
          </a:p>
        </p:txBody>
      </p:sp>
    </p:spTree>
    <p:extLst>
      <p:ext uri="{BB962C8B-B14F-4D97-AF65-F5344CB8AC3E}">
        <p14:creationId xmlns:p14="http://schemas.microsoft.com/office/powerpoint/2010/main" val="3859585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713203137"/>
              </p:ext>
            </p:extLst>
          </p:nvPr>
        </p:nvGraphicFramePr>
        <p:xfrm>
          <a:off x="53008" y="1411429"/>
          <a:ext cx="8947484" cy="534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827584" y="750669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b="1" u="sng" dirty="0"/>
              <a:t>EU27 Services Exports and Imports with Thailand per sectors</a:t>
            </a:r>
            <a:br>
              <a:rPr lang="en-GB" altLang="en-US" b="1" u="sng" dirty="0"/>
            </a:br>
            <a:r>
              <a:rPr lang="en-GB" altLang="en-US" dirty="0"/>
              <a:t>(2023 - € Million)</a:t>
            </a:r>
            <a:endParaRPr lang="en-GB" altLang="en-US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43508" y="6381328"/>
            <a:ext cx="87129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latin typeface="+mn-lt"/>
              </a:rPr>
              <a:t>Source: Eurostat 2020 – Note: Other business services comprise mainly: research and development, professional and management consulting services, technical, trade-related services. Statistic figures for EU27 not available yet.</a:t>
            </a:r>
            <a:endParaRPr lang="en-GB" sz="105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26496" y="1310808"/>
            <a:ext cx="446449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+mj-lt"/>
              </a:rPr>
              <a:t>      Exports - Total 7 300 –            Imports - Total: 6 155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658902" y="1640026"/>
            <a:ext cx="30174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>
                <a:solidFill>
                  <a:schemeClr val="accent2">
                    <a:lumMod val="75000"/>
                  </a:schemeClr>
                </a:solidFill>
              </a:rPr>
              <a:t>58% of Thailand Exports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6084168" y="1894102"/>
            <a:ext cx="24441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43 % of EU Exports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59294" y="1370400"/>
            <a:ext cx="199996" cy="1654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6758746" y="1390992"/>
            <a:ext cx="199996" cy="1654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E429E52D-F107-4B8D-9054-B317AB3C5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152" y="2855039"/>
            <a:ext cx="9361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22 % </a:t>
            </a: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E7939E62-9008-40B7-A8E3-5477DEDAE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7692" y="3398319"/>
            <a:ext cx="7020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6 % </a:t>
            </a: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661BF467-1F3E-4C84-B065-DE185E4B2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7790" y="3385202"/>
            <a:ext cx="7020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6,1 % </a:t>
            </a: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AC28B9D8-E371-4AC3-81A1-7AB5F3799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6954" y="3070560"/>
            <a:ext cx="8516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>
                <a:solidFill>
                  <a:schemeClr val="accent2">
                    <a:lumMod val="75000"/>
                  </a:schemeClr>
                </a:solidFill>
              </a:rPr>
              <a:t>19.3 % 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4B778A0F-1557-B6CD-CD11-F7DBB7D79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2867" y="3263172"/>
            <a:ext cx="9361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13.1 % 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3D2D82ED-30D4-6A27-B9FD-25A544F6B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5962" y="3815976"/>
            <a:ext cx="8516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>
                <a:solidFill>
                  <a:schemeClr val="accent2">
                    <a:lumMod val="75000"/>
                  </a:schemeClr>
                </a:solidFill>
              </a:rPr>
              <a:t>22.7 % 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1AE3DEE3-181D-13FB-F03C-AA271DE07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5970" y="3335507"/>
            <a:ext cx="8516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>
                <a:solidFill>
                  <a:schemeClr val="accent2">
                    <a:lumMod val="75000"/>
                  </a:schemeClr>
                </a:solidFill>
              </a:rPr>
              <a:t>13.5 % </a:t>
            </a:r>
          </a:p>
        </p:txBody>
      </p:sp>
    </p:spTree>
    <p:extLst>
      <p:ext uri="{BB962C8B-B14F-4D97-AF65-F5344CB8AC3E}">
        <p14:creationId xmlns:p14="http://schemas.microsoft.com/office/powerpoint/2010/main" val="2438528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375DC-D518-AE14-13E7-7FA48DDD6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C35127D-21E8-6B83-7799-5572722ABD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2453444"/>
              </p:ext>
            </p:extLst>
          </p:nvPr>
        </p:nvGraphicFramePr>
        <p:xfrm>
          <a:off x="53008" y="1411429"/>
          <a:ext cx="8947484" cy="534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592FFDC-1D3C-FA94-9CC5-C4D74631BCDF}"/>
              </a:ext>
            </a:extLst>
          </p:cNvPr>
          <p:cNvSpPr/>
          <p:nvPr/>
        </p:nvSpPr>
        <p:spPr>
          <a:xfrm>
            <a:off x="827584" y="750669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b="1" u="sng" dirty="0"/>
              <a:t>EU27 Services Exports and Imports with Thailand per sectors</a:t>
            </a:r>
            <a:br>
              <a:rPr lang="en-GB" altLang="en-US" b="1" u="sng" dirty="0"/>
            </a:br>
            <a:r>
              <a:rPr lang="en-GB" altLang="en-US" dirty="0"/>
              <a:t>(2024 - € Million)</a:t>
            </a:r>
            <a:endParaRPr lang="en-GB" altLang="en-US" b="1" u="sn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187FB0-F7B5-38E6-5B12-DE29773F6CC4}"/>
              </a:ext>
            </a:extLst>
          </p:cNvPr>
          <p:cNvSpPr txBox="1"/>
          <p:nvPr/>
        </p:nvSpPr>
        <p:spPr>
          <a:xfrm>
            <a:off x="143508" y="6381328"/>
            <a:ext cx="87129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latin typeface="+mn-lt"/>
              </a:rPr>
              <a:t>Source: Eurostat 2020 – Note: Other business services comprise mainly: research and development, professional and management consulting services, technical, trade-related services. Statistic figures for EU27 not available yet.</a:t>
            </a:r>
            <a:endParaRPr lang="en-GB" sz="105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579937-53DF-C2F0-47D6-BAC211F422D1}"/>
              </a:ext>
            </a:extLst>
          </p:cNvPr>
          <p:cNvSpPr txBox="1"/>
          <p:nvPr/>
        </p:nvSpPr>
        <p:spPr>
          <a:xfrm>
            <a:off x="4626496" y="1310808"/>
            <a:ext cx="446449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+mj-lt"/>
              </a:rPr>
              <a:t>      Exports - Total 7 498 –            Imports - Total: 6 410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4D9CC755-E986-EC4D-32CB-104909811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8902" y="1640026"/>
            <a:ext cx="30174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>
                <a:solidFill>
                  <a:schemeClr val="accent2">
                    <a:lumMod val="75000"/>
                  </a:schemeClr>
                </a:solidFill>
              </a:rPr>
              <a:t>57,1% of Thailand Exports</a:t>
            </a: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358ED6D4-E4DA-7F44-1A6C-7678C358A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168" y="1894102"/>
            <a:ext cx="24441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39 % of EU Exports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29D94B-2D82-6A3C-C08D-EC93CC139607}"/>
              </a:ext>
            </a:extLst>
          </p:cNvPr>
          <p:cNvSpPr/>
          <p:nvPr/>
        </p:nvSpPr>
        <p:spPr>
          <a:xfrm>
            <a:off x="4659294" y="1370400"/>
            <a:ext cx="199996" cy="1654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A2178-1602-A592-5CC8-895592FB9429}"/>
              </a:ext>
            </a:extLst>
          </p:cNvPr>
          <p:cNvSpPr/>
          <p:nvPr/>
        </p:nvSpPr>
        <p:spPr>
          <a:xfrm>
            <a:off x="6758746" y="1390992"/>
            <a:ext cx="199996" cy="1654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5D0725DC-DBB5-09FB-927C-711265DB9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5682" y="2690658"/>
            <a:ext cx="9361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24 % </a:t>
            </a: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AB13E9A8-8DD9-B647-E20F-3C68B3A39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7790" y="3385202"/>
            <a:ext cx="7020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6,1 % </a:t>
            </a: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A5D34D55-D52C-5A6F-03C0-A6DF8342D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3146" y="2905830"/>
            <a:ext cx="8516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>
                <a:solidFill>
                  <a:schemeClr val="accent2">
                    <a:lumMod val="75000"/>
                  </a:schemeClr>
                </a:solidFill>
              </a:rPr>
              <a:t>21.1 % 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19BD8F1C-DE00-084F-D77B-2104E0AE6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5094" y="3161965"/>
            <a:ext cx="9361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15.4 % 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064F0203-641C-E99D-EE3E-CCB637D9E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5970" y="3335507"/>
            <a:ext cx="8516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>
                <a:solidFill>
                  <a:schemeClr val="accent2">
                    <a:lumMod val="75000"/>
                  </a:schemeClr>
                </a:solidFill>
              </a:rPr>
              <a:t>13.8 % </a:t>
            </a:r>
          </a:p>
        </p:txBody>
      </p:sp>
    </p:spTree>
    <p:extLst>
      <p:ext uri="{BB962C8B-B14F-4D97-AF65-F5344CB8AC3E}">
        <p14:creationId xmlns:p14="http://schemas.microsoft.com/office/powerpoint/2010/main" val="3650818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B6863F-3F34-4DAB-9AF5-C5E7CCFB45DD}"/>
              </a:ext>
            </a:extLst>
          </p:cNvPr>
          <p:cNvSpPr txBox="1"/>
          <p:nvPr/>
        </p:nvSpPr>
        <p:spPr>
          <a:xfrm>
            <a:off x="1043608" y="812225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EU 27 FDI with Thailand – Million €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2B27EC8-15A9-4406-AEBD-5014E53732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5206035"/>
              </p:ext>
            </p:extLst>
          </p:nvPr>
        </p:nvGraphicFramePr>
        <p:xfrm>
          <a:off x="179512" y="1268760"/>
          <a:ext cx="871296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69AC344-9FF0-4B7C-B8A3-AD41FF38432C}"/>
              </a:ext>
            </a:extLst>
          </p:cNvPr>
          <p:cNvSpPr txBox="1"/>
          <p:nvPr/>
        </p:nvSpPr>
        <p:spPr>
          <a:xfrm>
            <a:off x="6804248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Source: Eurostat [bop_fdi6_pos]</a:t>
            </a:r>
            <a:endParaRPr lang="en-GB" sz="12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177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2B27EC8-15A9-4406-AEBD-5014E53732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6286436"/>
              </p:ext>
            </p:extLst>
          </p:nvPr>
        </p:nvGraphicFramePr>
        <p:xfrm>
          <a:off x="179512" y="1268760"/>
          <a:ext cx="871296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69AC344-9FF0-4B7C-B8A3-AD41FF38432C}"/>
              </a:ext>
            </a:extLst>
          </p:cNvPr>
          <p:cNvSpPr txBox="1"/>
          <p:nvPr/>
        </p:nvSpPr>
        <p:spPr>
          <a:xfrm>
            <a:off x="6804248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Source: Eurostat [bop_fdi6_pos]</a:t>
            </a:r>
            <a:endParaRPr lang="en-GB" sz="12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0FDD29-F69D-F854-9CF5-A836157047BD}"/>
              </a:ext>
            </a:extLst>
          </p:cNvPr>
          <p:cNvSpPr txBox="1"/>
          <p:nvPr/>
        </p:nvSpPr>
        <p:spPr>
          <a:xfrm>
            <a:off x="7668344" y="4293096"/>
            <a:ext cx="648072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+mj-lt"/>
              </a:rPr>
              <a:t>51%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03C89B-0E21-0603-F844-219BAAEC1190}"/>
              </a:ext>
            </a:extLst>
          </p:cNvPr>
          <p:cNvSpPr txBox="1"/>
          <p:nvPr/>
        </p:nvSpPr>
        <p:spPr>
          <a:xfrm>
            <a:off x="2843808" y="4896504"/>
            <a:ext cx="4608512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 much lower rate of EU FDI to Thailand in services sectors (51%) in 2024, compared to EU’s world average (79,7%).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B6863F-3F34-4DAB-9AF5-C5E7CCFB45DD}"/>
              </a:ext>
            </a:extLst>
          </p:cNvPr>
          <p:cNvSpPr txBox="1"/>
          <p:nvPr/>
        </p:nvSpPr>
        <p:spPr>
          <a:xfrm>
            <a:off x="217706" y="779461"/>
            <a:ext cx="8708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+mj-lt"/>
              </a:rPr>
              <a:t>EU 27 FDI with Thailand – Share of Services in Outward FDI - Mio €</a:t>
            </a:r>
          </a:p>
        </p:txBody>
      </p:sp>
    </p:spTree>
    <p:extLst>
      <p:ext uri="{BB962C8B-B14F-4D97-AF65-F5344CB8AC3E}">
        <p14:creationId xmlns:p14="http://schemas.microsoft.com/office/powerpoint/2010/main" val="2633024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2B27EC8-15A9-4406-AEBD-5014E53732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0176791"/>
              </p:ext>
            </p:extLst>
          </p:nvPr>
        </p:nvGraphicFramePr>
        <p:xfrm>
          <a:off x="179512" y="1124744"/>
          <a:ext cx="8712968" cy="5616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69AC344-9FF0-4B7C-B8A3-AD41FF38432C}"/>
              </a:ext>
            </a:extLst>
          </p:cNvPr>
          <p:cNvSpPr txBox="1"/>
          <p:nvPr/>
        </p:nvSpPr>
        <p:spPr>
          <a:xfrm>
            <a:off x="6804248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Source: Eurostat [bop_fdi6_pos]</a:t>
            </a:r>
            <a:endParaRPr lang="en-GB" sz="12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B6863F-3F34-4DAB-9AF5-C5E7CCFB45DD}"/>
              </a:ext>
            </a:extLst>
          </p:cNvPr>
          <p:cNvSpPr txBox="1"/>
          <p:nvPr/>
        </p:nvSpPr>
        <p:spPr>
          <a:xfrm>
            <a:off x="1151777" y="764704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+mj-lt"/>
              </a:rPr>
              <a:t>EU 27 FDI with Thailand – Million €</a:t>
            </a:r>
          </a:p>
          <a:p>
            <a:pPr algn="ctr"/>
            <a:r>
              <a:rPr lang="en-GB" sz="2800" b="1" dirty="0">
                <a:latin typeface="+mj-lt"/>
              </a:rPr>
              <a:t>Share of Services in EU Inward FDI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F64D56-8F49-EBC8-FED2-6733FADBBC3F}"/>
              </a:ext>
            </a:extLst>
          </p:cNvPr>
          <p:cNvSpPr txBox="1"/>
          <p:nvPr/>
        </p:nvSpPr>
        <p:spPr>
          <a:xfrm>
            <a:off x="2267744" y="4841290"/>
            <a:ext cx="4824536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 much lower rate of Thailand FDI to EU in services sectors (41.9%) in 2024, compared to world average (79,7%).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9B55DB-6F24-1BD6-1774-22CDBCC95D1B}"/>
              </a:ext>
            </a:extLst>
          </p:cNvPr>
          <p:cNvSpPr txBox="1"/>
          <p:nvPr/>
        </p:nvSpPr>
        <p:spPr>
          <a:xfrm>
            <a:off x="7560332" y="3779166"/>
            <a:ext cx="648072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+mj-lt"/>
              </a:rPr>
              <a:t>41.9%</a:t>
            </a:r>
          </a:p>
        </p:txBody>
      </p:sp>
    </p:spTree>
    <p:extLst>
      <p:ext uri="{BB962C8B-B14F-4D97-AF65-F5344CB8AC3E}">
        <p14:creationId xmlns:p14="http://schemas.microsoft.com/office/powerpoint/2010/main" val="1223382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92495-9231-4591-BFE9-E914AFABE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718" y="764704"/>
            <a:ext cx="7886700" cy="508474"/>
          </a:xfrm>
        </p:spPr>
        <p:txBody>
          <a:bodyPr>
            <a:normAutofit/>
          </a:bodyPr>
          <a:lstStyle/>
          <a:p>
            <a:pPr algn="ctr"/>
            <a:r>
              <a:rPr lang="en-GB" sz="2700" u="sng" dirty="0">
                <a:latin typeface="Calibri Light" panose="020F0302020204030204" pitchFamily="34" charset="0"/>
                <a:cs typeface="Times New Roman" pitchFamily="18" charset="0"/>
              </a:rPr>
              <a:t>EU Economy per sectors – GDP – (est. 2017)</a:t>
            </a:r>
            <a:endParaRPr lang="en-GB" sz="2700" dirty="0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CCC58090-92BF-41FE-BE73-809D98653D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9456311"/>
              </p:ext>
            </p:extLst>
          </p:nvPr>
        </p:nvGraphicFramePr>
        <p:xfrm>
          <a:off x="323528" y="1397000"/>
          <a:ext cx="8640960" cy="527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AFCBE1D-92D3-4D45-AC17-E4426EAA3F86}"/>
              </a:ext>
            </a:extLst>
          </p:cNvPr>
          <p:cNvSpPr txBox="1"/>
          <p:nvPr/>
        </p:nvSpPr>
        <p:spPr>
          <a:xfrm>
            <a:off x="899592" y="1781652"/>
            <a:ext cx="4536504" cy="1077218"/>
          </a:xfrm>
          <a:prstGeom prst="rect">
            <a:avLst/>
          </a:prstGeom>
          <a:solidFill>
            <a:schemeClr val="bg1"/>
          </a:solidFill>
          <a:ln w="349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+mj-lt"/>
              </a:rPr>
              <a:t>Services = 73% of EU GDP</a:t>
            </a:r>
          </a:p>
          <a:p>
            <a:r>
              <a:rPr lang="en-GB" sz="2400" b="1" dirty="0">
                <a:solidFill>
                  <a:srgbClr val="FF0000"/>
                </a:solidFill>
                <a:latin typeface="+mj-lt"/>
              </a:rPr>
              <a:t>	      55% of Thai GDP</a:t>
            </a:r>
          </a:p>
          <a:p>
            <a:pPr algn="ctr"/>
            <a:r>
              <a:rPr lang="en-GB" sz="1600" dirty="0">
                <a:solidFill>
                  <a:srgbClr val="FF0000"/>
                </a:solidFill>
                <a:latin typeface="+mj-lt"/>
              </a:rPr>
              <a:t>(A rather low level for an emerging country)</a:t>
            </a:r>
            <a:r>
              <a:rPr lang="en-GB" sz="1600" b="1" dirty="0">
                <a:solidFill>
                  <a:srgbClr val="FF0000"/>
                </a:solidFill>
                <a:latin typeface="+mj-lt"/>
              </a:rPr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7E343B-01B6-4075-9970-90CE4C2E8A53}"/>
              </a:ext>
            </a:extLst>
          </p:cNvPr>
          <p:cNvSpPr txBox="1"/>
          <p:nvPr/>
        </p:nvSpPr>
        <p:spPr>
          <a:xfrm>
            <a:off x="6984776" y="6597352"/>
            <a:ext cx="1979712" cy="26064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Calibri Light" panose="020F0302020204030204" pitchFamily="34" charset="0"/>
              </a:rPr>
              <a:t>Source: </a:t>
            </a:r>
            <a:r>
              <a:rPr lang="en-GB" sz="1100" dirty="0">
                <a:latin typeface="Calibri Light" panose="020F0302020204030204" pitchFamily="34" charset="0"/>
                <a:hlinkClick r:id="rId3"/>
              </a:rPr>
              <a:t>CIA </a:t>
            </a:r>
            <a:r>
              <a:rPr lang="en-GB" sz="1100" dirty="0" err="1">
                <a:latin typeface="Calibri Light" panose="020F0302020204030204" pitchFamily="34" charset="0"/>
                <a:hlinkClick r:id="rId3"/>
              </a:rPr>
              <a:t>FactBook</a:t>
            </a:r>
            <a:r>
              <a:rPr lang="en-GB" sz="1100" dirty="0">
                <a:latin typeface="Calibri Light" panose="020F0302020204030204" pitchFamily="34" charset="0"/>
                <a:hlinkClick r:id="rId3"/>
              </a:rPr>
              <a:t> </a:t>
            </a:r>
            <a:r>
              <a:rPr lang="en-GB" sz="1100" dirty="0">
                <a:latin typeface="Calibri Light" panose="020F0302020204030204" pitchFamily="34" charset="0"/>
              </a:rPr>
              <a:t>- 2021</a:t>
            </a:r>
          </a:p>
        </p:txBody>
      </p:sp>
    </p:spTree>
    <p:extLst>
      <p:ext uri="{BB962C8B-B14F-4D97-AF65-F5344CB8AC3E}">
        <p14:creationId xmlns:p14="http://schemas.microsoft.com/office/powerpoint/2010/main" val="984862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E7F41B0-6FFB-449B-B976-CE44E0E9D642}"/>
              </a:ext>
            </a:extLst>
          </p:cNvPr>
          <p:cNvSpPr txBox="1"/>
          <p:nvPr/>
        </p:nvSpPr>
        <p:spPr>
          <a:xfrm>
            <a:off x="932873" y="836712"/>
            <a:ext cx="7278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The share of Trade in Services in the EU GDP is higher than in other high-income countries!   </a:t>
            </a:r>
            <a:r>
              <a:rPr lang="en-GB" dirty="0">
                <a:solidFill>
                  <a:srgbClr val="FF0000"/>
                </a:solidFill>
                <a:sym typeface="Wingdings" panose="05000000000000000000" pitchFamily="2" charset="2"/>
              </a:rPr>
              <a:t>	 29.8</a:t>
            </a:r>
            <a:r>
              <a:rPr lang="en-GB">
                <a:solidFill>
                  <a:srgbClr val="FF0000"/>
                </a:solidFill>
              </a:rPr>
              <a:t>% (23.6% </a:t>
            </a:r>
            <a:r>
              <a:rPr lang="en-GB" dirty="0">
                <a:solidFill>
                  <a:srgbClr val="FF0000"/>
                </a:solidFill>
              </a:rPr>
              <a:t>in Thailand)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42A1D6-8F57-4276-846F-AE4501CF3D4E}"/>
              </a:ext>
            </a:extLst>
          </p:cNvPr>
          <p:cNvSpPr txBox="1"/>
          <p:nvPr/>
        </p:nvSpPr>
        <p:spPr>
          <a:xfrm>
            <a:off x="3419872" y="6597352"/>
            <a:ext cx="5544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Source: https://data.worldbank.org/indicator/BG.GSR.NFSV.GD.ZS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342C9D85-FC7E-7226-1095-0796618E97F8}"/>
              </a:ext>
            </a:extLst>
          </p:cNvPr>
          <p:cNvSpPr/>
          <p:nvPr/>
        </p:nvSpPr>
        <p:spPr>
          <a:xfrm>
            <a:off x="901162" y="5463563"/>
            <a:ext cx="5038990" cy="534875"/>
          </a:xfrm>
          <a:prstGeom prst="wedgeRectCallout">
            <a:avLst>
              <a:gd name="adj1" fmla="val 55198"/>
              <a:gd name="adj2" fmla="val -52786"/>
            </a:avLst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The share of Trade in Services in Indonesia GDP is </a:t>
            </a:r>
            <a:r>
              <a:rPr lang="en-US" sz="1400" dirty="0">
                <a:solidFill>
                  <a:srgbClr val="FF0000"/>
                </a:solidFill>
              </a:rPr>
              <a:t>88</a:t>
            </a:r>
            <a:r>
              <a:rPr lang="en-US" sz="1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% lower than </a:t>
            </a:r>
            <a:r>
              <a:rPr lang="en-US" sz="1400" dirty="0">
                <a:solidFill>
                  <a:srgbClr val="FF0000"/>
                </a:solidFill>
              </a:rPr>
              <a:t> Middle I</a:t>
            </a:r>
            <a:r>
              <a:rPr lang="en-US" sz="1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ncome countries average, and 600% lower than in the EU! 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CAFE115-6D8D-7D75-3EA8-53C120D2B4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2770286"/>
              </p:ext>
            </p:extLst>
          </p:nvPr>
        </p:nvGraphicFramePr>
        <p:xfrm>
          <a:off x="7118" y="1497998"/>
          <a:ext cx="9001000" cy="5186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56618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F5A9DDA-4ABB-4E75-9382-55B25AF6852D}"/>
              </a:ext>
            </a:extLst>
          </p:cNvPr>
          <p:cNvGraphicFramePr/>
          <p:nvPr/>
        </p:nvGraphicFramePr>
        <p:xfrm>
          <a:off x="0" y="6686"/>
          <a:ext cx="9144000" cy="6851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Box 25">
            <a:extLst>
              <a:ext uri="{FF2B5EF4-FFF2-40B4-BE49-F238E27FC236}">
                <a16:creationId xmlns:a16="http://schemas.microsoft.com/office/drawing/2014/main" id="{1DAF6B2F-0DF1-4EB2-A9D4-4B94A3CF3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81328"/>
            <a:ext cx="91805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BE" sz="1400" dirty="0"/>
              <a:t>Total World Export of services 2023 (</a:t>
            </a:r>
            <a:r>
              <a:rPr lang="fr-BE" sz="1400" dirty="0" err="1"/>
              <a:t>excl</a:t>
            </a:r>
            <a:r>
              <a:rPr lang="fr-BE" sz="1400" dirty="0"/>
              <a:t>. Intra EU) = 7 088 Bio US$ - 	Source: WTO Trade </a:t>
            </a:r>
            <a:r>
              <a:rPr lang="en-GB" sz="1400" dirty="0"/>
              <a:t>Statistical</a:t>
            </a:r>
            <a:r>
              <a:rPr lang="fr-BE" sz="1400" dirty="0"/>
              <a:t> </a:t>
            </a:r>
            <a:r>
              <a:rPr lang="en-GB" sz="1400" dirty="0"/>
              <a:t>Review</a:t>
            </a:r>
            <a:r>
              <a:rPr lang="fr-BE" sz="1400" dirty="0"/>
              <a:t> &amp; Global </a:t>
            </a:r>
            <a:r>
              <a:rPr lang="fr-BE" sz="1400" dirty="0" err="1"/>
              <a:t>trade</a:t>
            </a:r>
            <a:r>
              <a:rPr lang="fr-BE" sz="1400" dirty="0"/>
              <a:t> </a:t>
            </a:r>
            <a:r>
              <a:rPr lang="fr-BE" sz="1400" dirty="0" err="1"/>
              <a:t>outlook</a:t>
            </a:r>
            <a:r>
              <a:rPr lang="fr-BE" sz="1400" dirty="0"/>
              <a:t> 2024 – Bio US$ </a:t>
            </a:r>
            <a:endParaRPr lang="en-GB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585374-B6DE-4B85-AF2E-091FF6EEDCD2}"/>
              </a:ext>
            </a:extLst>
          </p:cNvPr>
          <p:cNvSpPr txBox="1"/>
          <p:nvPr/>
        </p:nvSpPr>
        <p:spPr>
          <a:xfrm>
            <a:off x="2510175" y="6687"/>
            <a:ext cx="52093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TOP 20 WORLD EXPORTERS OF TRADE IN SERVICES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BA2D03E-7200-4E1B-B986-89D5D1ABDBB1}"/>
              </a:ext>
            </a:extLst>
          </p:cNvPr>
          <p:cNvCxnSpPr>
            <a:cxnSpLocks/>
          </p:cNvCxnSpPr>
          <p:nvPr/>
        </p:nvCxnSpPr>
        <p:spPr>
          <a:xfrm>
            <a:off x="971600" y="-23629"/>
            <a:ext cx="0" cy="5900901"/>
          </a:xfrm>
          <a:prstGeom prst="line">
            <a:avLst/>
          </a:prstGeom>
          <a:ln w="9525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AB2A2E00-5332-40D6-BCB3-A5E9CBA80946}"/>
              </a:ext>
            </a:extLst>
          </p:cNvPr>
          <p:cNvSpPr/>
          <p:nvPr/>
        </p:nvSpPr>
        <p:spPr>
          <a:xfrm>
            <a:off x="2510175" y="1645256"/>
            <a:ext cx="3024336" cy="675462"/>
          </a:xfrm>
          <a:prstGeom prst="wedgeRectCallout">
            <a:avLst>
              <a:gd name="adj1" fmla="val -82912"/>
              <a:gd name="adj2" fmla="val 138032"/>
            </a:avLst>
          </a:prstGeom>
          <a:solidFill>
            <a:schemeClr val="bg1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EU is the first largest global exporter of services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A42DEC64-79AE-F50F-6AB2-8C4DA0B01229}"/>
              </a:ext>
            </a:extLst>
          </p:cNvPr>
          <p:cNvSpPr/>
          <p:nvPr/>
        </p:nvSpPr>
        <p:spPr>
          <a:xfrm>
            <a:off x="5628690" y="2492896"/>
            <a:ext cx="2090794" cy="523220"/>
          </a:xfrm>
          <a:prstGeom prst="wedgeRectCallout">
            <a:avLst>
              <a:gd name="adj1" fmla="val 27000"/>
              <a:gd name="adj2" fmla="val 411871"/>
            </a:avLst>
          </a:prstGeom>
          <a:solidFill>
            <a:schemeClr val="bg1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Thailand = 16</a:t>
            </a:r>
            <a:r>
              <a:rPr lang="en-GB" baseline="30000" dirty="0">
                <a:solidFill>
                  <a:srgbClr val="FF0000"/>
                </a:solidFill>
              </a:rPr>
              <a:t>th</a:t>
            </a:r>
            <a:r>
              <a:rPr lang="en-GB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942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000">
        <p:split orient="vert"/>
      </p:transition>
    </mc:Choice>
    <mc:Fallback xmlns="">
      <p:transition spd="slow" advClick="0" advTm="9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C435B02-2AE9-43C5-8D9C-D42610B0A1B5}"/>
              </a:ext>
            </a:extLst>
          </p:cNvPr>
          <p:cNvSpPr txBox="1"/>
          <p:nvPr/>
        </p:nvSpPr>
        <p:spPr>
          <a:xfrm>
            <a:off x="7061544" y="6487452"/>
            <a:ext cx="20824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latin typeface="+mn-lt"/>
              </a:rPr>
              <a:t>Source: Eurostat bop_its6_det. </a:t>
            </a:r>
            <a:endParaRPr lang="en-GB" sz="105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0B3BC4-E625-4754-8F38-4194B70F2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6061" y="873098"/>
            <a:ext cx="6326909" cy="36593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1600" b="1" cap="all" dirty="0">
                <a:latin typeface="Calibri Light" panose="020F0302020204030204" pitchFamily="34" charset="0"/>
              </a:rPr>
              <a:t>Top 25 EU Trading partners in Services -  (Extra-EU27) – 2023 - €Bio</a:t>
            </a: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28BE5D6B-CD86-A9E7-CD4F-E6F8923259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4481507"/>
              </p:ext>
            </p:extLst>
          </p:nvPr>
        </p:nvGraphicFramePr>
        <p:xfrm>
          <a:off x="101545" y="1239035"/>
          <a:ext cx="2598247" cy="5546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1">
            <a:extLst>
              <a:ext uri="{FF2B5EF4-FFF2-40B4-BE49-F238E27FC236}">
                <a16:creationId xmlns:a16="http://schemas.microsoft.com/office/drawing/2014/main" id="{04456ECF-6F52-39C0-A6A6-E92C778D6520}"/>
              </a:ext>
            </a:extLst>
          </p:cNvPr>
          <p:cNvSpPr txBox="1"/>
          <p:nvPr/>
        </p:nvSpPr>
        <p:spPr>
          <a:xfrm>
            <a:off x="1091178" y="2793704"/>
            <a:ext cx="864096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latin typeface="+mj-lt"/>
              </a:rPr>
              <a:t>509.4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04456ECF-6F52-39C0-A6A6-E92C778D6520}"/>
              </a:ext>
            </a:extLst>
          </p:cNvPr>
          <p:cNvSpPr txBox="1"/>
          <p:nvPr/>
        </p:nvSpPr>
        <p:spPr>
          <a:xfrm>
            <a:off x="1402560" y="3833443"/>
            <a:ext cx="1008112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chemeClr val="tx1"/>
                </a:solidFill>
                <a:latin typeface="+mj-lt"/>
              </a:rPr>
              <a:t>245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04456ECF-6F52-39C0-A6A6-E92C778D6520}"/>
              </a:ext>
            </a:extLst>
          </p:cNvPr>
          <p:cNvSpPr txBox="1"/>
          <p:nvPr/>
        </p:nvSpPr>
        <p:spPr>
          <a:xfrm>
            <a:off x="1829645" y="4551647"/>
            <a:ext cx="79208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latin typeface="+mj-lt"/>
              </a:rPr>
              <a:t>101.7</a:t>
            </a:r>
            <a:endParaRPr lang="en-GB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04456ECF-6F52-39C0-A6A6-E92C778D6520}"/>
              </a:ext>
            </a:extLst>
          </p:cNvPr>
          <p:cNvSpPr txBox="1"/>
          <p:nvPr/>
        </p:nvSpPr>
        <p:spPr>
          <a:xfrm>
            <a:off x="2237065" y="4836609"/>
            <a:ext cx="648072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latin typeface="+mj-lt"/>
              </a:rPr>
              <a:t>80.6</a:t>
            </a:r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894F8C56-F79B-C647-DA40-24F00CB6327E}"/>
              </a:ext>
            </a:extLst>
          </p:cNvPr>
          <p:cNvSpPr txBox="1"/>
          <p:nvPr/>
        </p:nvSpPr>
        <p:spPr>
          <a:xfrm>
            <a:off x="811201" y="1226768"/>
            <a:ext cx="864096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latin typeface="+mj-lt"/>
              </a:rPr>
              <a:t>800,9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625089B2-823F-74C6-735C-C91A060193C4}"/>
              </a:ext>
            </a:extLst>
          </p:cNvPr>
          <p:cNvSpPr txBox="1"/>
          <p:nvPr/>
        </p:nvSpPr>
        <p:spPr>
          <a:xfrm>
            <a:off x="7553013" y="1920269"/>
            <a:ext cx="648072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chemeClr val="tx1"/>
                </a:solidFill>
                <a:latin typeface="+mj-lt"/>
              </a:rPr>
              <a:t>28</a:t>
            </a: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7EDDDC27-D74B-9994-D811-785A112BBD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4450818"/>
              </p:ext>
            </p:extLst>
          </p:nvPr>
        </p:nvGraphicFramePr>
        <p:xfrm>
          <a:off x="2718106" y="1234899"/>
          <a:ext cx="6326909" cy="554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">
            <a:extLst>
              <a:ext uri="{FF2B5EF4-FFF2-40B4-BE49-F238E27FC236}">
                <a16:creationId xmlns:a16="http://schemas.microsoft.com/office/drawing/2014/main" id="{04456ECF-6F52-39C0-A6A6-E92C778D6520}"/>
              </a:ext>
            </a:extLst>
          </p:cNvPr>
          <p:cNvSpPr txBox="1"/>
          <p:nvPr/>
        </p:nvSpPr>
        <p:spPr>
          <a:xfrm>
            <a:off x="3225621" y="1335671"/>
            <a:ext cx="648072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chemeClr val="tx1"/>
                </a:solidFill>
                <a:latin typeface="+mj-lt"/>
              </a:rPr>
              <a:t>59.7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B9DA67AD-4D53-C47B-B56F-0A15831BFA9D}"/>
              </a:ext>
            </a:extLst>
          </p:cNvPr>
          <p:cNvSpPr txBox="1"/>
          <p:nvPr/>
        </p:nvSpPr>
        <p:spPr>
          <a:xfrm>
            <a:off x="3504465" y="1576222"/>
            <a:ext cx="648072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latin typeface="+mj-lt"/>
              </a:rPr>
              <a:t>58.3</a:t>
            </a:r>
            <a:endParaRPr lang="en-GB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936C770B-F0A2-FBC2-F3E0-4B3DBA33A167}"/>
              </a:ext>
            </a:extLst>
          </p:cNvPr>
          <p:cNvSpPr txBox="1"/>
          <p:nvPr/>
        </p:nvSpPr>
        <p:spPr>
          <a:xfrm>
            <a:off x="3818043" y="1878116"/>
            <a:ext cx="648072" cy="3986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latin typeface="+mj-lt"/>
              </a:rPr>
              <a:t>53.5</a:t>
            </a:r>
            <a:endParaRPr lang="en-GB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0E1BC823-C31F-FA8F-D4B1-411A084EAA3B}"/>
              </a:ext>
            </a:extLst>
          </p:cNvPr>
          <p:cNvSpPr txBox="1"/>
          <p:nvPr/>
        </p:nvSpPr>
        <p:spPr>
          <a:xfrm>
            <a:off x="4108543" y="2290579"/>
            <a:ext cx="648072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chemeClr val="tx1"/>
                </a:solidFill>
                <a:latin typeface="+mj-lt"/>
              </a:rPr>
              <a:t>46,9</a:t>
            </a: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20849C67-8EC6-C24E-3E88-868E3B2A6D8B}"/>
              </a:ext>
            </a:extLst>
          </p:cNvPr>
          <p:cNvSpPr txBox="1"/>
          <p:nvPr/>
        </p:nvSpPr>
        <p:spPr>
          <a:xfrm>
            <a:off x="5790694" y="3476641"/>
            <a:ext cx="648072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latin typeface="+mj-lt"/>
              </a:rPr>
              <a:t>30,2</a:t>
            </a:r>
            <a:endParaRPr lang="en-GB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TextBox 1">
            <a:extLst>
              <a:ext uri="{FF2B5EF4-FFF2-40B4-BE49-F238E27FC236}">
                <a16:creationId xmlns:a16="http://schemas.microsoft.com/office/drawing/2014/main" id="{88C62E18-3CFD-915A-9BB8-BF4D32B67D1E}"/>
              </a:ext>
            </a:extLst>
          </p:cNvPr>
          <p:cNvSpPr txBox="1"/>
          <p:nvPr/>
        </p:nvSpPr>
        <p:spPr>
          <a:xfrm>
            <a:off x="6048164" y="3714470"/>
            <a:ext cx="648072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latin typeface="+mj-lt"/>
              </a:rPr>
              <a:t>25.7</a:t>
            </a:r>
            <a:endParaRPr lang="en-GB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EBA9D33B-B9EE-4003-DBC2-7AC85497398C}"/>
              </a:ext>
            </a:extLst>
          </p:cNvPr>
          <p:cNvSpPr txBox="1"/>
          <p:nvPr/>
        </p:nvSpPr>
        <p:spPr>
          <a:xfrm>
            <a:off x="6565891" y="4077072"/>
            <a:ext cx="648072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latin typeface="+mj-lt"/>
              </a:rPr>
              <a:t>19</a:t>
            </a:r>
            <a:r>
              <a:rPr lang="en-GB" sz="1600" b="1" dirty="0">
                <a:solidFill>
                  <a:schemeClr val="tx1"/>
                </a:solidFill>
                <a:latin typeface="+mj-lt"/>
              </a:rPr>
              <a:t>.1</a:t>
            </a:r>
          </a:p>
        </p:txBody>
      </p:sp>
      <p:sp>
        <p:nvSpPr>
          <p:cNvPr id="28" name="TextBox 1">
            <a:extLst>
              <a:ext uri="{FF2B5EF4-FFF2-40B4-BE49-F238E27FC236}">
                <a16:creationId xmlns:a16="http://schemas.microsoft.com/office/drawing/2014/main" id="{E25110FB-8823-03DE-FA5E-B2095B78593B}"/>
              </a:ext>
            </a:extLst>
          </p:cNvPr>
          <p:cNvSpPr txBox="1"/>
          <p:nvPr/>
        </p:nvSpPr>
        <p:spPr>
          <a:xfrm>
            <a:off x="4361061" y="2751325"/>
            <a:ext cx="648072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chemeClr val="tx1"/>
                </a:solidFill>
                <a:latin typeface="+mj-lt"/>
              </a:rPr>
              <a:t>39</a:t>
            </a:r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id="{1CDD9926-E807-997D-A2D3-BC7891AA4FBA}"/>
              </a:ext>
            </a:extLst>
          </p:cNvPr>
          <p:cNvSpPr txBox="1"/>
          <p:nvPr/>
        </p:nvSpPr>
        <p:spPr>
          <a:xfrm>
            <a:off x="4620301" y="2890310"/>
            <a:ext cx="648072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latin typeface="+mj-lt"/>
              </a:rPr>
              <a:t>38</a:t>
            </a:r>
            <a:r>
              <a:rPr lang="en-GB" sz="1600" b="1" dirty="0">
                <a:solidFill>
                  <a:schemeClr val="tx1"/>
                </a:solidFill>
                <a:latin typeface="+mj-lt"/>
              </a:rPr>
              <a:t>.3</a:t>
            </a:r>
          </a:p>
        </p:txBody>
      </p:sp>
      <p:sp>
        <p:nvSpPr>
          <p:cNvPr id="30" name="TextBox 1">
            <a:extLst>
              <a:ext uri="{FF2B5EF4-FFF2-40B4-BE49-F238E27FC236}">
                <a16:creationId xmlns:a16="http://schemas.microsoft.com/office/drawing/2014/main" id="{DED66883-31F7-BCCD-1972-73B2A5AA8D34}"/>
              </a:ext>
            </a:extLst>
          </p:cNvPr>
          <p:cNvSpPr txBox="1"/>
          <p:nvPr/>
        </p:nvSpPr>
        <p:spPr>
          <a:xfrm>
            <a:off x="4858694" y="2569935"/>
            <a:ext cx="648072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latin typeface="+mj-lt"/>
              </a:rPr>
              <a:t>38,1</a:t>
            </a:r>
            <a:endParaRPr lang="en-GB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358FF0F0-95F0-75CC-BB79-B9E8D58618B0}"/>
              </a:ext>
            </a:extLst>
          </p:cNvPr>
          <p:cNvSpPr txBox="1"/>
          <p:nvPr/>
        </p:nvSpPr>
        <p:spPr>
          <a:xfrm>
            <a:off x="5231867" y="2890310"/>
            <a:ext cx="648072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chemeClr val="tx1"/>
                </a:solidFill>
                <a:latin typeface="+mj-lt"/>
              </a:rPr>
              <a:t>37,7</a:t>
            </a:r>
          </a:p>
        </p:txBody>
      </p:sp>
      <p:sp>
        <p:nvSpPr>
          <p:cNvPr id="32" name="TextBox 1">
            <a:extLst>
              <a:ext uri="{FF2B5EF4-FFF2-40B4-BE49-F238E27FC236}">
                <a16:creationId xmlns:a16="http://schemas.microsoft.com/office/drawing/2014/main" id="{3C64CB7D-0DB8-8045-A466-21D1482A5658}"/>
              </a:ext>
            </a:extLst>
          </p:cNvPr>
          <p:cNvSpPr txBox="1"/>
          <p:nvPr/>
        </p:nvSpPr>
        <p:spPr>
          <a:xfrm>
            <a:off x="5439393" y="3274922"/>
            <a:ext cx="648072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latin typeface="+mj-lt"/>
              </a:rPr>
              <a:t>30,9</a:t>
            </a:r>
            <a:endParaRPr lang="en-GB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" name="TextBox 1">
            <a:extLst>
              <a:ext uri="{FF2B5EF4-FFF2-40B4-BE49-F238E27FC236}">
                <a16:creationId xmlns:a16="http://schemas.microsoft.com/office/drawing/2014/main" id="{16A37EE7-7B57-4A8A-C862-E7B505981DD3}"/>
              </a:ext>
            </a:extLst>
          </p:cNvPr>
          <p:cNvSpPr txBox="1"/>
          <p:nvPr/>
        </p:nvSpPr>
        <p:spPr>
          <a:xfrm>
            <a:off x="6327347" y="3451540"/>
            <a:ext cx="648072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chemeClr val="tx1"/>
                </a:solidFill>
                <a:latin typeface="+mj-lt"/>
              </a:rPr>
              <a:t>25.6</a:t>
            </a:r>
          </a:p>
        </p:txBody>
      </p:sp>
      <p:sp>
        <p:nvSpPr>
          <p:cNvPr id="34" name="TextBox 1">
            <a:extLst>
              <a:ext uri="{FF2B5EF4-FFF2-40B4-BE49-F238E27FC236}">
                <a16:creationId xmlns:a16="http://schemas.microsoft.com/office/drawing/2014/main" id="{08E74C93-3F9C-E708-2E83-BE8217AFA1A4}"/>
              </a:ext>
            </a:extLst>
          </p:cNvPr>
          <p:cNvSpPr txBox="1"/>
          <p:nvPr/>
        </p:nvSpPr>
        <p:spPr>
          <a:xfrm>
            <a:off x="6864978" y="4243842"/>
            <a:ext cx="648072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latin typeface="+mj-lt"/>
              </a:rPr>
              <a:t>17</a:t>
            </a:r>
            <a:r>
              <a:rPr lang="en-GB" sz="1600" b="1" dirty="0">
                <a:solidFill>
                  <a:schemeClr val="tx1"/>
                </a:solidFill>
                <a:latin typeface="+mj-lt"/>
              </a:rPr>
              <a:t>.2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15FBFC4E-DF1E-BE8F-9CD2-6D6D46359426}"/>
              </a:ext>
            </a:extLst>
          </p:cNvPr>
          <p:cNvSpPr txBox="1"/>
          <p:nvPr/>
        </p:nvSpPr>
        <p:spPr>
          <a:xfrm>
            <a:off x="7219239" y="4343090"/>
            <a:ext cx="648072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latin typeface="+mj-lt"/>
              </a:rPr>
              <a:t>16.5</a:t>
            </a:r>
            <a:endParaRPr lang="en-GB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" name="TextBox 1">
            <a:extLst>
              <a:ext uri="{FF2B5EF4-FFF2-40B4-BE49-F238E27FC236}">
                <a16:creationId xmlns:a16="http://schemas.microsoft.com/office/drawing/2014/main" id="{B9BEACDE-B1D5-D990-91D0-28D45695E766}"/>
              </a:ext>
            </a:extLst>
          </p:cNvPr>
          <p:cNvSpPr txBox="1"/>
          <p:nvPr/>
        </p:nvSpPr>
        <p:spPr>
          <a:xfrm>
            <a:off x="7476183" y="3947046"/>
            <a:ext cx="648072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latin typeface="+mj-lt"/>
              </a:rPr>
              <a:t>15.1</a:t>
            </a:r>
            <a:endParaRPr lang="en-GB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" name="TextBox 1">
            <a:extLst>
              <a:ext uri="{FF2B5EF4-FFF2-40B4-BE49-F238E27FC236}">
                <a16:creationId xmlns:a16="http://schemas.microsoft.com/office/drawing/2014/main" id="{C7565600-2C80-431B-A241-F7E75D5BAA93}"/>
              </a:ext>
            </a:extLst>
          </p:cNvPr>
          <p:cNvSpPr txBox="1"/>
          <p:nvPr/>
        </p:nvSpPr>
        <p:spPr>
          <a:xfrm>
            <a:off x="7740352" y="4307630"/>
            <a:ext cx="648072" cy="23130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latin typeface="+mj-lt"/>
              </a:rPr>
              <a:t>13.9</a:t>
            </a:r>
            <a:endParaRPr lang="en-GB" sz="1600" b="1" dirty="0">
              <a:solidFill>
                <a:schemeClr val="tx1"/>
              </a:solidFill>
              <a:latin typeface="+mj-lt"/>
            </a:endParaRPr>
          </a:p>
          <a:p>
            <a:endParaRPr lang="en-GB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TextBox 1">
            <a:extLst>
              <a:ext uri="{FF2B5EF4-FFF2-40B4-BE49-F238E27FC236}">
                <a16:creationId xmlns:a16="http://schemas.microsoft.com/office/drawing/2014/main" id="{2DD56BC6-ACB5-32E4-468F-036EF2B521B5}"/>
              </a:ext>
            </a:extLst>
          </p:cNvPr>
          <p:cNvSpPr txBox="1"/>
          <p:nvPr/>
        </p:nvSpPr>
        <p:spPr>
          <a:xfrm>
            <a:off x="8335596" y="4781226"/>
            <a:ext cx="648072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chemeClr val="tx1"/>
                </a:solidFill>
                <a:latin typeface="+mj-lt"/>
              </a:rPr>
              <a:t>10.6</a:t>
            </a:r>
          </a:p>
        </p:txBody>
      </p:sp>
      <p:sp>
        <p:nvSpPr>
          <p:cNvPr id="42" name="TextBox 1">
            <a:extLst>
              <a:ext uri="{FF2B5EF4-FFF2-40B4-BE49-F238E27FC236}">
                <a16:creationId xmlns:a16="http://schemas.microsoft.com/office/drawing/2014/main" id="{A131B429-EDF2-C75D-053B-89E8EA1EA4F5}"/>
              </a:ext>
            </a:extLst>
          </p:cNvPr>
          <p:cNvSpPr txBox="1"/>
          <p:nvPr/>
        </p:nvSpPr>
        <p:spPr>
          <a:xfrm>
            <a:off x="8056898" y="4466561"/>
            <a:ext cx="648072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latin typeface="+mj-lt"/>
              </a:rPr>
              <a:t>13,4</a:t>
            </a:r>
            <a:endParaRPr lang="en-GB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4F7C3D9-D6EE-96D6-84A6-450887FF41A6}"/>
              </a:ext>
            </a:extLst>
          </p:cNvPr>
          <p:cNvCxnSpPr>
            <a:cxnSpLocks/>
          </p:cNvCxnSpPr>
          <p:nvPr/>
        </p:nvCxnSpPr>
        <p:spPr>
          <a:xfrm>
            <a:off x="8831928" y="4361832"/>
            <a:ext cx="0" cy="707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1">
            <a:extLst>
              <a:ext uri="{FF2B5EF4-FFF2-40B4-BE49-F238E27FC236}">
                <a16:creationId xmlns:a16="http://schemas.microsoft.com/office/drawing/2014/main" id="{C21753DF-84FC-FE99-D059-736A5BD55280}"/>
              </a:ext>
            </a:extLst>
          </p:cNvPr>
          <p:cNvSpPr txBox="1"/>
          <p:nvPr/>
        </p:nvSpPr>
        <p:spPr>
          <a:xfrm>
            <a:off x="8595656" y="4028425"/>
            <a:ext cx="648072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chemeClr val="tx1"/>
                </a:solidFill>
                <a:latin typeface="+mj-lt"/>
              </a:rPr>
              <a:t>8.8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26C867E-CEFA-88C2-2E9E-F93C010BADC9}"/>
              </a:ext>
            </a:extLst>
          </p:cNvPr>
          <p:cNvSpPr txBox="1"/>
          <p:nvPr/>
        </p:nvSpPr>
        <p:spPr>
          <a:xfrm>
            <a:off x="5639536" y="1441126"/>
            <a:ext cx="2936184" cy="830997"/>
          </a:xfrm>
          <a:prstGeom prst="rect">
            <a:avLst/>
          </a:prstGeom>
          <a:solidFill>
            <a:schemeClr val="bg1"/>
          </a:solidFill>
          <a:ln w="158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cap="all" dirty="0">
                <a:solidFill>
                  <a:srgbClr val="7030A0"/>
                </a:solidFill>
                <a:latin typeface="+mj-lt"/>
              </a:rPr>
              <a:t>Thailand is 24</a:t>
            </a:r>
            <a:r>
              <a:rPr lang="en-GB" sz="2400" cap="all" baseline="30000" dirty="0">
                <a:solidFill>
                  <a:srgbClr val="7030A0"/>
                </a:solidFill>
                <a:latin typeface="+mj-lt"/>
              </a:rPr>
              <a:t>th</a:t>
            </a:r>
            <a:r>
              <a:rPr lang="en-GB" sz="2400" cap="all" dirty="0">
                <a:solidFill>
                  <a:srgbClr val="7030A0"/>
                </a:solidFill>
                <a:latin typeface="+mj-lt"/>
              </a:rPr>
              <a:t> EU Trading Partner</a:t>
            </a:r>
            <a:endParaRPr lang="en-GB" dirty="0">
              <a:solidFill>
                <a:srgbClr val="7030A0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ABD35A9-FC2C-05B2-286A-82BFAF93F9B1}"/>
              </a:ext>
            </a:extLst>
          </p:cNvPr>
          <p:cNvCxnSpPr>
            <a:cxnSpLocks/>
          </p:cNvCxnSpPr>
          <p:nvPr/>
        </p:nvCxnSpPr>
        <p:spPr>
          <a:xfrm>
            <a:off x="7740352" y="4217816"/>
            <a:ext cx="0" cy="707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3DA7254-C14F-E151-4384-636B75E4FC22}"/>
              </a:ext>
            </a:extLst>
          </p:cNvPr>
          <p:cNvCxnSpPr>
            <a:cxnSpLocks/>
          </p:cNvCxnSpPr>
          <p:nvPr/>
        </p:nvCxnSpPr>
        <p:spPr>
          <a:xfrm flipH="1">
            <a:off x="8426808" y="2322117"/>
            <a:ext cx="9499" cy="2144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04931CD-D063-5A80-F7BF-E423C3009F52}"/>
              </a:ext>
            </a:extLst>
          </p:cNvPr>
          <p:cNvSpPr txBox="1"/>
          <p:nvPr/>
        </p:nvSpPr>
        <p:spPr>
          <a:xfrm>
            <a:off x="7061544" y="6510206"/>
            <a:ext cx="20824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latin typeface="+mn-lt"/>
              </a:rPr>
              <a:t>Source: Eurostat bop_its6_det. </a:t>
            </a:r>
            <a:endParaRPr lang="en-GB" sz="1050" b="1" i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319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9000">
        <p14:reveal/>
      </p:transition>
    </mc:Choice>
    <mc:Fallback xmlns="">
      <p:transition spd="slow" advClick="0" advTm="9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08720"/>
            <a:ext cx="91085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b="1" u="sng" dirty="0"/>
              <a:t>IMPORTANCE OF TRADE IN SERVICES EU27 (Extra EU) &amp; Thailand</a:t>
            </a:r>
            <a:br>
              <a:rPr lang="en-GB" altLang="en-US" b="1" dirty="0"/>
            </a:br>
            <a:r>
              <a:rPr lang="en-GB" altLang="en-US" b="1" dirty="0"/>
              <a:t>Comparison between Balance of Payment (</a:t>
            </a:r>
            <a:r>
              <a:rPr lang="en-GB" altLang="en-US" b="1" dirty="0" err="1"/>
              <a:t>BoP</a:t>
            </a:r>
            <a:r>
              <a:rPr lang="en-GB" altLang="en-US" b="1" dirty="0"/>
              <a:t>)</a:t>
            </a:r>
            <a:br>
              <a:rPr lang="en-GB" altLang="en-US" b="1" dirty="0"/>
            </a:br>
            <a:endParaRPr lang="en-GB" alt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2733F9-508E-4DA1-9CDD-A5B7E4535EDB}"/>
              </a:ext>
            </a:extLst>
          </p:cNvPr>
          <p:cNvSpPr txBox="1"/>
          <p:nvPr/>
        </p:nvSpPr>
        <p:spPr>
          <a:xfrm>
            <a:off x="5400600" y="6597352"/>
            <a:ext cx="3707904" cy="2616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Calibri Light" panose="020F0302020204030204" pitchFamily="34" charset="0"/>
              </a:rPr>
              <a:t>Source: </a:t>
            </a:r>
            <a:r>
              <a:rPr lang="en-GB" sz="1100" dirty="0">
                <a:latin typeface="Calibri Light" panose="020F0302020204030204" pitchFamily="34" charset="0"/>
                <a:hlinkClick r:id="rId3"/>
              </a:rPr>
              <a:t>WTO WTS2020 </a:t>
            </a:r>
            <a:r>
              <a:rPr lang="en-GB" sz="1100" dirty="0">
                <a:latin typeface="Calibri Light" panose="020F0302020204030204" pitchFamily="34" charset="0"/>
              </a:rPr>
              <a:t>&amp; </a:t>
            </a:r>
            <a:r>
              <a:rPr lang="en-GB" sz="1100" dirty="0">
                <a:latin typeface="Calibri Light" panose="020F0302020204030204" pitchFamily="34" charset="0"/>
                <a:hlinkClick r:id="rId4"/>
              </a:rPr>
              <a:t>OECD/WTO </a:t>
            </a:r>
            <a:r>
              <a:rPr lang="en-GB" sz="1100" dirty="0" err="1">
                <a:latin typeface="Calibri Light" panose="020F0302020204030204" pitchFamily="34" charset="0"/>
                <a:hlinkClick r:id="rId4"/>
              </a:rPr>
              <a:t>TiVA</a:t>
            </a:r>
            <a:endParaRPr lang="en-GB" sz="1100" dirty="0">
              <a:latin typeface="Calibri Light" panose="020F030202020403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C4627F-EC65-108D-B527-973F93B4D9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7619067"/>
              </p:ext>
            </p:extLst>
          </p:nvPr>
        </p:nvGraphicFramePr>
        <p:xfrm>
          <a:off x="4719066" y="1479897"/>
          <a:ext cx="4370504" cy="5155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866EB57C-C64B-ED73-F655-00C06ADE614C}"/>
              </a:ext>
            </a:extLst>
          </p:cNvPr>
          <p:cNvSpPr/>
          <p:nvPr/>
        </p:nvSpPr>
        <p:spPr>
          <a:xfrm>
            <a:off x="4891495" y="2377778"/>
            <a:ext cx="795231" cy="357080"/>
          </a:xfrm>
          <a:prstGeom prst="wedgeRectCallout">
            <a:avLst>
              <a:gd name="adj1" fmla="val 85528"/>
              <a:gd name="adj2" fmla="val 62174"/>
            </a:avLst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</a:rPr>
              <a:t>19.1%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58E9A05A-0297-9E0E-5550-FAE495B8B120}"/>
              </a:ext>
            </a:extLst>
          </p:cNvPr>
          <p:cNvSpPr/>
          <p:nvPr/>
        </p:nvSpPr>
        <p:spPr>
          <a:xfrm>
            <a:off x="8052457" y="2393245"/>
            <a:ext cx="863206" cy="341613"/>
          </a:xfrm>
          <a:prstGeom prst="wedgeRectCallout">
            <a:avLst>
              <a:gd name="adj1" fmla="val -88630"/>
              <a:gd name="adj2" fmla="val 50415"/>
            </a:avLst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2"/>
                </a:solidFill>
              </a:rPr>
              <a:t>80.9%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3B4114-AF53-40F6-9A46-F1D656D1F97C}"/>
              </a:ext>
            </a:extLst>
          </p:cNvPr>
          <p:cNvSpPr txBox="1"/>
          <p:nvPr/>
        </p:nvSpPr>
        <p:spPr>
          <a:xfrm>
            <a:off x="1391336" y="6165304"/>
            <a:ext cx="3183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libri Light" panose="020F0302020204030204" pitchFamily="34" charset="0"/>
              </a:rPr>
              <a:t>Total Export Extra EU27= 3894 $Bio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D218BE-213F-7DC8-10F4-CF409D789064}"/>
              </a:ext>
            </a:extLst>
          </p:cNvPr>
          <p:cNvSpPr txBox="1"/>
          <p:nvPr/>
        </p:nvSpPr>
        <p:spPr>
          <a:xfrm>
            <a:off x="5900198" y="6229270"/>
            <a:ext cx="3183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libri Light" panose="020F0302020204030204" pitchFamily="34" charset="0"/>
              </a:rPr>
              <a:t>Total Export Thailand = 372 $Bio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603498B-BFD7-C655-0AD6-F64897282E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2923438"/>
              </p:ext>
            </p:extLst>
          </p:nvPr>
        </p:nvGraphicFramePr>
        <p:xfrm>
          <a:off x="248818" y="1479897"/>
          <a:ext cx="4370504" cy="5155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CAB4969C-DA9C-4904-A677-2E29E5BE7823}"/>
              </a:ext>
            </a:extLst>
          </p:cNvPr>
          <p:cNvSpPr/>
          <p:nvPr/>
        </p:nvSpPr>
        <p:spPr>
          <a:xfrm>
            <a:off x="395536" y="2406720"/>
            <a:ext cx="795231" cy="357080"/>
          </a:xfrm>
          <a:prstGeom prst="wedgeRectCallout">
            <a:avLst>
              <a:gd name="adj1" fmla="val 85528"/>
              <a:gd name="adj2" fmla="val 62174"/>
            </a:avLst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</a:rPr>
              <a:t>37.5%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4C41AA0E-26AF-4901-9497-C5F956E4F03F}"/>
              </a:ext>
            </a:extLst>
          </p:cNvPr>
          <p:cNvSpPr/>
          <p:nvPr/>
        </p:nvSpPr>
        <p:spPr>
          <a:xfrm>
            <a:off x="3564778" y="2406720"/>
            <a:ext cx="863206" cy="341613"/>
          </a:xfrm>
          <a:prstGeom prst="wedgeRectCallout">
            <a:avLst>
              <a:gd name="adj1" fmla="val -88630"/>
              <a:gd name="adj2" fmla="val 50415"/>
            </a:avLst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2"/>
                </a:solidFill>
              </a:rPr>
              <a:t>62.5%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464AA9-50D1-AF22-B624-7B5E595FBD82}"/>
              </a:ext>
            </a:extLst>
          </p:cNvPr>
          <p:cNvSpPr txBox="1"/>
          <p:nvPr/>
        </p:nvSpPr>
        <p:spPr>
          <a:xfrm>
            <a:off x="1192948" y="6093296"/>
            <a:ext cx="3183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libri Light" panose="020F0302020204030204" pitchFamily="34" charset="0"/>
              </a:rPr>
              <a:t>Total Export Extra EU27= 4,136 $Bio</a:t>
            </a:r>
          </a:p>
        </p:txBody>
      </p:sp>
    </p:spTree>
    <p:extLst>
      <p:ext uri="{BB962C8B-B14F-4D97-AF65-F5344CB8AC3E}">
        <p14:creationId xmlns:p14="http://schemas.microsoft.com/office/powerpoint/2010/main" val="3803463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4A71090-71EE-47CA-BC5B-5F7283E5B6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0233638"/>
              </p:ext>
            </p:extLst>
          </p:nvPr>
        </p:nvGraphicFramePr>
        <p:xfrm>
          <a:off x="108427" y="1988839"/>
          <a:ext cx="2864001" cy="4621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5F96A3A9-23CA-4443-B246-88802A418CB1}"/>
              </a:ext>
            </a:extLst>
          </p:cNvPr>
          <p:cNvSpPr txBox="1"/>
          <p:nvPr/>
        </p:nvSpPr>
        <p:spPr>
          <a:xfrm>
            <a:off x="179512" y="317290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solidFill>
                  <a:srgbClr val="FF0000"/>
                </a:solidFill>
                <a:latin typeface="+mj-lt"/>
              </a:rPr>
              <a:t>32.2%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07644815-A35E-4555-8A9F-B486A72664C0}"/>
              </a:ext>
            </a:extLst>
          </p:cNvPr>
          <p:cNvSpPr txBox="1"/>
          <p:nvPr/>
        </p:nvSpPr>
        <p:spPr>
          <a:xfrm>
            <a:off x="2120580" y="310089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67.8%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CB471C7-5914-4CB5-9102-4CA98A8542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0851547"/>
              </p:ext>
            </p:extLst>
          </p:nvPr>
        </p:nvGraphicFramePr>
        <p:xfrm>
          <a:off x="3042033" y="1988837"/>
          <a:ext cx="2951405" cy="4621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1">
            <a:extLst>
              <a:ext uri="{FF2B5EF4-FFF2-40B4-BE49-F238E27FC236}">
                <a16:creationId xmlns:a16="http://schemas.microsoft.com/office/drawing/2014/main" id="{79409298-CA76-4F62-9BF1-18A5D18DC064}"/>
              </a:ext>
            </a:extLst>
          </p:cNvPr>
          <p:cNvSpPr txBox="1"/>
          <p:nvPr/>
        </p:nvSpPr>
        <p:spPr>
          <a:xfrm>
            <a:off x="3312096" y="310089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solidFill>
                  <a:srgbClr val="FF0000"/>
                </a:solidFill>
                <a:latin typeface="+mj-lt"/>
              </a:rPr>
              <a:t>14.7%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9D361BBD-C39A-4EBD-AF96-C6140BF9CA2F}"/>
              </a:ext>
            </a:extLst>
          </p:cNvPr>
          <p:cNvSpPr txBox="1"/>
          <p:nvPr/>
        </p:nvSpPr>
        <p:spPr>
          <a:xfrm>
            <a:off x="5139400" y="310089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85.3%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2DA738-E01F-4B1D-8333-DDAB6623DEA7}"/>
              </a:ext>
            </a:extLst>
          </p:cNvPr>
          <p:cNvSpPr txBox="1"/>
          <p:nvPr/>
        </p:nvSpPr>
        <p:spPr>
          <a:xfrm>
            <a:off x="755576" y="6247455"/>
            <a:ext cx="2160240" cy="307777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alibri Light" panose="020F0302020204030204" pitchFamily="34" charset="0"/>
              </a:rPr>
              <a:t>Total exports: 21 808 Bio€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6F940E-20F5-43ED-A578-C54D760CFA16}"/>
              </a:ext>
            </a:extLst>
          </p:cNvPr>
          <p:cNvSpPr txBox="1"/>
          <p:nvPr/>
        </p:nvSpPr>
        <p:spPr>
          <a:xfrm>
            <a:off x="3851920" y="6247456"/>
            <a:ext cx="2047136" cy="307777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alibri Light" panose="020F0302020204030204" pitchFamily="34" charset="0"/>
              </a:rPr>
              <a:t>Total exports: 30,855 Bio€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BC5F53-F808-4784-A44E-229F1B687745}"/>
              </a:ext>
            </a:extLst>
          </p:cNvPr>
          <p:cNvSpPr txBox="1"/>
          <p:nvPr/>
        </p:nvSpPr>
        <p:spPr>
          <a:xfrm>
            <a:off x="7076581" y="6584435"/>
            <a:ext cx="1487998" cy="276999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alibri Light" panose="020F0302020204030204" pitchFamily="34" charset="0"/>
              </a:rPr>
              <a:t>Source: Eurostat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509DCA16-A578-4946-BC99-EF3193A4E6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0228579"/>
              </p:ext>
            </p:extLst>
          </p:nvPr>
        </p:nvGraphicFramePr>
        <p:xfrm>
          <a:off x="6042847" y="1988837"/>
          <a:ext cx="2960069" cy="4621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32ACE672-36B9-4724-A2F8-AB9E08271105}"/>
              </a:ext>
            </a:extLst>
          </p:cNvPr>
          <p:cNvSpPr txBox="1"/>
          <p:nvPr/>
        </p:nvSpPr>
        <p:spPr>
          <a:xfrm>
            <a:off x="251519" y="956381"/>
            <a:ext cx="8693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cap="all" dirty="0">
                <a:latin typeface="Calibri Light" panose="020F0302020204030204" pitchFamily="34" charset="0"/>
              </a:rPr>
              <a:t>Importance of trade in services in the EU27-Thailand trade relationship</a:t>
            </a:r>
          </a:p>
        </p:txBody>
      </p:sp>
      <p:sp>
        <p:nvSpPr>
          <p:cNvPr id="25" name="TextBox 1">
            <a:extLst>
              <a:ext uri="{FF2B5EF4-FFF2-40B4-BE49-F238E27FC236}">
                <a16:creationId xmlns:a16="http://schemas.microsoft.com/office/drawing/2014/main" id="{5AA64602-BF6F-4A82-84BC-3F4317F4DB41}"/>
              </a:ext>
            </a:extLst>
          </p:cNvPr>
          <p:cNvSpPr txBox="1"/>
          <p:nvPr/>
        </p:nvSpPr>
        <p:spPr>
          <a:xfrm>
            <a:off x="6136299" y="302889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solidFill>
                  <a:srgbClr val="FF0000"/>
                </a:solidFill>
                <a:latin typeface="+mj-lt"/>
              </a:rPr>
              <a:t>21.6%</a:t>
            </a:r>
          </a:p>
        </p:txBody>
      </p:sp>
      <p:sp>
        <p:nvSpPr>
          <p:cNvPr id="26" name="TextBox 1">
            <a:extLst>
              <a:ext uri="{FF2B5EF4-FFF2-40B4-BE49-F238E27FC236}">
                <a16:creationId xmlns:a16="http://schemas.microsoft.com/office/drawing/2014/main" id="{7CC0EE5B-04E4-4C6C-BC53-831E5FB5018F}"/>
              </a:ext>
            </a:extLst>
          </p:cNvPr>
          <p:cNvSpPr txBox="1"/>
          <p:nvPr/>
        </p:nvSpPr>
        <p:spPr>
          <a:xfrm>
            <a:off x="8191444" y="302614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78.4%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A6B89D1-61A7-432E-A7A1-75541C5A7C46}"/>
              </a:ext>
            </a:extLst>
          </p:cNvPr>
          <p:cNvSpPr txBox="1"/>
          <p:nvPr/>
        </p:nvSpPr>
        <p:spPr>
          <a:xfrm>
            <a:off x="6804248" y="6247454"/>
            <a:ext cx="2140363" cy="307777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alibri Light" panose="020F0302020204030204" pitchFamily="34" charset="0"/>
              </a:rPr>
              <a:t>Total exports: 53,663 Bio€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8C09668-C05B-4070-9CDE-E7034BB141F1}"/>
              </a:ext>
            </a:extLst>
          </p:cNvPr>
          <p:cNvSpPr txBox="1"/>
          <p:nvPr/>
        </p:nvSpPr>
        <p:spPr>
          <a:xfrm>
            <a:off x="1259632" y="1340768"/>
            <a:ext cx="7056784" cy="64633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alibri Light" panose="020F0302020204030204" pitchFamily="34" charset="0"/>
              </a:rPr>
              <a:t>Services represent only 21.6 % of the total trade between EU &amp; Thailand in 2022 - (32.2% of EU exports to Thailand = Services)</a:t>
            </a:r>
          </a:p>
        </p:txBody>
      </p:sp>
    </p:spTree>
    <p:extLst>
      <p:ext uri="{BB962C8B-B14F-4D97-AF65-F5344CB8AC3E}">
        <p14:creationId xmlns:p14="http://schemas.microsoft.com/office/powerpoint/2010/main" val="378211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4A71090-71EE-47CA-BC5B-5F7283E5B6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2429921"/>
              </p:ext>
            </p:extLst>
          </p:nvPr>
        </p:nvGraphicFramePr>
        <p:xfrm>
          <a:off x="108427" y="1988839"/>
          <a:ext cx="2864001" cy="4621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5F96A3A9-23CA-4443-B246-88802A418CB1}"/>
              </a:ext>
            </a:extLst>
          </p:cNvPr>
          <p:cNvSpPr txBox="1"/>
          <p:nvPr/>
        </p:nvSpPr>
        <p:spPr>
          <a:xfrm>
            <a:off x="214588" y="310089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solidFill>
                  <a:srgbClr val="FF0000"/>
                </a:solidFill>
                <a:latin typeface="+mj-lt"/>
              </a:rPr>
              <a:t>32.6%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07644815-A35E-4555-8A9F-B486A72664C0}"/>
              </a:ext>
            </a:extLst>
          </p:cNvPr>
          <p:cNvSpPr txBox="1"/>
          <p:nvPr/>
        </p:nvSpPr>
        <p:spPr>
          <a:xfrm>
            <a:off x="2120580" y="310089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67.4%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CB471C7-5914-4CB5-9102-4CA98A8542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8293769"/>
              </p:ext>
            </p:extLst>
          </p:nvPr>
        </p:nvGraphicFramePr>
        <p:xfrm>
          <a:off x="3042033" y="1988837"/>
          <a:ext cx="2951405" cy="4621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1">
            <a:extLst>
              <a:ext uri="{FF2B5EF4-FFF2-40B4-BE49-F238E27FC236}">
                <a16:creationId xmlns:a16="http://schemas.microsoft.com/office/drawing/2014/main" id="{79409298-CA76-4F62-9BF1-18A5D18DC064}"/>
              </a:ext>
            </a:extLst>
          </p:cNvPr>
          <p:cNvSpPr txBox="1"/>
          <p:nvPr/>
        </p:nvSpPr>
        <p:spPr>
          <a:xfrm>
            <a:off x="3312096" y="310089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solidFill>
                  <a:srgbClr val="FF0000"/>
                </a:solidFill>
                <a:latin typeface="+mj-lt"/>
              </a:rPr>
              <a:t>19.5%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9D361BBD-C39A-4EBD-AF96-C6140BF9CA2F}"/>
              </a:ext>
            </a:extLst>
          </p:cNvPr>
          <p:cNvSpPr txBox="1"/>
          <p:nvPr/>
        </p:nvSpPr>
        <p:spPr>
          <a:xfrm>
            <a:off x="5139400" y="310089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80.5%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2DA738-E01F-4B1D-8333-DDAB6623DEA7}"/>
              </a:ext>
            </a:extLst>
          </p:cNvPr>
          <p:cNvSpPr txBox="1"/>
          <p:nvPr/>
        </p:nvSpPr>
        <p:spPr>
          <a:xfrm>
            <a:off x="755576" y="6247455"/>
            <a:ext cx="2160240" cy="307777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alibri Light" panose="020F0302020204030204" pitchFamily="34" charset="0"/>
              </a:rPr>
              <a:t>Total exports: 22,354 Bio€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6F940E-20F5-43ED-A578-C54D760CFA16}"/>
              </a:ext>
            </a:extLst>
          </p:cNvPr>
          <p:cNvSpPr txBox="1"/>
          <p:nvPr/>
        </p:nvSpPr>
        <p:spPr>
          <a:xfrm>
            <a:off x="3851920" y="6247456"/>
            <a:ext cx="2047136" cy="307777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alibri Light" panose="020F0302020204030204" pitchFamily="34" charset="0"/>
              </a:rPr>
              <a:t>Total exports:31,525 Bio€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BC5F53-F808-4784-A44E-229F1B687745}"/>
              </a:ext>
            </a:extLst>
          </p:cNvPr>
          <p:cNvSpPr txBox="1"/>
          <p:nvPr/>
        </p:nvSpPr>
        <p:spPr>
          <a:xfrm>
            <a:off x="7076581" y="6584435"/>
            <a:ext cx="1487998" cy="276999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alibri Light" panose="020F0302020204030204" pitchFamily="34" charset="0"/>
              </a:rPr>
              <a:t>Source: Eurostat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509DCA16-A578-4946-BC99-EF3193A4E6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519829"/>
              </p:ext>
            </p:extLst>
          </p:nvPr>
        </p:nvGraphicFramePr>
        <p:xfrm>
          <a:off x="6042847" y="1988837"/>
          <a:ext cx="2960069" cy="4621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32ACE672-36B9-4724-A2F8-AB9E08271105}"/>
              </a:ext>
            </a:extLst>
          </p:cNvPr>
          <p:cNvSpPr txBox="1"/>
          <p:nvPr/>
        </p:nvSpPr>
        <p:spPr>
          <a:xfrm>
            <a:off x="251519" y="956381"/>
            <a:ext cx="8693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cap="all" dirty="0">
                <a:latin typeface="Calibri Light" panose="020F0302020204030204" pitchFamily="34" charset="0"/>
              </a:rPr>
              <a:t>Importance of trade in services in the EU27-Thailand trade relationship</a:t>
            </a:r>
          </a:p>
        </p:txBody>
      </p:sp>
      <p:sp>
        <p:nvSpPr>
          <p:cNvPr id="25" name="TextBox 1">
            <a:extLst>
              <a:ext uri="{FF2B5EF4-FFF2-40B4-BE49-F238E27FC236}">
                <a16:creationId xmlns:a16="http://schemas.microsoft.com/office/drawing/2014/main" id="{5AA64602-BF6F-4A82-84BC-3F4317F4DB41}"/>
              </a:ext>
            </a:extLst>
          </p:cNvPr>
          <p:cNvSpPr txBox="1"/>
          <p:nvPr/>
        </p:nvSpPr>
        <p:spPr>
          <a:xfrm>
            <a:off x="6136299" y="302889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solidFill>
                  <a:srgbClr val="FF0000"/>
                </a:solidFill>
                <a:latin typeface="+mj-lt"/>
              </a:rPr>
              <a:t>25%</a:t>
            </a:r>
          </a:p>
        </p:txBody>
      </p:sp>
      <p:sp>
        <p:nvSpPr>
          <p:cNvPr id="26" name="TextBox 1">
            <a:extLst>
              <a:ext uri="{FF2B5EF4-FFF2-40B4-BE49-F238E27FC236}">
                <a16:creationId xmlns:a16="http://schemas.microsoft.com/office/drawing/2014/main" id="{7CC0EE5B-04E4-4C6C-BC53-831E5FB5018F}"/>
              </a:ext>
            </a:extLst>
          </p:cNvPr>
          <p:cNvSpPr txBox="1"/>
          <p:nvPr/>
        </p:nvSpPr>
        <p:spPr>
          <a:xfrm>
            <a:off x="8191444" y="3026146"/>
            <a:ext cx="701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75%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A6B89D1-61A7-432E-A7A1-75541C5A7C46}"/>
              </a:ext>
            </a:extLst>
          </p:cNvPr>
          <p:cNvSpPr txBox="1"/>
          <p:nvPr/>
        </p:nvSpPr>
        <p:spPr>
          <a:xfrm>
            <a:off x="6804248" y="6247454"/>
            <a:ext cx="2140363" cy="307777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alibri Light" panose="020F0302020204030204" pitchFamily="34" charset="0"/>
              </a:rPr>
              <a:t>Total exports: 53,879 Bio€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8C09668-C05B-4070-9CDE-E7034BB141F1}"/>
              </a:ext>
            </a:extLst>
          </p:cNvPr>
          <p:cNvSpPr txBox="1"/>
          <p:nvPr/>
        </p:nvSpPr>
        <p:spPr>
          <a:xfrm>
            <a:off x="1259632" y="1340768"/>
            <a:ext cx="7056784" cy="64633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alibri Light" panose="020F0302020204030204" pitchFamily="34" charset="0"/>
              </a:rPr>
              <a:t>Services represent 25 % of the total trade between EU &amp; Thailand</a:t>
            </a:r>
          </a:p>
          <a:p>
            <a:pPr algn="ctr"/>
            <a:r>
              <a:rPr lang="en-GB" b="1" dirty="0">
                <a:solidFill>
                  <a:srgbClr val="FF0000"/>
                </a:solidFill>
                <a:latin typeface="Calibri Light" panose="020F0302020204030204" pitchFamily="34" charset="0"/>
              </a:rPr>
              <a:t>(32,6% of EU exports to Thailand = Services)</a:t>
            </a:r>
          </a:p>
        </p:txBody>
      </p:sp>
    </p:spTree>
    <p:extLst>
      <p:ext uri="{BB962C8B-B14F-4D97-AF65-F5344CB8AC3E}">
        <p14:creationId xmlns:p14="http://schemas.microsoft.com/office/powerpoint/2010/main" val="669599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BBC03-A225-CD68-426C-DE813EF64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BB22687-F074-E0DA-A596-EFEF877C01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63633"/>
              </p:ext>
            </p:extLst>
          </p:nvPr>
        </p:nvGraphicFramePr>
        <p:xfrm>
          <a:off x="108427" y="1988839"/>
          <a:ext cx="2864001" cy="4621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960093A2-D0DC-B4A1-AA6B-86CDCF51EEE0}"/>
              </a:ext>
            </a:extLst>
          </p:cNvPr>
          <p:cNvSpPr txBox="1"/>
          <p:nvPr/>
        </p:nvSpPr>
        <p:spPr>
          <a:xfrm>
            <a:off x="214588" y="310089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solidFill>
                  <a:srgbClr val="FF0000"/>
                </a:solidFill>
                <a:latin typeface="+mj-lt"/>
              </a:rPr>
              <a:t>33.8%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68E0C0EC-35F5-D235-DC26-685994CCD4AE}"/>
              </a:ext>
            </a:extLst>
          </p:cNvPr>
          <p:cNvSpPr txBox="1"/>
          <p:nvPr/>
        </p:nvSpPr>
        <p:spPr>
          <a:xfrm>
            <a:off x="2120580" y="310089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62.2%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7FB601C-DB13-1458-1950-26A16603B1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6558107"/>
              </p:ext>
            </p:extLst>
          </p:nvPr>
        </p:nvGraphicFramePr>
        <p:xfrm>
          <a:off x="3042033" y="1988837"/>
          <a:ext cx="2951405" cy="4621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1">
            <a:extLst>
              <a:ext uri="{FF2B5EF4-FFF2-40B4-BE49-F238E27FC236}">
                <a16:creationId xmlns:a16="http://schemas.microsoft.com/office/drawing/2014/main" id="{489C7935-38BB-AF4B-49F1-D6C69EA2F77E}"/>
              </a:ext>
            </a:extLst>
          </p:cNvPr>
          <p:cNvSpPr txBox="1"/>
          <p:nvPr/>
        </p:nvSpPr>
        <p:spPr>
          <a:xfrm>
            <a:off x="3312096" y="310089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solidFill>
                  <a:srgbClr val="FF0000"/>
                </a:solidFill>
                <a:latin typeface="+mj-lt"/>
              </a:rPr>
              <a:t>18.8%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F64DC338-79CB-F681-00F7-476BD44A264B}"/>
              </a:ext>
            </a:extLst>
          </p:cNvPr>
          <p:cNvSpPr txBox="1"/>
          <p:nvPr/>
        </p:nvSpPr>
        <p:spPr>
          <a:xfrm>
            <a:off x="5139400" y="310089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80.5%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F1702F-E835-8F1D-BACD-37E77FE5C293}"/>
              </a:ext>
            </a:extLst>
          </p:cNvPr>
          <p:cNvSpPr txBox="1"/>
          <p:nvPr/>
        </p:nvSpPr>
        <p:spPr>
          <a:xfrm>
            <a:off x="755576" y="6247455"/>
            <a:ext cx="2160240" cy="307777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alibri Light" panose="020F0302020204030204" pitchFamily="34" charset="0"/>
              </a:rPr>
              <a:t>Total exports: 22,185 Bio€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2362F9-C0F3-2877-7D86-15CCEBE341E3}"/>
              </a:ext>
            </a:extLst>
          </p:cNvPr>
          <p:cNvSpPr txBox="1"/>
          <p:nvPr/>
        </p:nvSpPr>
        <p:spPr>
          <a:xfrm>
            <a:off x="3851920" y="6247456"/>
            <a:ext cx="2047136" cy="307777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alibri Light" panose="020F0302020204030204" pitchFamily="34" charset="0"/>
              </a:rPr>
              <a:t>Total exports:33,957 Bio€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467764-61ED-71BB-0A99-5C2224121662}"/>
              </a:ext>
            </a:extLst>
          </p:cNvPr>
          <p:cNvSpPr txBox="1"/>
          <p:nvPr/>
        </p:nvSpPr>
        <p:spPr>
          <a:xfrm>
            <a:off x="7076581" y="6584435"/>
            <a:ext cx="1487998" cy="276999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alibri Light" panose="020F0302020204030204" pitchFamily="34" charset="0"/>
              </a:rPr>
              <a:t>Source: Eurostat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60A9DEF5-CFE9-5690-4FCB-50A849D520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45020"/>
              </p:ext>
            </p:extLst>
          </p:nvPr>
        </p:nvGraphicFramePr>
        <p:xfrm>
          <a:off x="6042847" y="1988837"/>
          <a:ext cx="2960069" cy="4621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6055FAFF-567D-3294-57C4-3D9F504E50D5}"/>
              </a:ext>
            </a:extLst>
          </p:cNvPr>
          <p:cNvSpPr txBox="1"/>
          <p:nvPr/>
        </p:nvSpPr>
        <p:spPr>
          <a:xfrm>
            <a:off x="251519" y="956381"/>
            <a:ext cx="8693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cap="all" dirty="0">
                <a:latin typeface="Calibri Light" panose="020F0302020204030204" pitchFamily="34" charset="0"/>
              </a:rPr>
              <a:t>Importance of trade in services in the EU27-Thailand trade relationship</a:t>
            </a:r>
          </a:p>
        </p:txBody>
      </p:sp>
      <p:sp>
        <p:nvSpPr>
          <p:cNvPr id="25" name="TextBox 1">
            <a:extLst>
              <a:ext uri="{FF2B5EF4-FFF2-40B4-BE49-F238E27FC236}">
                <a16:creationId xmlns:a16="http://schemas.microsoft.com/office/drawing/2014/main" id="{1B6201E7-CA23-D345-B204-ED8301238883}"/>
              </a:ext>
            </a:extLst>
          </p:cNvPr>
          <p:cNvSpPr txBox="1"/>
          <p:nvPr/>
        </p:nvSpPr>
        <p:spPr>
          <a:xfrm>
            <a:off x="6136299" y="302889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solidFill>
                  <a:srgbClr val="FF0000"/>
                </a:solidFill>
                <a:latin typeface="+mj-lt"/>
              </a:rPr>
              <a:t>24,7%</a:t>
            </a:r>
          </a:p>
        </p:txBody>
      </p:sp>
      <p:sp>
        <p:nvSpPr>
          <p:cNvPr id="26" name="TextBox 1">
            <a:extLst>
              <a:ext uri="{FF2B5EF4-FFF2-40B4-BE49-F238E27FC236}">
                <a16:creationId xmlns:a16="http://schemas.microsoft.com/office/drawing/2014/main" id="{0E34D8B5-BC2D-E4B1-2E48-08BFC1857986}"/>
              </a:ext>
            </a:extLst>
          </p:cNvPr>
          <p:cNvSpPr txBox="1"/>
          <p:nvPr/>
        </p:nvSpPr>
        <p:spPr>
          <a:xfrm>
            <a:off x="8100391" y="3026146"/>
            <a:ext cx="951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75,3%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AE74EB-394A-8744-5CDA-1943C58D267B}"/>
              </a:ext>
            </a:extLst>
          </p:cNvPr>
          <p:cNvSpPr txBox="1"/>
          <p:nvPr/>
        </p:nvSpPr>
        <p:spPr>
          <a:xfrm>
            <a:off x="6804248" y="6247454"/>
            <a:ext cx="2140363" cy="307777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alibri Light" panose="020F0302020204030204" pitchFamily="34" charset="0"/>
              </a:rPr>
              <a:t>Total exports: 56,142 Bio€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399197-B661-C99B-EAA1-3E8B9A065C34}"/>
              </a:ext>
            </a:extLst>
          </p:cNvPr>
          <p:cNvSpPr txBox="1"/>
          <p:nvPr/>
        </p:nvSpPr>
        <p:spPr>
          <a:xfrm>
            <a:off x="1259632" y="1340768"/>
            <a:ext cx="7056784" cy="64633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alibri Light" panose="020F0302020204030204" pitchFamily="34" charset="0"/>
              </a:rPr>
              <a:t>Services represent 25 % of the total trade between EU &amp; Thailand</a:t>
            </a:r>
          </a:p>
          <a:p>
            <a:pPr algn="ctr"/>
            <a:r>
              <a:rPr lang="en-GB" b="1" dirty="0">
                <a:solidFill>
                  <a:srgbClr val="FF0000"/>
                </a:solidFill>
                <a:latin typeface="Calibri Light" panose="020F0302020204030204" pitchFamily="34" charset="0"/>
              </a:rPr>
              <a:t>(32,6% of EU exports to Thailand = Services)</a:t>
            </a:r>
          </a:p>
        </p:txBody>
      </p:sp>
    </p:spTree>
    <p:extLst>
      <p:ext uri="{BB962C8B-B14F-4D97-AF65-F5344CB8AC3E}">
        <p14:creationId xmlns:p14="http://schemas.microsoft.com/office/powerpoint/2010/main" val="3585264921"/>
      </p:ext>
    </p:extLst>
  </p:cSld>
  <p:clrMapOvr>
    <a:masterClrMapping/>
  </p:clrMapOvr>
</p:sld>
</file>

<file path=ppt/theme/theme1.xml><?xml version="1.0" encoding="utf-8"?>
<a:theme xmlns:a="http://schemas.openxmlformats.org/drawingml/2006/main" name="ESF Strategy for 2020 - Oct 2013 - 60th PC Meet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b="1" dirty="0" smtClean="0">
            <a:solidFill>
              <a:srgbClr val="FF0000"/>
            </a:solidFill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ESF Strategy for 2020 - Oct 2013 - 60th PC Meeting</Template>
  <TotalTime>4839</TotalTime>
  <Words>1330</Words>
  <Application>Microsoft Office PowerPoint</Application>
  <PresentationFormat>On-screen Show (4:3)</PresentationFormat>
  <Paragraphs>279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ESF Strategy for 2020 - Oct 2013 - 60th PC Meeting</vt:lpstr>
      <vt:lpstr>PowerPoint Presentation</vt:lpstr>
      <vt:lpstr>EU Economy per sectors – GDP – (est. 2017)</vt:lpstr>
      <vt:lpstr>PowerPoint Presentation</vt:lpstr>
      <vt:lpstr>PowerPoint Presentation</vt:lpstr>
      <vt:lpstr>Top 25 EU Trading partners in Services -  (Extra-EU27) – 2023 - €Bio</vt:lpstr>
      <vt:lpstr>PowerPoint Presentation</vt:lpstr>
      <vt:lpstr>PowerPoint Presentation</vt:lpstr>
      <vt:lpstr>PowerPoint Presentation</vt:lpstr>
      <vt:lpstr>PowerPoint Presentation</vt:lpstr>
      <vt:lpstr>EU27-Thailand Trade (Imports and exports of goods &amp; services)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Kerneis Pascal  - ESF</dc:creator>
  <cp:lastModifiedBy>Kerneis Pascal  - ESF</cp:lastModifiedBy>
  <cp:revision>324</cp:revision>
  <cp:lastPrinted>2025-05-28T17:08:33Z</cp:lastPrinted>
  <dcterms:created xsi:type="dcterms:W3CDTF">2014-06-16T08:31:04Z</dcterms:created>
  <dcterms:modified xsi:type="dcterms:W3CDTF">2026-02-03T14:34:24Z</dcterms:modified>
</cp:coreProperties>
</file>