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notesSlides/notesSlide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7.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3.xml" ContentType="application/vnd.openxmlformats-officedocument.drawingml.chartshapes+xml"/>
  <Override PartName="/ppt/notesSlides/notesSlide9.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0.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1.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2.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drawings/drawing4.xml" ContentType="application/vnd.openxmlformats-officedocument.drawingml.chartshapes+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3.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drawings/drawing5.xml" ContentType="application/vnd.openxmlformats-officedocument.drawingml.chartshapes+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312" r:id="rId2"/>
    <p:sldId id="339" r:id="rId3"/>
    <p:sldId id="414" r:id="rId4"/>
    <p:sldId id="543" r:id="rId5"/>
    <p:sldId id="415" r:id="rId6"/>
    <p:sldId id="513" r:id="rId7"/>
    <p:sldId id="326" r:id="rId8"/>
    <p:sldId id="329" r:id="rId9"/>
    <p:sldId id="330" r:id="rId10"/>
    <p:sldId id="332" r:id="rId11"/>
    <p:sldId id="360" r:id="rId12"/>
    <p:sldId id="489" r:id="rId13"/>
    <p:sldId id="488" r:id="rId14"/>
    <p:sldId id="408" r:id="rId15"/>
    <p:sldId id="514" r:id="rId16"/>
    <p:sldId id="318" r:id="rId17"/>
    <p:sldId id="515" r:id="rId18"/>
    <p:sldId id="517" r:id="rId19"/>
  </p:sldIdLst>
  <p:sldSz cx="9144000" cy="6858000" type="screen4x3"/>
  <p:notesSz cx="6805613" cy="99441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05A23"/>
    <a:srgbClr val="29732D"/>
    <a:srgbClr val="142F50"/>
    <a:srgbClr val="E4E7EA"/>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251" autoAdjust="0"/>
    <p:restoredTop sz="94675" autoAdjust="0"/>
  </p:normalViewPr>
  <p:slideViewPr>
    <p:cSldViewPr>
      <p:cViewPr varScale="1">
        <p:scale>
          <a:sx n="105" d="100"/>
          <a:sy n="105" d="100"/>
        </p:scale>
        <p:origin x="139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3.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chartUserShapes" Target="../drawings/drawing4.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chartUserShapes" Target="../drawings/drawing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t>Trade in Services (GDP)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8370292189756699E-2"/>
          <c:y val="0.11221624131344073"/>
          <c:w val="0.94159242017372957"/>
          <c:h val="0.76318497601894353"/>
        </c:manualLayout>
      </c:layout>
      <c:lineChart>
        <c:grouping val="standard"/>
        <c:varyColors val="0"/>
        <c:ser>
          <c:idx val="0"/>
          <c:order val="0"/>
          <c:tx>
            <c:strRef>
              <c:f>Sheet1!$B$1</c:f>
              <c:strCache>
                <c:ptCount val="1"/>
                <c:pt idx="0">
                  <c:v>European Union</c:v>
                </c:pt>
              </c:strCache>
            </c:strRef>
          </c:tx>
          <c:spPr>
            <a:ln w="41275" cap="rnd">
              <a:solidFill>
                <a:srgbClr val="0070C0"/>
              </a:solidFill>
              <a:round/>
            </a:ln>
            <a:effectLst/>
          </c:spPr>
          <c:marker>
            <c:symbol val="none"/>
          </c:marker>
          <c:dLbls>
            <c:dLbl>
              <c:idx val="0"/>
              <c:layout>
                <c:manualLayout>
                  <c:x val="-1.5772863539100894E-2"/>
                  <c:y val="9.548439628956614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FD4-4438-AD8C-96D28725C5E7}"/>
                </c:ext>
              </c:extLst>
            </c:dLbl>
            <c:dLbl>
              <c:idx val="1"/>
              <c:delete val="1"/>
              <c:extLst>
                <c:ext xmlns:c15="http://schemas.microsoft.com/office/drawing/2012/chart" uri="{CE6537A1-D6FC-4f65-9D91-7224C49458BB}"/>
                <c:ext xmlns:c16="http://schemas.microsoft.com/office/drawing/2014/chart" uri="{C3380CC4-5D6E-409C-BE32-E72D297353CC}">
                  <c16:uniqueId val="{00000001-1FD4-4438-AD8C-96D28725C5E7}"/>
                </c:ext>
              </c:extLst>
            </c:dLbl>
            <c:dLbl>
              <c:idx val="2"/>
              <c:delete val="1"/>
              <c:extLst>
                <c:ext xmlns:c15="http://schemas.microsoft.com/office/drawing/2012/chart" uri="{CE6537A1-D6FC-4f65-9D91-7224C49458BB}"/>
                <c:ext xmlns:c16="http://schemas.microsoft.com/office/drawing/2014/chart" uri="{C3380CC4-5D6E-409C-BE32-E72D297353CC}">
                  <c16:uniqueId val="{00000002-1FD4-4438-AD8C-96D28725C5E7}"/>
                </c:ext>
              </c:extLst>
            </c:dLbl>
            <c:dLbl>
              <c:idx val="3"/>
              <c:delete val="1"/>
              <c:extLst>
                <c:ext xmlns:c15="http://schemas.microsoft.com/office/drawing/2012/chart" uri="{CE6537A1-D6FC-4f65-9D91-7224C49458BB}"/>
                <c:ext xmlns:c16="http://schemas.microsoft.com/office/drawing/2014/chart" uri="{C3380CC4-5D6E-409C-BE32-E72D297353CC}">
                  <c16:uniqueId val="{00000003-1FD4-4438-AD8C-96D28725C5E7}"/>
                </c:ext>
              </c:extLst>
            </c:dLbl>
            <c:dLbl>
              <c:idx val="4"/>
              <c:delete val="1"/>
              <c:extLst>
                <c:ext xmlns:c15="http://schemas.microsoft.com/office/drawing/2012/chart" uri="{CE6537A1-D6FC-4f65-9D91-7224C49458BB}"/>
                <c:ext xmlns:c16="http://schemas.microsoft.com/office/drawing/2014/chart" uri="{C3380CC4-5D6E-409C-BE32-E72D297353CC}">
                  <c16:uniqueId val="{00000004-1FD4-4438-AD8C-96D28725C5E7}"/>
                </c:ext>
              </c:extLst>
            </c:dLbl>
            <c:dLbl>
              <c:idx val="5"/>
              <c:delete val="1"/>
              <c:extLst>
                <c:ext xmlns:c15="http://schemas.microsoft.com/office/drawing/2012/chart" uri="{CE6537A1-D6FC-4f65-9D91-7224C49458BB}"/>
                <c:ext xmlns:c16="http://schemas.microsoft.com/office/drawing/2014/chart" uri="{C3380CC4-5D6E-409C-BE32-E72D297353CC}">
                  <c16:uniqueId val="{00000005-1FD4-4438-AD8C-96D28725C5E7}"/>
                </c:ext>
              </c:extLst>
            </c:dLbl>
            <c:dLbl>
              <c:idx val="6"/>
              <c:delete val="1"/>
              <c:extLst>
                <c:ext xmlns:c15="http://schemas.microsoft.com/office/drawing/2012/chart" uri="{CE6537A1-D6FC-4f65-9D91-7224C49458BB}"/>
                <c:ext xmlns:c16="http://schemas.microsoft.com/office/drawing/2014/chart" uri="{C3380CC4-5D6E-409C-BE32-E72D297353CC}">
                  <c16:uniqueId val="{00000006-1FD4-4438-AD8C-96D28725C5E7}"/>
                </c:ext>
              </c:extLst>
            </c:dLbl>
            <c:dLbl>
              <c:idx val="7"/>
              <c:delete val="1"/>
              <c:extLst>
                <c:ext xmlns:c15="http://schemas.microsoft.com/office/drawing/2012/chart" uri="{CE6537A1-D6FC-4f65-9D91-7224C49458BB}"/>
                <c:ext xmlns:c16="http://schemas.microsoft.com/office/drawing/2014/chart" uri="{C3380CC4-5D6E-409C-BE32-E72D297353CC}">
                  <c16:uniqueId val="{00000007-1FD4-4438-AD8C-96D28725C5E7}"/>
                </c:ext>
              </c:extLst>
            </c:dLbl>
            <c:dLbl>
              <c:idx val="8"/>
              <c:delete val="1"/>
              <c:extLst>
                <c:ext xmlns:c15="http://schemas.microsoft.com/office/drawing/2012/chart" uri="{CE6537A1-D6FC-4f65-9D91-7224C49458BB}"/>
                <c:ext xmlns:c16="http://schemas.microsoft.com/office/drawing/2014/chart" uri="{C3380CC4-5D6E-409C-BE32-E72D297353CC}">
                  <c16:uniqueId val="{00000000-1919-48A6-8B3A-DDF89A366AEB}"/>
                </c:ext>
              </c:extLst>
            </c:dLbl>
            <c:dLbl>
              <c:idx val="9"/>
              <c:delete val="1"/>
              <c:extLst>
                <c:ext xmlns:c15="http://schemas.microsoft.com/office/drawing/2012/chart" uri="{CE6537A1-D6FC-4f65-9D91-7224C49458BB}"/>
                <c:ext xmlns:c16="http://schemas.microsoft.com/office/drawing/2014/chart" uri="{C3380CC4-5D6E-409C-BE32-E72D297353CC}">
                  <c16:uniqueId val="{00000001-1919-48A6-8B3A-DDF89A366AEB}"/>
                </c:ext>
              </c:extLst>
            </c:dLbl>
            <c:dLbl>
              <c:idx val="10"/>
              <c:layout>
                <c:manualLayout>
                  <c:x val="-2.5397178091323188E-2"/>
                  <c:y val="-4.16287704743076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6F3-4DA4-B12C-A72AFE04FAF8}"/>
                </c:ext>
              </c:extLst>
            </c:dLbl>
            <c:dLbl>
              <c:idx val="11"/>
              <c:delete val="1"/>
              <c:extLst>
                <c:ext xmlns:c15="http://schemas.microsoft.com/office/drawing/2012/chart" uri="{CE6537A1-D6FC-4f65-9D91-7224C49458BB}">
                  <c15:layout>
                    <c:manualLayout>
                      <c:w val="5.7884457282524157E-2"/>
                      <c:h val="9.3272933374492925E-2"/>
                    </c:manualLayout>
                  </c15:layout>
                </c:ext>
                <c:ext xmlns:c16="http://schemas.microsoft.com/office/drawing/2014/chart" uri="{C3380CC4-5D6E-409C-BE32-E72D297353CC}">
                  <c16:uniqueId val="{00000001-96F3-4DA4-B12C-A72AFE04FAF8}"/>
                </c:ext>
              </c:extLst>
            </c:dLbl>
            <c:dLbl>
              <c:idx val="12"/>
              <c:delete val="1"/>
              <c:extLst>
                <c:ext xmlns:c15="http://schemas.microsoft.com/office/drawing/2012/chart" uri="{CE6537A1-D6FC-4f65-9D91-7224C49458BB}"/>
                <c:ext xmlns:c16="http://schemas.microsoft.com/office/drawing/2014/chart" uri="{C3380CC4-5D6E-409C-BE32-E72D297353CC}">
                  <c16:uniqueId val="{00000002-1919-48A6-8B3A-DDF89A366AEB}"/>
                </c:ext>
              </c:extLst>
            </c:dLbl>
            <c:dLbl>
              <c:idx val="13"/>
              <c:layout>
                <c:manualLayout>
                  <c:x val="-1.6931396511498723E-2"/>
                  <c:y val="-3.4282516861194559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5.2240639928896784E-2"/>
                      <c:h val="5.8990416513298359E-2"/>
                    </c:manualLayout>
                  </c15:layout>
                </c:ext>
                <c:ext xmlns:c16="http://schemas.microsoft.com/office/drawing/2014/chart" uri="{C3380CC4-5D6E-409C-BE32-E72D297353CC}">
                  <c16:uniqueId val="{00000002-96F3-4DA4-B12C-A72AFE04FAF8}"/>
                </c:ext>
              </c:extLst>
            </c:dLbl>
            <c:dLbl>
              <c:idx val="14"/>
              <c:layout>
                <c:manualLayout>
                  <c:x val="-2.8219086768138941E-3"/>
                  <c:y val="-3.67312680655656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6F3-4DA4-B12C-A72AFE04FAF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Sheet1!$A$2:$A$16</c:f>
              <c:numCache>
                <c:formatCode>General</c:formatCode>
                <c:ptCount val="15"/>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numCache>
            </c:numRef>
          </c:cat>
          <c:val>
            <c:numRef>
              <c:f>Sheet1!$B$2:$B$16</c:f>
              <c:numCache>
                <c:formatCode>General</c:formatCode>
                <c:ptCount val="15"/>
                <c:pt idx="0">
                  <c:v>18.3</c:v>
                </c:pt>
                <c:pt idx="1">
                  <c:v>18.899999999999999</c:v>
                </c:pt>
                <c:pt idx="2">
                  <c:v>19.5</c:v>
                </c:pt>
                <c:pt idx="3">
                  <c:v>20.399999999999999</c:v>
                </c:pt>
                <c:pt idx="4">
                  <c:v>21.3</c:v>
                </c:pt>
                <c:pt idx="5">
                  <c:v>22.6</c:v>
                </c:pt>
                <c:pt idx="6">
                  <c:v>24.6</c:v>
                </c:pt>
                <c:pt idx="7">
                  <c:v>24.7</c:v>
                </c:pt>
                <c:pt idx="8">
                  <c:v>25.5</c:v>
                </c:pt>
                <c:pt idx="9">
                  <c:v>26</c:v>
                </c:pt>
                <c:pt idx="10">
                  <c:v>27.6</c:v>
                </c:pt>
                <c:pt idx="11">
                  <c:v>25.4</c:v>
                </c:pt>
                <c:pt idx="12">
                  <c:v>26.6</c:v>
                </c:pt>
                <c:pt idx="13">
                  <c:v>30.3</c:v>
                </c:pt>
                <c:pt idx="14">
                  <c:v>29.8</c:v>
                </c:pt>
              </c:numCache>
            </c:numRef>
          </c:val>
          <c:smooth val="0"/>
          <c:extLst>
            <c:ext xmlns:c16="http://schemas.microsoft.com/office/drawing/2014/chart" uri="{C3380CC4-5D6E-409C-BE32-E72D297353CC}">
              <c16:uniqueId val="{00000008-1FD4-4438-AD8C-96D28725C5E7}"/>
            </c:ext>
          </c:extLst>
        </c:ser>
        <c:ser>
          <c:idx val="1"/>
          <c:order val="1"/>
          <c:tx>
            <c:strRef>
              <c:f>Sheet1!$C$1</c:f>
              <c:strCache>
                <c:ptCount val="1"/>
                <c:pt idx="0">
                  <c:v>High Income</c:v>
                </c:pt>
              </c:strCache>
            </c:strRef>
          </c:tx>
          <c:spPr>
            <a:ln w="28575" cap="rnd">
              <a:solidFill>
                <a:schemeClr val="accent6">
                  <a:lumMod val="75000"/>
                </a:schemeClr>
              </a:solidFill>
              <a:round/>
            </a:ln>
            <a:effectLst/>
          </c:spPr>
          <c:marker>
            <c:symbol val="none"/>
          </c:marker>
          <c:dLbls>
            <c:dLbl>
              <c:idx val="0"/>
              <c:layout>
                <c:manualLayout>
                  <c:x val="-1.2905070168355291E-2"/>
                  <c:y val="2.86453188868699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FD4-4438-AD8C-96D28725C5E7}"/>
                </c:ext>
              </c:extLst>
            </c:dLbl>
            <c:dLbl>
              <c:idx val="1"/>
              <c:delete val="1"/>
              <c:extLst>
                <c:ext xmlns:c15="http://schemas.microsoft.com/office/drawing/2012/chart" uri="{CE6537A1-D6FC-4f65-9D91-7224C49458BB}"/>
                <c:ext xmlns:c16="http://schemas.microsoft.com/office/drawing/2014/chart" uri="{C3380CC4-5D6E-409C-BE32-E72D297353CC}">
                  <c16:uniqueId val="{0000000A-1FD4-4438-AD8C-96D28725C5E7}"/>
                </c:ext>
              </c:extLst>
            </c:dLbl>
            <c:dLbl>
              <c:idx val="2"/>
              <c:delete val="1"/>
              <c:extLst>
                <c:ext xmlns:c15="http://schemas.microsoft.com/office/drawing/2012/chart" uri="{CE6537A1-D6FC-4f65-9D91-7224C49458BB}"/>
                <c:ext xmlns:c16="http://schemas.microsoft.com/office/drawing/2014/chart" uri="{C3380CC4-5D6E-409C-BE32-E72D297353CC}">
                  <c16:uniqueId val="{0000000B-1FD4-4438-AD8C-96D28725C5E7}"/>
                </c:ext>
              </c:extLst>
            </c:dLbl>
            <c:dLbl>
              <c:idx val="3"/>
              <c:delete val="1"/>
              <c:extLst>
                <c:ext xmlns:c15="http://schemas.microsoft.com/office/drawing/2012/chart" uri="{CE6537A1-D6FC-4f65-9D91-7224C49458BB}"/>
                <c:ext xmlns:c16="http://schemas.microsoft.com/office/drawing/2014/chart" uri="{C3380CC4-5D6E-409C-BE32-E72D297353CC}">
                  <c16:uniqueId val="{0000000C-1FD4-4438-AD8C-96D28725C5E7}"/>
                </c:ext>
              </c:extLst>
            </c:dLbl>
            <c:dLbl>
              <c:idx val="4"/>
              <c:delete val="1"/>
              <c:extLst>
                <c:ext xmlns:c15="http://schemas.microsoft.com/office/drawing/2012/chart" uri="{CE6537A1-D6FC-4f65-9D91-7224C49458BB}"/>
                <c:ext xmlns:c16="http://schemas.microsoft.com/office/drawing/2014/chart" uri="{C3380CC4-5D6E-409C-BE32-E72D297353CC}">
                  <c16:uniqueId val="{0000000D-1FD4-4438-AD8C-96D28725C5E7}"/>
                </c:ext>
              </c:extLst>
            </c:dLbl>
            <c:dLbl>
              <c:idx val="5"/>
              <c:delete val="1"/>
              <c:extLst>
                <c:ext xmlns:c15="http://schemas.microsoft.com/office/drawing/2012/chart" uri="{CE6537A1-D6FC-4f65-9D91-7224C49458BB}"/>
                <c:ext xmlns:c16="http://schemas.microsoft.com/office/drawing/2014/chart" uri="{C3380CC4-5D6E-409C-BE32-E72D297353CC}">
                  <c16:uniqueId val="{0000000E-1FD4-4438-AD8C-96D28725C5E7}"/>
                </c:ext>
              </c:extLst>
            </c:dLbl>
            <c:dLbl>
              <c:idx val="6"/>
              <c:delete val="1"/>
              <c:extLst>
                <c:ext xmlns:c15="http://schemas.microsoft.com/office/drawing/2012/chart" uri="{CE6537A1-D6FC-4f65-9D91-7224C49458BB}"/>
                <c:ext xmlns:c16="http://schemas.microsoft.com/office/drawing/2014/chart" uri="{C3380CC4-5D6E-409C-BE32-E72D297353CC}">
                  <c16:uniqueId val="{0000000F-1FD4-4438-AD8C-96D28725C5E7}"/>
                </c:ext>
              </c:extLst>
            </c:dLbl>
            <c:dLbl>
              <c:idx val="7"/>
              <c:delete val="1"/>
              <c:extLst>
                <c:ext xmlns:c15="http://schemas.microsoft.com/office/drawing/2012/chart" uri="{CE6537A1-D6FC-4f65-9D91-7224C49458BB}"/>
                <c:ext xmlns:c16="http://schemas.microsoft.com/office/drawing/2014/chart" uri="{C3380CC4-5D6E-409C-BE32-E72D297353CC}">
                  <c16:uniqueId val="{00000010-1FD4-4438-AD8C-96D28725C5E7}"/>
                </c:ext>
              </c:extLst>
            </c:dLbl>
            <c:dLbl>
              <c:idx val="8"/>
              <c:delete val="1"/>
              <c:extLst>
                <c:ext xmlns:c15="http://schemas.microsoft.com/office/drawing/2012/chart" uri="{CE6537A1-D6FC-4f65-9D91-7224C49458BB}"/>
                <c:ext xmlns:c16="http://schemas.microsoft.com/office/drawing/2014/chart" uri="{C3380CC4-5D6E-409C-BE32-E72D297353CC}">
                  <c16:uniqueId val="{00000011-1FD4-4438-AD8C-96D28725C5E7}"/>
                </c:ext>
              </c:extLst>
            </c:dLbl>
            <c:dLbl>
              <c:idx val="9"/>
              <c:delete val="1"/>
              <c:extLst>
                <c:ext xmlns:c15="http://schemas.microsoft.com/office/drawing/2012/chart" uri="{CE6537A1-D6FC-4f65-9D91-7224C49458BB}"/>
                <c:ext xmlns:c16="http://schemas.microsoft.com/office/drawing/2014/chart" uri="{C3380CC4-5D6E-409C-BE32-E72D297353CC}">
                  <c16:uniqueId val="{00000012-1FD4-4438-AD8C-96D28725C5E7}"/>
                </c:ext>
              </c:extLst>
            </c:dLbl>
            <c:dLbl>
              <c:idx val="10"/>
              <c:delete val="1"/>
              <c:extLst>
                <c:ext xmlns:c15="http://schemas.microsoft.com/office/drawing/2012/chart" uri="{CE6537A1-D6FC-4f65-9D91-7224C49458BB}"/>
                <c:ext xmlns:c16="http://schemas.microsoft.com/office/drawing/2014/chart" uri="{C3380CC4-5D6E-409C-BE32-E72D297353CC}">
                  <c16:uniqueId val="{00000013-1FD4-4438-AD8C-96D28725C5E7}"/>
                </c:ext>
              </c:extLst>
            </c:dLbl>
            <c:dLbl>
              <c:idx val="11"/>
              <c:delete val="1"/>
              <c:extLst>
                <c:ext xmlns:c15="http://schemas.microsoft.com/office/drawing/2012/chart" uri="{CE6537A1-D6FC-4f65-9D91-7224C49458BB}"/>
                <c:ext xmlns:c16="http://schemas.microsoft.com/office/drawing/2014/chart" uri="{C3380CC4-5D6E-409C-BE32-E72D297353CC}">
                  <c16:uniqueId val="{00000004-1919-48A6-8B3A-DDF89A366AEB}"/>
                </c:ext>
              </c:extLst>
            </c:dLbl>
            <c:dLbl>
              <c:idx val="12"/>
              <c:delete val="1"/>
              <c:extLst>
                <c:ext xmlns:c15="http://schemas.microsoft.com/office/drawing/2012/chart" uri="{CE6537A1-D6FC-4f65-9D91-7224C49458BB}"/>
                <c:ext xmlns:c16="http://schemas.microsoft.com/office/drawing/2014/chart" uri="{C3380CC4-5D6E-409C-BE32-E72D297353CC}">
                  <c16:uniqueId val="{00000003-1919-48A6-8B3A-DDF89A366AEB}"/>
                </c:ext>
              </c:extLst>
            </c:dLbl>
            <c:dLbl>
              <c:idx val="13"/>
              <c:delete val="1"/>
              <c:extLst>
                <c:ext xmlns:c15="http://schemas.microsoft.com/office/drawing/2012/chart" uri="{CE6537A1-D6FC-4f65-9D91-7224C49458BB}"/>
                <c:ext xmlns:c16="http://schemas.microsoft.com/office/drawing/2014/chart" uri="{C3380CC4-5D6E-409C-BE32-E72D297353CC}">
                  <c16:uniqueId val="{00000005-1919-48A6-8B3A-DDF89A366AE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Sheet1!$A$2:$A$16</c:f>
              <c:numCache>
                <c:formatCode>General</c:formatCode>
                <c:ptCount val="15"/>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numCache>
            </c:numRef>
          </c:cat>
          <c:val>
            <c:numRef>
              <c:f>Sheet1!$C$2:$C$16</c:f>
              <c:numCache>
                <c:formatCode>General</c:formatCode>
                <c:ptCount val="15"/>
                <c:pt idx="0">
                  <c:v>12.8</c:v>
                </c:pt>
                <c:pt idx="1">
                  <c:v>13</c:v>
                </c:pt>
                <c:pt idx="2">
                  <c:v>13.4</c:v>
                </c:pt>
                <c:pt idx="3">
                  <c:v>13.7</c:v>
                </c:pt>
                <c:pt idx="4">
                  <c:v>14.4</c:v>
                </c:pt>
                <c:pt idx="5">
                  <c:v>15.2</c:v>
                </c:pt>
                <c:pt idx="6">
                  <c:v>15.4</c:v>
                </c:pt>
                <c:pt idx="7">
                  <c:v>15.4</c:v>
                </c:pt>
                <c:pt idx="8">
                  <c:v>16</c:v>
                </c:pt>
                <c:pt idx="9">
                  <c:v>16.399999999999999</c:v>
                </c:pt>
                <c:pt idx="10">
                  <c:v>16.7</c:v>
                </c:pt>
                <c:pt idx="11">
                  <c:v>14.6</c:v>
                </c:pt>
                <c:pt idx="12">
                  <c:v>15.1</c:v>
                </c:pt>
                <c:pt idx="13">
                  <c:v>16.600000000000001</c:v>
                </c:pt>
                <c:pt idx="14">
                  <c:v>17</c:v>
                </c:pt>
              </c:numCache>
            </c:numRef>
          </c:val>
          <c:smooth val="0"/>
          <c:extLst>
            <c:ext xmlns:c16="http://schemas.microsoft.com/office/drawing/2014/chart" uri="{C3380CC4-5D6E-409C-BE32-E72D297353CC}">
              <c16:uniqueId val="{00000014-1FD4-4438-AD8C-96D28725C5E7}"/>
            </c:ext>
          </c:extLst>
        </c:ser>
        <c:ser>
          <c:idx val="2"/>
          <c:order val="2"/>
          <c:tx>
            <c:strRef>
              <c:f>Sheet1!$D$1</c:f>
              <c:strCache>
                <c:ptCount val="1"/>
                <c:pt idx="0">
                  <c:v>Middle Income</c:v>
                </c:pt>
              </c:strCache>
            </c:strRef>
          </c:tx>
          <c:spPr>
            <a:ln w="28575" cap="rnd">
              <a:solidFill>
                <a:schemeClr val="accent3"/>
              </a:solidFill>
              <a:round/>
            </a:ln>
            <a:effectLst/>
          </c:spPr>
          <c:marker>
            <c:symbol val="none"/>
          </c:marker>
          <c:dLbls>
            <c:dLbl>
              <c:idx val="0"/>
              <c:layout>
                <c:manualLayout>
                  <c:x val="-1.5772863539100908E-2"/>
                  <c:y val="-3.81937585158266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1FD4-4438-AD8C-96D28725C5E7}"/>
                </c:ext>
              </c:extLst>
            </c:dLbl>
            <c:dLbl>
              <c:idx val="1"/>
              <c:delete val="1"/>
              <c:extLst>
                <c:ext xmlns:c15="http://schemas.microsoft.com/office/drawing/2012/chart" uri="{CE6537A1-D6FC-4f65-9D91-7224C49458BB}"/>
                <c:ext xmlns:c16="http://schemas.microsoft.com/office/drawing/2014/chart" uri="{C3380CC4-5D6E-409C-BE32-E72D297353CC}">
                  <c16:uniqueId val="{00000016-1FD4-4438-AD8C-96D28725C5E7}"/>
                </c:ext>
              </c:extLst>
            </c:dLbl>
            <c:dLbl>
              <c:idx val="2"/>
              <c:delete val="1"/>
              <c:extLst>
                <c:ext xmlns:c15="http://schemas.microsoft.com/office/drawing/2012/chart" uri="{CE6537A1-D6FC-4f65-9D91-7224C49458BB}"/>
                <c:ext xmlns:c16="http://schemas.microsoft.com/office/drawing/2014/chart" uri="{C3380CC4-5D6E-409C-BE32-E72D297353CC}">
                  <c16:uniqueId val="{00000017-1FD4-4438-AD8C-96D28725C5E7}"/>
                </c:ext>
              </c:extLst>
            </c:dLbl>
            <c:dLbl>
              <c:idx val="3"/>
              <c:delete val="1"/>
              <c:extLst>
                <c:ext xmlns:c15="http://schemas.microsoft.com/office/drawing/2012/chart" uri="{CE6537A1-D6FC-4f65-9D91-7224C49458BB}"/>
                <c:ext xmlns:c16="http://schemas.microsoft.com/office/drawing/2014/chart" uri="{C3380CC4-5D6E-409C-BE32-E72D297353CC}">
                  <c16:uniqueId val="{00000018-1FD4-4438-AD8C-96D28725C5E7}"/>
                </c:ext>
              </c:extLst>
            </c:dLbl>
            <c:dLbl>
              <c:idx val="4"/>
              <c:delete val="1"/>
              <c:extLst>
                <c:ext xmlns:c15="http://schemas.microsoft.com/office/drawing/2012/chart" uri="{CE6537A1-D6FC-4f65-9D91-7224C49458BB}"/>
                <c:ext xmlns:c16="http://schemas.microsoft.com/office/drawing/2014/chart" uri="{C3380CC4-5D6E-409C-BE32-E72D297353CC}">
                  <c16:uniqueId val="{00000019-1FD4-4438-AD8C-96D28725C5E7}"/>
                </c:ext>
              </c:extLst>
            </c:dLbl>
            <c:dLbl>
              <c:idx val="5"/>
              <c:delete val="1"/>
              <c:extLst>
                <c:ext xmlns:c15="http://schemas.microsoft.com/office/drawing/2012/chart" uri="{CE6537A1-D6FC-4f65-9D91-7224C49458BB}"/>
                <c:ext xmlns:c16="http://schemas.microsoft.com/office/drawing/2014/chart" uri="{C3380CC4-5D6E-409C-BE32-E72D297353CC}">
                  <c16:uniqueId val="{0000001A-1FD4-4438-AD8C-96D28725C5E7}"/>
                </c:ext>
              </c:extLst>
            </c:dLbl>
            <c:dLbl>
              <c:idx val="6"/>
              <c:delete val="1"/>
              <c:extLst>
                <c:ext xmlns:c15="http://schemas.microsoft.com/office/drawing/2012/chart" uri="{CE6537A1-D6FC-4f65-9D91-7224C49458BB}"/>
                <c:ext xmlns:c16="http://schemas.microsoft.com/office/drawing/2014/chart" uri="{C3380CC4-5D6E-409C-BE32-E72D297353CC}">
                  <c16:uniqueId val="{0000001B-1FD4-4438-AD8C-96D28725C5E7}"/>
                </c:ext>
              </c:extLst>
            </c:dLbl>
            <c:dLbl>
              <c:idx val="7"/>
              <c:delete val="1"/>
              <c:extLst>
                <c:ext xmlns:c15="http://schemas.microsoft.com/office/drawing/2012/chart" uri="{CE6537A1-D6FC-4f65-9D91-7224C49458BB}"/>
                <c:ext xmlns:c16="http://schemas.microsoft.com/office/drawing/2014/chart" uri="{C3380CC4-5D6E-409C-BE32-E72D297353CC}">
                  <c16:uniqueId val="{0000001C-1FD4-4438-AD8C-96D28725C5E7}"/>
                </c:ext>
              </c:extLst>
            </c:dLbl>
            <c:dLbl>
              <c:idx val="8"/>
              <c:delete val="1"/>
              <c:extLst>
                <c:ext xmlns:c15="http://schemas.microsoft.com/office/drawing/2012/chart" uri="{CE6537A1-D6FC-4f65-9D91-7224C49458BB}"/>
                <c:ext xmlns:c16="http://schemas.microsoft.com/office/drawing/2014/chart" uri="{C3380CC4-5D6E-409C-BE32-E72D297353CC}">
                  <c16:uniqueId val="{0000001D-1FD4-4438-AD8C-96D28725C5E7}"/>
                </c:ext>
              </c:extLst>
            </c:dLbl>
            <c:dLbl>
              <c:idx val="9"/>
              <c:delete val="1"/>
              <c:extLst>
                <c:ext xmlns:c15="http://schemas.microsoft.com/office/drawing/2012/chart" uri="{CE6537A1-D6FC-4f65-9D91-7224C49458BB}"/>
                <c:ext xmlns:c16="http://schemas.microsoft.com/office/drawing/2014/chart" uri="{C3380CC4-5D6E-409C-BE32-E72D297353CC}">
                  <c16:uniqueId val="{0000000B-1919-48A6-8B3A-DDF89A366AEB}"/>
                </c:ext>
              </c:extLst>
            </c:dLbl>
            <c:dLbl>
              <c:idx val="10"/>
              <c:delete val="1"/>
              <c:extLst>
                <c:ext xmlns:c15="http://schemas.microsoft.com/office/drawing/2012/chart" uri="{CE6537A1-D6FC-4f65-9D91-7224C49458BB}"/>
                <c:ext xmlns:c16="http://schemas.microsoft.com/office/drawing/2014/chart" uri="{C3380CC4-5D6E-409C-BE32-E72D297353CC}">
                  <c16:uniqueId val="{0000000C-1919-48A6-8B3A-DDF89A366AEB}"/>
                </c:ext>
              </c:extLst>
            </c:dLbl>
            <c:dLbl>
              <c:idx val="11"/>
              <c:delete val="1"/>
              <c:extLst>
                <c:ext xmlns:c15="http://schemas.microsoft.com/office/drawing/2012/chart" uri="{CE6537A1-D6FC-4f65-9D91-7224C49458BB}"/>
                <c:ext xmlns:c16="http://schemas.microsoft.com/office/drawing/2014/chart" uri="{C3380CC4-5D6E-409C-BE32-E72D297353CC}">
                  <c16:uniqueId val="{0000000D-1919-48A6-8B3A-DDF89A366AEB}"/>
                </c:ext>
              </c:extLst>
            </c:dLbl>
            <c:dLbl>
              <c:idx val="12"/>
              <c:delete val="1"/>
              <c:extLst>
                <c:ext xmlns:c15="http://schemas.microsoft.com/office/drawing/2012/chart" uri="{CE6537A1-D6FC-4f65-9D91-7224C49458BB}"/>
                <c:ext xmlns:c16="http://schemas.microsoft.com/office/drawing/2014/chart" uri="{C3380CC4-5D6E-409C-BE32-E72D297353CC}">
                  <c16:uniqueId val="{0000000E-1919-48A6-8B3A-DDF89A366AEB}"/>
                </c:ext>
              </c:extLst>
            </c:dLbl>
            <c:dLbl>
              <c:idx val="13"/>
              <c:delete val="1"/>
              <c:extLst>
                <c:ext xmlns:c15="http://schemas.microsoft.com/office/drawing/2012/chart" uri="{CE6537A1-D6FC-4f65-9D91-7224C49458BB}"/>
                <c:ext xmlns:c16="http://schemas.microsoft.com/office/drawing/2014/chart" uri="{C3380CC4-5D6E-409C-BE32-E72D297353CC}">
                  <c16:uniqueId val="{0000000F-1919-48A6-8B3A-DDF89A366AE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Sheet1!$A$2:$A$16</c:f>
              <c:numCache>
                <c:formatCode>General</c:formatCode>
                <c:ptCount val="15"/>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numCache>
            </c:numRef>
          </c:cat>
          <c:val>
            <c:numRef>
              <c:f>Sheet1!$D$2:$D$16</c:f>
              <c:numCache>
                <c:formatCode>General</c:formatCode>
                <c:ptCount val="15"/>
                <c:pt idx="0">
                  <c:v>8.4</c:v>
                </c:pt>
                <c:pt idx="1">
                  <c:v>7.7</c:v>
                </c:pt>
                <c:pt idx="2">
                  <c:v>8.1</c:v>
                </c:pt>
                <c:pt idx="3">
                  <c:v>8</c:v>
                </c:pt>
                <c:pt idx="4">
                  <c:v>8.1999999999999993</c:v>
                </c:pt>
                <c:pt idx="5">
                  <c:v>8.4</c:v>
                </c:pt>
                <c:pt idx="6">
                  <c:v>8.6</c:v>
                </c:pt>
                <c:pt idx="7">
                  <c:v>8.3000000000000007</c:v>
                </c:pt>
                <c:pt idx="8">
                  <c:v>8.4</c:v>
                </c:pt>
                <c:pt idx="9">
                  <c:v>8.6</c:v>
                </c:pt>
                <c:pt idx="10">
                  <c:v>8.5</c:v>
                </c:pt>
                <c:pt idx="11">
                  <c:v>6.5</c:v>
                </c:pt>
                <c:pt idx="12">
                  <c:v>6.7</c:v>
                </c:pt>
                <c:pt idx="13">
                  <c:v>7.9</c:v>
                </c:pt>
                <c:pt idx="14">
                  <c:v>8</c:v>
                </c:pt>
              </c:numCache>
            </c:numRef>
          </c:val>
          <c:smooth val="0"/>
          <c:extLst>
            <c:ext xmlns:c16="http://schemas.microsoft.com/office/drawing/2014/chart" uri="{C3380CC4-5D6E-409C-BE32-E72D297353CC}">
              <c16:uniqueId val="{0000001E-1FD4-4438-AD8C-96D28725C5E7}"/>
            </c:ext>
          </c:extLst>
        </c:ser>
        <c:ser>
          <c:idx val="3"/>
          <c:order val="3"/>
          <c:tx>
            <c:strRef>
              <c:f>Sheet1!$E$1</c:f>
              <c:strCache>
                <c:ptCount val="1"/>
                <c:pt idx="0">
                  <c:v>Low Income</c:v>
                </c:pt>
              </c:strCache>
            </c:strRef>
          </c:tx>
          <c:spPr>
            <a:ln w="28575" cap="rnd">
              <a:solidFill>
                <a:schemeClr val="accent4"/>
              </a:solidFill>
              <a:round/>
            </a:ln>
            <a:effectLst/>
          </c:spPr>
          <c:marker>
            <c:symbol val="none"/>
          </c:marker>
          <c:dLbls>
            <c:dLbl>
              <c:idx val="0"/>
              <c:layout>
                <c:manualLayout>
                  <c:x val="-2.8677933707456304E-3"/>
                  <c:y val="4.29679783303048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1FD4-4438-AD8C-96D28725C5E7}"/>
                </c:ext>
              </c:extLst>
            </c:dLbl>
            <c:dLbl>
              <c:idx val="1"/>
              <c:delete val="1"/>
              <c:extLst>
                <c:ext xmlns:c15="http://schemas.microsoft.com/office/drawing/2012/chart" uri="{CE6537A1-D6FC-4f65-9D91-7224C49458BB}"/>
                <c:ext xmlns:c16="http://schemas.microsoft.com/office/drawing/2014/chart" uri="{C3380CC4-5D6E-409C-BE32-E72D297353CC}">
                  <c16:uniqueId val="{00000020-1FD4-4438-AD8C-96D28725C5E7}"/>
                </c:ext>
              </c:extLst>
            </c:dLbl>
            <c:dLbl>
              <c:idx val="2"/>
              <c:delete val="1"/>
              <c:extLst>
                <c:ext xmlns:c15="http://schemas.microsoft.com/office/drawing/2012/chart" uri="{CE6537A1-D6FC-4f65-9D91-7224C49458BB}"/>
                <c:ext xmlns:c16="http://schemas.microsoft.com/office/drawing/2014/chart" uri="{C3380CC4-5D6E-409C-BE32-E72D297353CC}">
                  <c16:uniqueId val="{00000021-1FD4-4438-AD8C-96D28725C5E7}"/>
                </c:ext>
              </c:extLst>
            </c:dLbl>
            <c:dLbl>
              <c:idx val="3"/>
              <c:delete val="1"/>
              <c:extLst>
                <c:ext xmlns:c15="http://schemas.microsoft.com/office/drawing/2012/chart" uri="{CE6537A1-D6FC-4f65-9D91-7224C49458BB}"/>
                <c:ext xmlns:c16="http://schemas.microsoft.com/office/drawing/2014/chart" uri="{C3380CC4-5D6E-409C-BE32-E72D297353CC}">
                  <c16:uniqueId val="{00000022-1FD4-4438-AD8C-96D28725C5E7}"/>
                </c:ext>
              </c:extLst>
            </c:dLbl>
            <c:dLbl>
              <c:idx val="4"/>
              <c:delete val="1"/>
              <c:extLst>
                <c:ext xmlns:c15="http://schemas.microsoft.com/office/drawing/2012/chart" uri="{CE6537A1-D6FC-4f65-9D91-7224C49458BB}"/>
                <c:ext xmlns:c16="http://schemas.microsoft.com/office/drawing/2014/chart" uri="{C3380CC4-5D6E-409C-BE32-E72D297353CC}">
                  <c16:uniqueId val="{00000023-1FD4-4438-AD8C-96D28725C5E7}"/>
                </c:ext>
              </c:extLst>
            </c:dLbl>
            <c:dLbl>
              <c:idx val="5"/>
              <c:delete val="1"/>
              <c:extLst>
                <c:ext xmlns:c15="http://schemas.microsoft.com/office/drawing/2012/chart" uri="{CE6537A1-D6FC-4f65-9D91-7224C49458BB}"/>
                <c:ext xmlns:c16="http://schemas.microsoft.com/office/drawing/2014/chart" uri="{C3380CC4-5D6E-409C-BE32-E72D297353CC}">
                  <c16:uniqueId val="{00000024-1FD4-4438-AD8C-96D28725C5E7}"/>
                </c:ext>
              </c:extLst>
            </c:dLbl>
            <c:dLbl>
              <c:idx val="6"/>
              <c:delete val="1"/>
              <c:extLst>
                <c:ext xmlns:c15="http://schemas.microsoft.com/office/drawing/2012/chart" uri="{CE6537A1-D6FC-4f65-9D91-7224C49458BB}"/>
                <c:ext xmlns:c16="http://schemas.microsoft.com/office/drawing/2014/chart" uri="{C3380CC4-5D6E-409C-BE32-E72D297353CC}">
                  <c16:uniqueId val="{00000025-1FD4-4438-AD8C-96D28725C5E7}"/>
                </c:ext>
              </c:extLst>
            </c:dLbl>
            <c:dLbl>
              <c:idx val="7"/>
              <c:delete val="1"/>
              <c:extLst>
                <c:ext xmlns:c15="http://schemas.microsoft.com/office/drawing/2012/chart" uri="{CE6537A1-D6FC-4f65-9D91-7224C49458BB}"/>
                <c:ext xmlns:c16="http://schemas.microsoft.com/office/drawing/2014/chart" uri="{C3380CC4-5D6E-409C-BE32-E72D297353CC}">
                  <c16:uniqueId val="{00000008-1919-48A6-8B3A-DDF89A366AEB}"/>
                </c:ext>
              </c:extLst>
            </c:dLbl>
            <c:dLbl>
              <c:idx val="8"/>
              <c:delete val="1"/>
              <c:extLst>
                <c:ext xmlns:c15="http://schemas.microsoft.com/office/drawing/2012/chart" uri="{CE6537A1-D6FC-4f65-9D91-7224C49458BB}"/>
                <c:ext xmlns:c16="http://schemas.microsoft.com/office/drawing/2014/chart" uri="{C3380CC4-5D6E-409C-BE32-E72D297353CC}">
                  <c16:uniqueId val="{00000009-1919-48A6-8B3A-DDF89A366AEB}"/>
                </c:ext>
              </c:extLst>
            </c:dLbl>
            <c:dLbl>
              <c:idx val="9"/>
              <c:delete val="1"/>
              <c:extLst>
                <c:ext xmlns:c15="http://schemas.microsoft.com/office/drawing/2012/chart" uri="{CE6537A1-D6FC-4f65-9D91-7224C49458BB}"/>
                <c:ext xmlns:c16="http://schemas.microsoft.com/office/drawing/2014/chart" uri="{C3380CC4-5D6E-409C-BE32-E72D297353CC}">
                  <c16:uniqueId val="{00000026-1FD4-4438-AD8C-96D28725C5E7}"/>
                </c:ext>
              </c:extLst>
            </c:dLbl>
            <c:dLbl>
              <c:idx val="10"/>
              <c:delete val="1"/>
              <c:extLst>
                <c:ext xmlns:c15="http://schemas.microsoft.com/office/drawing/2012/chart" uri="{CE6537A1-D6FC-4f65-9D91-7224C49458BB}"/>
                <c:ext xmlns:c16="http://schemas.microsoft.com/office/drawing/2014/chart" uri="{C3380CC4-5D6E-409C-BE32-E72D297353CC}">
                  <c16:uniqueId val="{00000006-1919-48A6-8B3A-DDF89A366AEB}"/>
                </c:ext>
              </c:extLst>
            </c:dLbl>
            <c:dLbl>
              <c:idx val="11"/>
              <c:delete val="1"/>
              <c:extLst>
                <c:ext xmlns:c15="http://schemas.microsoft.com/office/drawing/2012/chart" uri="{CE6537A1-D6FC-4f65-9D91-7224C49458BB}"/>
                <c:ext xmlns:c16="http://schemas.microsoft.com/office/drawing/2014/chart" uri="{C3380CC4-5D6E-409C-BE32-E72D297353CC}">
                  <c16:uniqueId val="{0000000A-1919-48A6-8B3A-DDF89A366AEB}"/>
                </c:ext>
              </c:extLst>
            </c:dLbl>
            <c:dLbl>
              <c:idx val="12"/>
              <c:delete val="1"/>
              <c:extLst>
                <c:ext xmlns:c15="http://schemas.microsoft.com/office/drawing/2012/chart" uri="{CE6537A1-D6FC-4f65-9D91-7224C49458BB}"/>
                <c:ext xmlns:c16="http://schemas.microsoft.com/office/drawing/2014/chart" uri="{C3380CC4-5D6E-409C-BE32-E72D297353CC}">
                  <c16:uniqueId val="{00000007-1919-48A6-8B3A-DDF89A366AEB}"/>
                </c:ext>
              </c:extLst>
            </c:dLbl>
            <c:dLbl>
              <c:idx val="13"/>
              <c:layout>
                <c:manualLayout>
                  <c:x val="2.8219086768136873E-3"/>
                  <c:y val="3.42825168611944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080-41E1-8406-450EFD6B79E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Sheet1!$A$2:$A$16</c:f>
              <c:numCache>
                <c:formatCode>General</c:formatCode>
                <c:ptCount val="15"/>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numCache>
            </c:numRef>
          </c:cat>
          <c:val>
            <c:numRef>
              <c:f>Sheet1!$E$2:$E$16</c:f>
              <c:numCache>
                <c:formatCode>General</c:formatCode>
                <c:ptCount val="15"/>
                <c:pt idx="0">
                  <c:v>8.1</c:v>
                </c:pt>
                <c:pt idx="1">
                  <c:v>7.9</c:v>
                </c:pt>
                <c:pt idx="2">
                  <c:v>12.4</c:v>
                </c:pt>
                <c:pt idx="3">
                  <c:v>12.8</c:v>
                </c:pt>
                <c:pt idx="4">
                  <c:v>12.1</c:v>
                </c:pt>
                <c:pt idx="5">
                  <c:v>11.7</c:v>
                </c:pt>
                <c:pt idx="6">
                  <c:v>10.1</c:v>
                </c:pt>
                <c:pt idx="7">
                  <c:v>9.6999999999999993</c:v>
                </c:pt>
                <c:pt idx="8">
                  <c:v>9</c:v>
                </c:pt>
                <c:pt idx="9">
                  <c:v>13.4</c:v>
                </c:pt>
                <c:pt idx="10">
                  <c:v>12.2</c:v>
                </c:pt>
                <c:pt idx="11">
                  <c:v>10.7</c:v>
                </c:pt>
                <c:pt idx="12">
                  <c:v>11.4</c:v>
                </c:pt>
                <c:pt idx="13">
                  <c:v>12.1</c:v>
                </c:pt>
              </c:numCache>
            </c:numRef>
          </c:val>
          <c:smooth val="0"/>
          <c:extLst>
            <c:ext xmlns:c16="http://schemas.microsoft.com/office/drawing/2014/chart" uri="{C3380CC4-5D6E-409C-BE32-E72D297353CC}">
              <c16:uniqueId val="{00000027-1FD4-4438-AD8C-96D28725C5E7}"/>
            </c:ext>
          </c:extLst>
        </c:ser>
        <c:ser>
          <c:idx val="4"/>
          <c:order val="4"/>
          <c:tx>
            <c:strRef>
              <c:f>Sheet1!$F$1</c:f>
              <c:strCache>
                <c:ptCount val="1"/>
                <c:pt idx="0">
                  <c:v>UAE</c:v>
                </c:pt>
              </c:strCache>
            </c:strRef>
          </c:tx>
          <c:spPr>
            <a:ln w="34925" cap="rnd">
              <a:solidFill>
                <a:srgbClr val="FF0000"/>
              </a:solidFill>
              <a:round/>
            </a:ln>
            <a:effectLst/>
          </c:spPr>
          <c:marker>
            <c:symbol val="none"/>
          </c:marker>
          <c:dLbls>
            <c:dLbl>
              <c:idx val="13"/>
              <c:layout>
                <c:manualLayout>
                  <c:x val="3.7390289967781348E-2"/>
                  <c:y val="7.3462536131131198E-3"/>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6.4755693811798673E-2"/>
                      <c:h val="5.8990416513298359E-2"/>
                    </c:manualLayout>
                  </c15:layout>
                </c:ext>
                <c:ext xmlns:c16="http://schemas.microsoft.com/office/drawing/2014/chart" uri="{C3380CC4-5D6E-409C-BE32-E72D297353CC}">
                  <c16:uniqueId val="{0000002B-1FD4-4438-AD8C-96D28725C5E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FF000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Sheet1!$A$2:$A$16</c:f>
              <c:numCache>
                <c:formatCode>General</c:formatCode>
                <c:ptCount val="15"/>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pt idx="13">
                  <c:v>2022</c:v>
                </c:pt>
                <c:pt idx="14">
                  <c:v>2023</c:v>
                </c:pt>
              </c:numCache>
            </c:numRef>
          </c:cat>
          <c:val>
            <c:numRef>
              <c:f>Sheet1!$F$2:$F$16</c:f>
              <c:numCache>
                <c:formatCode>General</c:formatCode>
                <c:ptCount val="15"/>
                <c:pt idx="0">
                  <c:v>11.8</c:v>
                </c:pt>
                <c:pt idx="1">
                  <c:v>11.8</c:v>
                </c:pt>
                <c:pt idx="2">
                  <c:v>11.9</c:v>
                </c:pt>
                <c:pt idx="3">
                  <c:v>12</c:v>
                </c:pt>
                <c:pt idx="4">
                  <c:v>12.5</c:v>
                </c:pt>
                <c:pt idx="5">
                  <c:v>13</c:v>
                </c:pt>
                <c:pt idx="6">
                  <c:v>13.2</c:v>
                </c:pt>
                <c:pt idx="7">
                  <c:v>13.1</c:v>
                </c:pt>
                <c:pt idx="8">
                  <c:v>13.4</c:v>
                </c:pt>
                <c:pt idx="9">
                  <c:v>13.7</c:v>
                </c:pt>
                <c:pt idx="10">
                  <c:v>14</c:v>
                </c:pt>
                <c:pt idx="11">
                  <c:v>12</c:v>
                </c:pt>
                <c:pt idx="12">
                  <c:v>12.3</c:v>
                </c:pt>
                <c:pt idx="13">
                  <c:v>13.7</c:v>
                </c:pt>
                <c:pt idx="14">
                  <c:v>14.3</c:v>
                </c:pt>
              </c:numCache>
            </c:numRef>
          </c:val>
          <c:smooth val="0"/>
          <c:extLst>
            <c:ext xmlns:c16="http://schemas.microsoft.com/office/drawing/2014/chart" uri="{C3380CC4-5D6E-409C-BE32-E72D297353CC}">
              <c16:uniqueId val="{0000002C-1FD4-4438-AD8C-96D28725C5E7}"/>
            </c:ext>
          </c:extLst>
        </c:ser>
        <c:dLbls>
          <c:showLegendKey val="0"/>
          <c:showVal val="0"/>
          <c:showCatName val="0"/>
          <c:showSerName val="0"/>
          <c:showPercent val="0"/>
          <c:showBubbleSize val="0"/>
        </c:dLbls>
        <c:smooth val="0"/>
        <c:axId val="724500784"/>
        <c:axId val="724499800"/>
      </c:lineChart>
      <c:catAx>
        <c:axId val="7245007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B0F0"/>
                </a:solidFill>
                <a:latin typeface="+mn-lt"/>
                <a:ea typeface="+mn-ea"/>
                <a:cs typeface="+mn-cs"/>
              </a:defRPr>
            </a:pPr>
            <a:endParaRPr lang="en-US"/>
          </a:p>
        </c:txPr>
        <c:crossAx val="724499800"/>
        <c:crosses val="autoZero"/>
        <c:auto val="1"/>
        <c:lblAlgn val="ctr"/>
        <c:lblOffset val="100"/>
        <c:noMultiLvlLbl val="0"/>
      </c:catAx>
      <c:valAx>
        <c:axId val="7244998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24500784"/>
        <c:crosses val="autoZero"/>
        <c:crossBetween val="between"/>
      </c:valAx>
      <c:spPr>
        <a:solidFill>
          <a:schemeClr val="bg1"/>
        </a:solidFill>
        <a:ln>
          <a:noFill/>
        </a:ln>
        <a:effectLst/>
      </c:spPr>
    </c:plotArea>
    <c:legend>
      <c:legendPos val="b"/>
      <c:layout>
        <c:manualLayout>
          <c:xMode val="edge"/>
          <c:yMode val="edge"/>
          <c:x val="7.4449835293820113E-2"/>
          <c:y val="9.9874149613299767E-2"/>
          <c:w val="0.82230960335933767"/>
          <c:h val="6.047658367355914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t>Trade in Goods (€ Bio)</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EU27 Exports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2020</c:v>
                </c:pt>
                <c:pt idx="1">
                  <c:v>2021</c:v>
                </c:pt>
                <c:pt idx="2">
                  <c:v>2022</c:v>
                </c:pt>
                <c:pt idx="3">
                  <c:v>2023</c:v>
                </c:pt>
                <c:pt idx="4">
                  <c:v>2024</c:v>
                </c:pt>
              </c:numCache>
            </c:numRef>
          </c:cat>
          <c:val>
            <c:numRef>
              <c:f>Sheet1!$B$2:$B$6</c:f>
              <c:numCache>
                <c:formatCode>General</c:formatCode>
                <c:ptCount val="5"/>
                <c:pt idx="0">
                  <c:v>26012</c:v>
                </c:pt>
                <c:pt idx="1">
                  <c:v>29805</c:v>
                </c:pt>
                <c:pt idx="2">
                  <c:v>35733</c:v>
                </c:pt>
                <c:pt idx="3">
                  <c:v>38940</c:v>
                </c:pt>
                <c:pt idx="4">
                  <c:v>44608</c:v>
                </c:pt>
              </c:numCache>
            </c:numRef>
          </c:val>
          <c:extLst>
            <c:ext xmlns:c16="http://schemas.microsoft.com/office/drawing/2014/chart" uri="{C3380CC4-5D6E-409C-BE32-E72D297353CC}">
              <c16:uniqueId val="{00000000-6B74-4C67-89B3-B02EFD3861A2}"/>
            </c:ext>
          </c:extLst>
        </c:ser>
        <c:ser>
          <c:idx val="1"/>
          <c:order val="1"/>
          <c:tx>
            <c:strRef>
              <c:f>Sheet1!$C$1</c:f>
              <c:strCache>
                <c:ptCount val="1"/>
                <c:pt idx="0">
                  <c:v>EU27 Imports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205A2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2020</c:v>
                </c:pt>
                <c:pt idx="1">
                  <c:v>2021</c:v>
                </c:pt>
                <c:pt idx="2">
                  <c:v>2022</c:v>
                </c:pt>
                <c:pt idx="3">
                  <c:v>2023</c:v>
                </c:pt>
                <c:pt idx="4">
                  <c:v>2024</c:v>
                </c:pt>
              </c:numCache>
            </c:numRef>
          </c:cat>
          <c:val>
            <c:numRef>
              <c:f>Sheet1!$C$2:$C$6</c:f>
              <c:numCache>
                <c:formatCode>General</c:formatCode>
                <c:ptCount val="5"/>
                <c:pt idx="0">
                  <c:v>8683</c:v>
                </c:pt>
                <c:pt idx="1">
                  <c:v>9444</c:v>
                </c:pt>
                <c:pt idx="2">
                  <c:v>14137</c:v>
                </c:pt>
                <c:pt idx="3">
                  <c:v>17208</c:v>
                </c:pt>
                <c:pt idx="4">
                  <c:v>11338</c:v>
                </c:pt>
              </c:numCache>
            </c:numRef>
          </c:val>
          <c:extLst>
            <c:ext xmlns:c16="http://schemas.microsoft.com/office/drawing/2014/chart" uri="{C3380CC4-5D6E-409C-BE32-E72D297353CC}">
              <c16:uniqueId val="{00000001-6B74-4C67-89B3-B02EFD3861A2}"/>
            </c:ext>
          </c:extLst>
        </c:ser>
        <c:ser>
          <c:idx val="2"/>
          <c:order val="2"/>
          <c:tx>
            <c:strRef>
              <c:f>Sheet1!$D$1</c:f>
              <c:strCache>
                <c:ptCount val="1"/>
                <c:pt idx="0">
                  <c:v>Balance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C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2020</c:v>
                </c:pt>
                <c:pt idx="1">
                  <c:v>2021</c:v>
                </c:pt>
                <c:pt idx="2">
                  <c:v>2022</c:v>
                </c:pt>
                <c:pt idx="3">
                  <c:v>2023</c:v>
                </c:pt>
                <c:pt idx="4">
                  <c:v>2024</c:v>
                </c:pt>
              </c:numCache>
            </c:numRef>
          </c:cat>
          <c:val>
            <c:numRef>
              <c:f>Sheet1!$D$2:$D$6</c:f>
              <c:numCache>
                <c:formatCode>General</c:formatCode>
                <c:ptCount val="5"/>
                <c:pt idx="0">
                  <c:v>17329</c:v>
                </c:pt>
                <c:pt idx="1">
                  <c:v>20361</c:v>
                </c:pt>
                <c:pt idx="2">
                  <c:v>21596</c:v>
                </c:pt>
                <c:pt idx="3">
                  <c:v>21732</c:v>
                </c:pt>
                <c:pt idx="4">
                  <c:v>33270</c:v>
                </c:pt>
              </c:numCache>
            </c:numRef>
          </c:val>
          <c:extLst>
            <c:ext xmlns:c16="http://schemas.microsoft.com/office/drawing/2014/chart" uri="{C3380CC4-5D6E-409C-BE32-E72D297353CC}">
              <c16:uniqueId val="{00000002-6B74-4C67-89B3-B02EFD3861A2}"/>
            </c:ext>
          </c:extLst>
        </c:ser>
        <c:dLbls>
          <c:showLegendKey val="0"/>
          <c:showVal val="0"/>
          <c:showCatName val="0"/>
          <c:showSerName val="0"/>
          <c:showPercent val="0"/>
          <c:showBubbleSize val="0"/>
        </c:dLbls>
        <c:gapWidth val="219"/>
        <c:overlap val="-27"/>
        <c:axId val="341848480"/>
        <c:axId val="341848808"/>
      </c:barChart>
      <c:catAx>
        <c:axId val="341848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341848808"/>
        <c:crosses val="autoZero"/>
        <c:auto val="1"/>
        <c:lblAlgn val="ctr"/>
        <c:lblOffset val="100"/>
        <c:noMultiLvlLbl val="0"/>
      </c:catAx>
      <c:valAx>
        <c:axId val="3418488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418484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dirty="0"/>
              <a:t>Trade in Services (€ Bio)</a:t>
            </a:r>
          </a:p>
        </c:rich>
      </c:tx>
      <c:layout>
        <c:manualLayout>
          <c:xMode val="edge"/>
          <c:yMode val="edge"/>
          <c:x val="0.24864349304250244"/>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1722881641386505E-2"/>
          <c:y val="7.2647596998553665E-2"/>
          <c:w val="0.90394739597786311"/>
          <c:h val="0.75644513365108024"/>
        </c:manualLayout>
      </c:layout>
      <c:barChart>
        <c:barDir val="col"/>
        <c:grouping val="clustered"/>
        <c:varyColors val="0"/>
        <c:ser>
          <c:idx val="0"/>
          <c:order val="0"/>
          <c:tx>
            <c:strRef>
              <c:f>Sheet1!$B$1</c:f>
              <c:strCache>
                <c:ptCount val="1"/>
                <c:pt idx="0">
                  <c:v>EU27 Exports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2020</c:v>
                </c:pt>
                <c:pt idx="1">
                  <c:v>2021</c:v>
                </c:pt>
                <c:pt idx="2">
                  <c:v>2022</c:v>
                </c:pt>
                <c:pt idx="3">
                  <c:v>2023</c:v>
                </c:pt>
                <c:pt idx="4">
                  <c:v>2024</c:v>
                </c:pt>
              </c:numCache>
            </c:numRef>
          </c:cat>
          <c:val>
            <c:numRef>
              <c:f>Sheet1!$B$2:$B$6</c:f>
              <c:numCache>
                <c:formatCode>#,##0</c:formatCode>
                <c:ptCount val="5"/>
                <c:pt idx="0">
                  <c:v>12144</c:v>
                </c:pt>
                <c:pt idx="1">
                  <c:v>15713</c:v>
                </c:pt>
                <c:pt idx="2">
                  <c:v>20448</c:v>
                </c:pt>
                <c:pt idx="3">
                  <c:v>22552</c:v>
                </c:pt>
                <c:pt idx="4">
                  <c:v>25668</c:v>
                </c:pt>
              </c:numCache>
            </c:numRef>
          </c:val>
          <c:extLst>
            <c:ext xmlns:c16="http://schemas.microsoft.com/office/drawing/2014/chart" uri="{C3380CC4-5D6E-409C-BE32-E72D297353CC}">
              <c16:uniqueId val="{00000000-2509-48FD-AFC0-AC47AE7549BE}"/>
            </c:ext>
          </c:extLst>
        </c:ser>
        <c:ser>
          <c:idx val="1"/>
          <c:order val="1"/>
          <c:tx>
            <c:strRef>
              <c:f>Sheet1!$C$1</c:f>
              <c:strCache>
                <c:ptCount val="1"/>
                <c:pt idx="0">
                  <c:v>EU27 Imports</c:v>
                </c:pt>
              </c:strCache>
            </c:strRef>
          </c:tx>
          <c:spPr>
            <a:solidFill>
              <a:schemeClr val="accent2"/>
            </a:solidFill>
            <a:ln>
              <a:noFill/>
            </a:ln>
            <a:effectLst/>
          </c:spPr>
          <c:invertIfNegative val="0"/>
          <c:dLbls>
            <c:dLbl>
              <c:idx val="4"/>
              <c:layout>
                <c:manualLayout>
                  <c:x val="-1.1082430595187607E-2"/>
                  <c:y val="-0.1797842427301643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594-435A-8C4A-1ED694C8496C}"/>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C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2020</c:v>
                </c:pt>
                <c:pt idx="1">
                  <c:v>2021</c:v>
                </c:pt>
                <c:pt idx="2">
                  <c:v>2022</c:v>
                </c:pt>
                <c:pt idx="3">
                  <c:v>2023</c:v>
                </c:pt>
                <c:pt idx="4">
                  <c:v>2024</c:v>
                </c:pt>
              </c:numCache>
            </c:numRef>
          </c:cat>
          <c:val>
            <c:numRef>
              <c:f>Sheet1!$C$2:$C$6</c:f>
              <c:numCache>
                <c:formatCode>#,##0</c:formatCode>
                <c:ptCount val="5"/>
                <c:pt idx="0">
                  <c:v>9719</c:v>
                </c:pt>
                <c:pt idx="1">
                  <c:v>10918</c:v>
                </c:pt>
                <c:pt idx="2">
                  <c:v>16047</c:v>
                </c:pt>
                <c:pt idx="3">
                  <c:v>16497</c:v>
                </c:pt>
                <c:pt idx="4">
                  <c:v>19089</c:v>
                </c:pt>
              </c:numCache>
            </c:numRef>
          </c:val>
          <c:extLst>
            <c:ext xmlns:c16="http://schemas.microsoft.com/office/drawing/2014/chart" uri="{C3380CC4-5D6E-409C-BE32-E72D297353CC}">
              <c16:uniqueId val="{00000001-2509-48FD-AFC0-AC47AE7549BE}"/>
            </c:ext>
          </c:extLst>
        </c:ser>
        <c:ser>
          <c:idx val="2"/>
          <c:order val="2"/>
          <c:tx>
            <c:strRef>
              <c:f>Sheet1!$D$1</c:f>
              <c:strCache>
                <c:ptCount val="1"/>
                <c:pt idx="0">
                  <c:v>Balance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205A23"/>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2020</c:v>
                </c:pt>
                <c:pt idx="1">
                  <c:v>2021</c:v>
                </c:pt>
                <c:pt idx="2">
                  <c:v>2022</c:v>
                </c:pt>
                <c:pt idx="3">
                  <c:v>2023</c:v>
                </c:pt>
                <c:pt idx="4">
                  <c:v>2024</c:v>
                </c:pt>
              </c:numCache>
            </c:numRef>
          </c:cat>
          <c:val>
            <c:numRef>
              <c:f>Sheet1!$D$2:$D$6</c:f>
              <c:numCache>
                <c:formatCode>#,##0</c:formatCode>
                <c:ptCount val="5"/>
                <c:pt idx="0">
                  <c:v>2425</c:v>
                </c:pt>
                <c:pt idx="1">
                  <c:v>4795</c:v>
                </c:pt>
                <c:pt idx="2">
                  <c:v>4401</c:v>
                </c:pt>
                <c:pt idx="3">
                  <c:v>6055</c:v>
                </c:pt>
                <c:pt idx="4">
                  <c:v>6579</c:v>
                </c:pt>
              </c:numCache>
            </c:numRef>
          </c:val>
          <c:extLst>
            <c:ext xmlns:c16="http://schemas.microsoft.com/office/drawing/2014/chart" uri="{C3380CC4-5D6E-409C-BE32-E72D297353CC}">
              <c16:uniqueId val="{00000002-2509-48FD-AFC0-AC47AE7549BE}"/>
            </c:ext>
          </c:extLst>
        </c:ser>
        <c:dLbls>
          <c:showLegendKey val="0"/>
          <c:showVal val="0"/>
          <c:showCatName val="0"/>
          <c:showSerName val="0"/>
          <c:showPercent val="0"/>
          <c:showBubbleSize val="0"/>
        </c:dLbls>
        <c:gapWidth val="219"/>
        <c:overlap val="-27"/>
        <c:axId val="527474856"/>
        <c:axId val="527476824"/>
      </c:barChart>
      <c:catAx>
        <c:axId val="527474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27476824"/>
        <c:crosses val="autoZero"/>
        <c:auto val="1"/>
        <c:lblAlgn val="ctr"/>
        <c:lblOffset val="100"/>
        <c:noMultiLvlLbl val="0"/>
      </c:catAx>
      <c:valAx>
        <c:axId val="527476824"/>
        <c:scaling>
          <c:orientation val="minMax"/>
          <c:max val="45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27474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US" dirty="0"/>
              <a:t>EU Exports to UAE - 2024 - €Bio</a:t>
            </a:r>
          </a:p>
        </c:rich>
      </c:tx>
      <c:layout>
        <c:manualLayout>
          <c:xMode val="edge"/>
          <c:yMode val="edge"/>
          <c:x val="0.17028346009655723"/>
          <c:y val="1.0992618283710389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4291719870209543"/>
          <c:y val="0.31845463694822412"/>
          <c:w val="0.76179826752853774"/>
          <c:h val="0.47211802436682615"/>
        </c:manualLayout>
      </c:layout>
      <c:pieChart>
        <c:varyColors val="1"/>
        <c:ser>
          <c:idx val="0"/>
          <c:order val="0"/>
          <c:tx>
            <c:strRef>
              <c:f>Sheet1!$B$1</c:f>
              <c:strCache>
                <c:ptCount val="1"/>
                <c:pt idx="0">
                  <c:v>EU Exports to UAE - 2024 - €Bio</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2-EC34-444A-839C-6CAAB5B58BC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EC34-444A-839C-6CAAB5B58BCF}"/>
              </c:ext>
            </c:extLst>
          </c:dPt>
          <c:dLbls>
            <c:dLbl>
              <c:idx val="0"/>
              <c:layout>
                <c:manualLayout>
                  <c:x val="-0.309212531699535"/>
                  <c:y val="-2.5463058635448208E-2"/>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C34-444A-839C-6CAAB5B58BCF}"/>
                </c:ext>
              </c:extLst>
            </c:dLbl>
            <c:dLbl>
              <c:idx val="1"/>
              <c:layout>
                <c:manualLayout>
                  <c:x val="0.22225887649420056"/>
                  <c:y val="6.0212669915949098E-2"/>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C34-444A-839C-6CAAB5B58BCF}"/>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EU Exports of Goods</c:v>
                </c:pt>
                <c:pt idx="1">
                  <c:v>EU Exports of Services</c:v>
                </c:pt>
              </c:strCache>
            </c:strRef>
          </c:cat>
          <c:val>
            <c:numRef>
              <c:f>Sheet1!$B$2:$B$3</c:f>
              <c:numCache>
                <c:formatCode>General</c:formatCode>
                <c:ptCount val="2"/>
                <c:pt idx="0">
                  <c:v>44.6</c:v>
                </c:pt>
                <c:pt idx="1">
                  <c:v>25.6</c:v>
                </c:pt>
              </c:numCache>
            </c:numRef>
          </c:val>
          <c:extLst>
            <c:ext xmlns:c16="http://schemas.microsoft.com/office/drawing/2014/chart" uri="{C3380CC4-5D6E-409C-BE32-E72D297353CC}">
              <c16:uniqueId val="{00000000-EC34-444A-839C-6CAAB5B58BCF}"/>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5400">
      <a:solidFill>
        <a:schemeClr val="accent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pt-BR" dirty="0"/>
              <a:t>UAE Exports to EU - 2024 - €Bio</a:t>
            </a:r>
          </a:p>
        </c:rich>
      </c:tx>
      <c:layout>
        <c:manualLayout>
          <c:xMode val="edge"/>
          <c:yMode val="edge"/>
          <c:x val="0.17144173707098823"/>
          <c:y val="1.6488927425565583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5764457944606042"/>
          <c:y val="0.25771847341961096"/>
          <c:w val="0.72632351194694844"/>
          <c:h val="0.57707895469757542"/>
        </c:manualLayout>
      </c:layout>
      <c:pieChart>
        <c:varyColors val="1"/>
        <c:ser>
          <c:idx val="0"/>
          <c:order val="0"/>
          <c:tx>
            <c:strRef>
              <c:f>Sheet1!$B$1</c:f>
              <c:strCache>
                <c:ptCount val="1"/>
                <c:pt idx="0">
                  <c:v>UAE Exports to EU - 2024 - €Bio</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6C3-4803-A6C6-0B72B71CAD7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6C3-4803-A6C6-0B72B71CAD7B}"/>
              </c:ext>
            </c:extLst>
          </c:dPt>
          <c:dLbls>
            <c:dLbl>
              <c:idx val="0"/>
              <c:layout>
                <c:manualLayout>
                  <c:x val="-0.22183028083234935"/>
                  <c:y val="2.3768074796544546E-2"/>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6C3-4803-A6C6-0B72B71CAD7B}"/>
                </c:ext>
              </c:extLst>
            </c:dLbl>
            <c:dLbl>
              <c:idx val="1"/>
              <c:layout>
                <c:manualLayout>
                  <c:x val="0.27858968863981731"/>
                  <c:y val="-3.0769160858575423E-2"/>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6C3-4803-A6C6-0B72B71CAD7B}"/>
                </c:ext>
              </c:extLst>
            </c:dLbl>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Exports of Goods</c:v>
                </c:pt>
                <c:pt idx="1">
                  <c:v>Exports of Services</c:v>
                </c:pt>
              </c:strCache>
            </c:strRef>
          </c:cat>
          <c:val>
            <c:numRef>
              <c:f>Sheet1!$B$2:$B$3</c:f>
              <c:numCache>
                <c:formatCode>General</c:formatCode>
                <c:ptCount val="2"/>
                <c:pt idx="0">
                  <c:v>11.3</c:v>
                </c:pt>
                <c:pt idx="1">
                  <c:v>19.100000000000001</c:v>
                </c:pt>
              </c:numCache>
            </c:numRef>
          </c:val>
          <c:extLst>
            <c:ext xmlns:c16="http://schemas.microsoft.com/office/drawing/2014/chart" uri="{C3380CC4-5D6E-409C-BE32-E72D297353CC}">
              <c16:uniqueId val="{00000004-86C3-4803-A6C6-0B72B71CAD7B}"/>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5400">
      <a:solidFill>
        <a:schemeClr val="accent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n-US" sz="1800" b="0" dirty="0">
                <a:solidFill>
                  <a:schemeClr val="tx1"/>
                </a:solidFill>
              </a:rPr>
              <a:t>EU &amp; UAE Total volume of trade – 2024 – €Bio -</a:t>
            </a:r>
          </a:p>
        </c:rich>
      </c:tx>
      <c:layout>
        <c:manualLayout>
          <c:xMode val="edge"/>
          <c:yMode val="edge"/>
          <c:x val="0.13516238979564327"/>
          <c:y val="5.4963079525084373E-3"/>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5500483265761711"/>
          <c:y val="0.31265423202728942"/>
          <c:w val="0.73298291357397416"/>
          <c:h val="0.46949722198419314"/>
        </c:manualLayout>
      </c:layout>
      <c:pieChart>
        <c:varyColors val="1"/>
        <c:ser>
          <c:idx val="0"/>
          <c:order val="0"/>
          <c:tx>
            <c:strRef>
              <c:f>Sheet1!$B$1</c:f>
              <c:strCache>
                <c:ptCount val="1"/>
                <c:pt idx="0">
                  <c:v>EU &amp; UAE Exports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86B-4E6E-9906-DF91719EA43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6B-4E6E-9906-DF91719EA430}"/>
              </c:ext>
            </c:extLst>
          </c:dPt>
          <c:dLbls>
            <c:dLbl>
              <c:idx val="0"/>
              <c:layout>
                <c:manualLayout>
                  <c:x val="-0.18070299064186773"/>
                  <c:y val="-4.829353055139992E-2"/>
                </c:manualLayout>
              </c:layout>
              <c:showLegendKey val="0"/>
              <c:showVal val="1"/>
              <c:showCatName val="0"/>
              <c:showSerName val="0"/>
              <c:showPercent val="0"/>
              <c:showBubbleSize val="0"/>
              <c:extLst>
                <c:ext xmlns:c15="http://schemas.microsoft.com/office/drawing/2012/chart" uri="{CE6537A1-D6FC-4f65-9D91-7224C49458BB}">
                  <c15:layout>
                    <c:manualLayout>
                      <c:w val="0.29492488181863324"/>
                      <c:h val="0.16925880339749733"/>
                    </c:manualLayout>
                  </c15:layout>
                </c:ext>
                <c:ext xmlns:c16="http://schemas.microsoft.com/office/drawing/2014/chart" uri="{C3380CC4-5D6E-409C-BE32-E72D297353CC}">
                  <c16:uniqueId val="{00000001-086B-4E6E-9906-DF91719EA430}"/>
                </c:ext>
              </c:extLst>
            </c:dLbl>
            <c:dLbl>
              <c:idx val="1"/>
              <c:layout>
                <c:manualLayout>
                  <c:x val="0.27239331245318943"/>
                  <c:y val="4.12411355805010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86B-4E6E-9906-DF91719EA430}"/>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Goods</c:v>
                </c:pt>
                <c:pt idx="1">
                  <c:v>Services</c:v>
                </c:pt>
              </c:strCache>
            </c:strRef>
          </c:cat>
          <c:val>
            <c:numRef>
              <c:f>Sheet1!$B$2:$B$3</c:f>
              <c:numCache>
                <c:formatCode>General</c:formatCode>
                <c:ptCount val="2"/>
                <c:pt idx="0">
                  <c:v>55.9</c:v>
                </c:pt>
                <c:pt idx="1">
                  <c:v>44.7</c:v>
                </c:pt>
              </c:numCache>
            </c:numRef>
          </c:val>
          <c:extLst>
            <c:ext xmlns:c16="http://schemas.microsoft.com/office/drawing/2014/chart" uri="{C3380CC4-5D6E-409C-BE32-E72D297353CC}">
              <c16:uniqueId val="{00000004-086B-4E6E-9906-DF91719EA430}"/>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
          <c:y val="0.84665192617463025"/>
          <c:w val="0.89827901950747868"/>
          <c:h val="7.2068605280416878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25400">
      <a:solidFill>
        <a:schemeClr val="accent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800" b="0" i="0" baseline="0" dirty="0">
                <a:solidFill>
                  <a:schemeClr val="tx1"/>
                </a:solidFill>
                <a:effectLst/>
              </a:rPr>
              <a:t>(Mio € - 2014-2024)</a:t>
            </a:r>
            <a:endParaRPr lang="en-GB" b="0" dirty="0">
              <a:solidFill>
                <a:schemeClr val="tx1"/>
              </a:solidFill>
              <a:effectLst/>
            </a:endParaRPr>
          </a:p>
        </c:rich>
      </c:tx>
      <c:layout>
        <c:manualLayout>
          <c:xMode val="edge"/>
          <c:yMode val="edge"/>
          <c:x val="0.11166752153351493"/>
          <c:y val="7.3349742982487046E-2"/>
        </c:manualLayout>
      </c:layout>
      <c:overlay val="0"/>
      <c:spPr>
        <a:solidFill>
          <a:schemeClr val="bg1"/>
        </a:solid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barChart>
        <c:barDir val="col"/>
        <c:grouping val="clustered"/>
        <c:varyColors val="0"/>
        <c:ser>
          <c:idx val="2"/>
          <c:order val="2"/>
          <c:tx>
            <c:strRef>
              <c:f>Sheet1!$D$1</c:f>
              <c:strCache>
                <c:ptCount val="1"/>
                <c:pt idx="0">
                  <c:v>Balance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29732D"/>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Sheet1!$D$2:$D$11</c:f>
              <c:numCache>
                <c:formatCode>#,##0</c:formatCode>
                <c:ptCount val="10"/>
                <c:pt idx="0">
                  <c:v>1601</c:v>
                </c:pt>
                <c:pt idx="1">
                  <c:v>1308</c:v>
                </c:pt>
                <c:pt idx="2">
                  <c:v>1365</c:v>
                </c:pt>
                <c:pt idx="3">
                  <c:v>855</c:v>
                </c:pt>
                <c:pt idx="4">
                  <c:v>1830</c:v>
                </c:pt>
                <c:pt idx="5">
                  <c:v>2425</c:v>
                </c:pt>
                <c:pt idx="6">
                  <c:v>4795</c:v>
                </c:pt>
                <c:pt idx="7">
                  <c:v>4401</c:v>
                </c:pt>
                <c:pt idx="8">
                  <c:v>6055</c:v>
                </c:pt>
                <c:pt idx="9">
                  <c:v>6579</c:v>
                </c:pt>
              </c:numCache>
            </c:numRef>
          </c:val>
          <c:extLst>
            <c:ext xmlns:c16="http://schemas.microsoft.com/office/drawing/2014/chart" uri="{C3380CC4-5D6E-409C-BE32-E72D297353CC}">
              <c16:uniqueId val="{00000000-EEBE-4FF5-A553-4B39D9324F57}"/>
            </c:ext>
          </c:extLst>
        </c:ser>
        <c:dLbls>
          <c:showLegendKey val="0"/>
          <c:showVal val="0"/>
          <c:showCatName val="0"/>
          <c:showSerName val="0"/>
          <c:showPercent val="0"/>
          <c:showBubbleSize val="0"/>
        </c:dLbls>
        <c:gapWidth val="150"/>
        <c:axId val="401670944"/>
        <c:axId val="401672584"/>
      </c:barChart>
      <c:lineChart>
        <c:grouping val="standard"/>
        <c:varyColors val="0"/>
        <c:ser>
          <c:idx val="0"/>
          <c:order val="0"/>
          <c:tx>
            <c:strRef>
              <c:f>Sheet1!$B$1</c:f>
              <c:strCache>
                <c:ptCount val="1"/>
                <c:pt idx="0">
                  <c:v>EU27 Exports </c:v>
                </c:pt>
              </c:strCache>
            </c:strRef>
          </c:tx>
          <c:spPr>
            <a:ln w="41275" cap="rnd">
              <a:solidFill>
                <a:schemeClr val="accent1"/>
              </a:solidFill>
              <a:round/>
            </a:ln>
            <a:effectLst/>
          </c:spPr>
          <c:marker>
            <c:symbol val="none"/>
          </c:marker>
          <c:dLbls>
            <c:dLbl>
              <c:idx val="0"/>
              <c:layout>
                <c:manualLayout>
                  <c:x val="-5.7599352486988421E-2"/>
                  <c:y val="-4.50081847561176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13A-4F03-8CB1-C694181CFEFF}"/>
                </c:ext>
              </c:extLst>
            </c:dLbl>
            <c:dLbl>
              <c:idx val="1"/>
              <c:layout>
                <c:manualLayout>
                  <c:x val="-3.113353130832253E-2"/>
                  <c:y val="-4.99072257554039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2A-4DB6-B48A-9E64466B3767}"/>
                </c:ext>
              </c:extLst>
            </c:dLbl>
            <c:dLbl>
              <c:idx val="2"/>
              <c:layout>
                <c:manualLayout>
                  <c:x val="-3.5707207274501947E-2"/>
                  <c:y val="-6.30114607861999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2A-4DB6-B48A-9E64466B3767}"/>
                </c:ext>
              </c:extLst>
            </c:dLbl>
            <c:dLbl>
              <c:idx val="3"/>
              <c:layout>
                <c:manualLayout>
                  <c:x val="-4.3234794021354571E-2"/>
                  <c:y val="-4.52073753322802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2A-4DB6-B48A-9E64466B3767}"/>
                </c:ext>
              </c:extLst>
            </c:dLbl>
            <c:dLbl>
              <c:idx val="4"/>
              <c:layout>
                <c:manualLayout>
                  <c:x val="-5.300119128046886E-2"/>
                  <c:y val="-3.40548204671025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8C2-45EE-AC2B-EB69446A1D6C}"/>
                </c:ext>
              </c:extLst>
            </c:dLbl>
            <c:dLbl>
              <c:idx val="5"/>
              <c:layout>
                <c:manualLayout>
                  <c:x val="-3.6922661850633698E-2"/>
                  <c:y val="-7.20130956097882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13A-4F03-8CB1-C694181CFEFF}"/>
                </c:ext>
              </c:extLst>
            </c:dLbl>
            <c:dLbl>
              <c:idx val="6"/>
              <c:layout>
                <c:manualLayout>
                  <c:x val="-5.0333342739635224E-2"/>
                  <c:y val="-5.1560327985237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BAE-4E0C-A61C-6E8E17DD531A}"/>
                </c:ext>
              </c:extLst>
            </c:dLbl>
            <c:dLbl>
              <c:idx val="7"/>
              <c:layout>
                <c:manualLayout>
                  <c:x val="-5.3548638050483072E-2"/>
                  <c:y val="-7.677297373462568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BAE-4E0C-A61C-6E8E17DD531A}"/>
                </c:ext>
              </c:extLst>
            </c:dLbl>
            <c:dLbl>
              <c:idx val="8"/>
              <c:layout>
                <c:manualLayout>
                  <c:x val="-6.1838135250448421E-2"/>
                  <c:y val="-2.58101403367105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164-4423-8DEE-A60EBA05EECF}"/>
                </c:ext>
              </c:extLst>
            </c:dLbl>
            <c:dLbl>
              <c:idx val="9"/>
              <c:layout>
                <c:manualLayout>
                  <c:x val="-2.06124736330951E-16"/>
                  <c:y val="-3.87152105050658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9A-4774-86A2-13E1E8A38607}"/>
                </c:ext>
              </c:extLst>
            </c:dLbl>
            <c:dLbl>
              <c:idx val="10"/>
              <c:layout>
                <c:manualLayout>
                  <c:x val="-2.8108243295658329E-2"/>
                  <c:y val="-2.58101403367105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F64-4D75-9035-70199991F202}"/>
                </c:ext>
              </c:extLst>
            </c:dLbl>
            <c:dLbl>
              <c:idx val="11"/>
              <c:layout>
                <c:manualLayout>
                  <c:x val="-3.6540716284355929E-2"/>
                  <c:y val="-2.79609853647697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164-4423-8DEE-A60EBA05EECF}"/>
                </c:ext>
              </c:extLst>
            </c:dLbl>
            <c:dLbl>
              <c:idx val="12"/>
              <c:layout>
                <c:manualLayout>
                  <c:x val="-1.4054121647829165E-3"/>
                  <c:y val="-3.0111830392828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EBE-4FF5-A553-4B39D9324F5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accent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Sheet1!$B$2:$B$11</c:f>
              <c:numCache>
                <c:formatCode>#,##0</c:formatCode>
                <c:ptCount val="10"/>
                <c:pt idx="0">
                  <c:v>11515</c:v>
                </c:pt>
                <c:pt idx="1">
                  <c:v>12171</c:v>
                </c:pt>
                <c:pt idx="2">
                  <c:v>12807</c:v>
                </c:pt>
                <c:pt idx="3">
                  <c:v>12959</c:v>
                </c:pt>
                <c:pt idx="4">
                  <c:v>14049</c:v>
                </c:pt>
                <c:pt idx="5">
                  <c:v>12144</c:v>
                </c:pt>
                <c:pt idx="6">
                  <c:v>15713</c:v>
                </c:pt>
                <c:pt idx="7">
                  <c:v>20448</c:v>
                </c:pt>
                <c:pt idx="8">
                  <c:v>22552</c:v>
                </c:pt>
                <c:pt idx="9">
                  <c:v>25668</c:v>
                </c:pt>
              </c:numCache>
            </c:numRef>
          </c:val>
          <c:smooth val="0"/>
          <c:extLst>
            <c:ext xmlns:c16="http://schemas.microsoft.com/office/drawing/2014/chart" uri="{C3380CC4-5D6E-409C-BE32-E72D297353CC}">
              <c16:uniqueId val="{00000000-DC28-427B-8189-1F796738D40D}"/>
            </c:ext>
          </c:extLst>
        </c:ser>
        <c:ser>
          <c:idx val="1"/>
          <c:order val="1"/>
          <c:tx>
            <c:strRef>
              <c:f>Sheet1!$C$1</c:f>
              <c:strCache>
                <c:ptCount val="1"/>
                <c:pt idx="0">
                  <c:v>EU27 Imports</c:v>
                </c:pt>
              </c:strCache>
            </c:strRef>
          </c:tx>
          <c:spPr>
            <a:ln w="41275" cap="rnd">
              <a:solidFill>
                <a:schemeClr val="accent2"/>
              </a:solidFill>
              <a:round/>
            </a:ln>
            <a:effectLst/>
          </c:spPr>
          <c:marker>
            <c:symbol val="none"/>
          </c:marker>
          <c:dLbls>
            <c:dLbl>
              <c:idx val="0"/>
              <c:layout>
                <c:manualLayout>
                  <c:x val="-3.4959904254912993E-2"/>
                  <c:y val="1.76150820640525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C28-427B-8189-1F796738D40D}"/>
                </c:ext>
              </c:extLst>
            </c:dLbl>
            <c:dLbl>
              <c:idx val="1"/>
              <c:layout>
                <c:manualLayout>
                  <c:x val="-2.4177958378774071E-2"/>
                  <c:y val="5.91004793505328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C28-427B-8189-1F796738D40D}"/>
                </c:ext>
              </c:extLst>
            </c:dLbl>
            <c:dLbl>
              <c:idx val="2"/>
              <c:layout>
                <c:manualLayout>
                  <c:x val="-1.9342787220044941E-2"/>
                  <c:y val="2.90663842228910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C28-427B-8189-1F796738D40D}"/>
                </c:ext>
              </c:extLst>
            </c:dLbl>
            <c:dLbl>
              <c:idx val="3"/>
              <c:layout>
                <c:manualLayout>
                  <c:x val="-3.3758332185211189E-2"/>
                  <c:y val="3.76397879910362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C28-427B-8189-1F796738D40D}"/>
                </c:ext>
              </c:extLst>
            </c:dLbl>
            <c:dLbl>
              <c:idx val="4"/>
              <c:layout>
                <c:manualLayout>
                  <c:x val="-2.2429603513309086E-2"/>
                  <c:y val="3.94143198181231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C28-427B-8189-1F796738D40D}"/>
                </c:ext>
              </c:extLst>
            </c:dLbl>
            <c:dLbl>
              <c:idx val="5"/>
              <c:layout>
                <c:manualLayout>
                  <c:x val="-2.2672618089203834E-2"/>
                  <c:y val="2.79708081215908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C28-427B-8189-1F796738D40D}"/>
                </c:ext>
              </c:extLst>
            </c:dLbl>
            <c:dLbl>
              <c:idx val="6"/>
              <c:layout>
                <c:manualLayout>
                  <c:x val="-1.4196544124685512E-2"/>
                  <c:y val="2.21537037890098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DC28-427B-8189-1F796738D40D}"/>
                </c:ext>
              </c:extLst>
            </c:dLbl>
            <c:dLbl>
              <c:idx val="7"/>
              <c:layout>
                <c:manualLayout>
                  <c:x val="-2.2486594636526663E-2"/>
                  <c:y val="3.795826547727759E-2"/>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rgbClr val="C0000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7064979814642429E-2"/>
                      <c:h val="6.3213995489967256E-2"/>
                    </c:manualLayout>
                  </c15:layout>
                </c:ext>
                <c:ext xmlns:c16="http://schemas.microsoft.com/office/drawing/2014/chart" uri="{C3380CC4-5D6E-409C-BE32-E72D297353CC}">
                  <c16:uniqueId val="{00000001-4BAE-4E0C-A61C-6E8E17DD531A}"/>
                </c:ext>
              </c:extLst>
            </c:dLbl>
            <c:dLbl>
              <c:idx val="8"/>
              <c:layout>
                <c:manualLayout>
                  <c:x val="-2.6702831130875515E-2"/>
                  <c:y val="5.16202806734211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190-4CF6-8797-E5FC2613650E}"/>
                </c:ext>
              </c:extLst>
            </c:dLbl>
            <c:dLbl>
              <c:idx val="9"/>
              <c:layout>
                <c:manualLayout>
                  <c:x val="-2.8108243295659357E-3"/>
                  <c:y val="2.58101403367104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164-4423-8DEE-A60EBA05EECF}"/>
                </c:ext>
              </c:extLst>
            </c:dLbl>
            <c:dLbl>
              <c:idx val="10"/>
              <c:layout>
                <c:manualLayout>
                  <c:x val="-2.06124736330951E-16"/>
                  <c:y val="3.65643654770066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164-4423-8DEE-A60EBA05EECF}"/>
                </c:ext>
              </c:extLst>
            </c:dLbl>
            <c:dLbl>
              <c:idx val="12"/>
              <c:layout>
                <c:manualLayout>
                  <c:x val="0"/>
                  <c:y val="-4.301690056118425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EBE-4FF5-A553-4B39D9324F57}"/>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rgbClr val="C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2015</c:v>
                </c:pt>
                <c:pt idx="1">
                  <c:v>2016</c:v>
                </c:pt>
                <c:pt idx="2">
                  <c:v>2017</c:v>
                </c:pt>
                <c:pt idx="3">
                  <c:v>2018</c:v>
                </c:pt>
                <c:pt idx="4">
                  <c:v>2019</c:v>
                </c:pt>
                <c:pt idx="5">
                  <c:v>2020</c:v>
                </c:pt>
                <c:pt idx="6">
                  <c:v>2021</c:v>
                </c:pt>
                <c:pt idx="7">
                  <c:v>2022</c:v>
                </c:pt>
                <c:pt idx="8">
                  <c:v>2023</c:v>
                </c:pt>
                <c:pt idx="9">
                  <c:v>2024</c:v>
                </c:pt>
              </c:numCache>
            </c:numRef>
          </c:cat>
          <c:val>
            <c:numRef>
              <c:f>Sheet1!$C$2:$C$11</c:f>
              <c:numCache>
                <c:formatCode>#,##0</c:formatCode>
                <c:ptCount val="10"/>
                <c:pt idx="0">
                  <c:v>9914</c:v>
                </c:pt>
                <c:pt idx="1">
                  <c:v>10863</c:v>
                </c:pt>
                <c:pt idx="2">
                  <c:v>11442</c:v>
                </c:pt>
                <c:pt idx="3">
                  <c:v>12104</c:v>
                </c:pt>
                <c:pt idx="4">
                  <c:v>12219</c:v>
                </c:pt>
                <c:pt idx="5">
                  <c:v>9719</c:v>
                </c:pt>
                <c:pt idx="6">
                  <c:v>10918</c:v>
                </c:pt>
                <c:pt idx="7">
                  <c:v>16047</c:v>
                </c:pt>
                <c:pt idx="8">
                  <c:v>16497</c:v>
                </c:pt>
                <c:pt idx="9">
                  <c:v>19089</c:v>
                </c:pt>
              </c:numCache>
            </c:numRef>
          </c:val>
          <c:smooth val="0"/>
          <c:extLst>
            <c:ext xmlns:c16="http://schemas.microsoft.com/office/drawing/2014/chart" uri="{C3380CC4-5D6E-409C-BE32-E72D297353CC}">
              <c16:uniqueId val="{00000001-DC28-427B-8189-1F796738D40D}"/>
            </c:ext>
          </c:extLst>
        </c:ser>
        <c:dLbls>
          <c:showLegendKey val="0"/>
          <c:showVal val="0"/>
          <c:showCatName val="0"/>
          <c:showSerName val="0"/>
          <c:showPercent val="0"/>
          <c:showBubbleSize val="0"/>
        </c:dLbls>
        <c:marker val="1"/>
        <c:smooth val="0"/>
        <c:axId val="401670944"/>
        <c:axId val="401672584"/>
      </c:lineChart>
      <c:catAx>
        <c:axId val="40167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00B0F0"/>
                </a:solidFill>
                <a:latin typeface="+mn-lt"/>
                <a:ea typeface="+mn-ea"/>
                <a:cs typeface="+mn-cs"/>
              </a:defRPr>
            </a:pPr>
            <a:endParaRPr lang="en-US"/>
          </a:p>
        </c:txPr>
        <c:crossAx val="401672584"/>
        <c:crosses val="autoZero"/>
        <c:auto val="1"/>
        <c:lblAlgn val="ctr"/>
        <c:lblOffset val="100"/>
        <c:noMultiLvlLbl val="0"/>
      </c:catAx>
      <c:valAx>
        <c:axId val="4016725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01670944"/>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sz="1800" b="1" i="0" baseline="0" dirty="0">
                <a:solidFill>
                  <a:schemeClr val="tx1"/>
                </a:solidFill>
                <a:effectLst/>
              </a:rPr>
              <a:t>Evolution of EU27 FDI with UAE – Stocks - </a:t>
            </a:r>
          </a:p>
          <a:p>
            <a:pPr>
              <a:defRPr/>
            </a:pPr>
            <a:r>
              <a:rPr lang="en-GB" sz="1800" b="1" i="0" baseline="0" dirty="0">
                <a:solidFill>
                  <a:schemeClr val="tx1"/>
                </a:solidFill>
                <a:effectLst/>
              </a:rPr>
              <a:t>Mio € - 2014-2023</a:t>
            </a:r>
            <a:endParaRPr lang="en-GB" b="1" dirty="0">
              <a:solidFill>
                <a:schemeClr val="tx1"/>
              </a:solidFill>
              <a:effectLst/>
            </a:endParaRPr>
          </a:p>
        </c:rich>
      </c:tx>
      <c:layout>
        <c:manualLayout>
          <c:xMode val="edge"/>
          <c:yMode val="edge"/>
          <c:x val="0.26064121100050414"/>
          <c:y val="2.452557354738363E-2"/>
        </c:manualLayout>
      </c:layout>
      <c:overlay val="0"/>
      <c:spPr>
        <a:solidFill>
          <a:schemeClr val="bg1"/>
        </a:solid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883655665166639"/>
          <c:y val="0.13924025802688589"/>
          <c:w val="0.91854109364305514"/>
          <c:h val="0.74473737335418011"/>
        </c:manualLayout>
      </c:layout>
      <c:barChart>
        <c:barDir val="col"/>
        <c:grouping val="clustered"/>
        <c:varyColors val="0"/>
        <c:ser>
          <c:idx val="2"/>
          <c:order val="2"/>
          <c:tx>
            <c:strRef>
              <c:f>Sheet1!$D$1</c:f>
              <c:strCache>
                <c:ptCount val="1"/>
                <c:pt idx="0">
                  <c:v>Balance</c:v>
                </c:pt>
              </c:strCache>
            </c:strRef>
          </c:tx>
          <c:spPr>
            <a:solidFill>
              <a:schemeClr val="accent3"/>
            </a:solidFill>
            <a:ln w="15875">
              <a:solidFill>
                <a:srgbClr val="92D050"/>
              </a:solidFill>
            </a:ln>
            <a:effectLst/>
          </c:spPr>
          <c:invertIfNegative val="0"/>
          <c:dLbls>
            <c:dLbl>
              <c:idx val="0"/>
              <c:layout>
                <c:manualLayout>
                  <c:x val="-2.5493291370160664E-3"/>
                  <c:y val="1.01530385512720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8C7-44A1-9265-1B8A74DEC1C3}"/>
                </c:ext>
              </c:extLst>
            </c:dLbl>
            <c:dLbl>
              <c:idx val="1"/>
              <c:layout>
                <c:manualLayout>
                  <c:x val="3.7302626737468453E-2"/>
                  <c:y val="8.02428202421953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8C7-44A1-9265-1B8A74DEC1C3}"/>
                </c:ext>
              </c:extLst>
            </c:dLbl>
            <c:dLbl>
              <c:idx val="2"/>
              <c:layout>
                <c:manualLayout>
                  <c:x val="8.3350900985393122E-4"/>
                  <c:y val="2.76068284079546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8C7-44A1-9265-1B8A74DEC1C3}"/>
                </c:ext>
              </c:extLst>
            </c:dLbl>
            <c:dLbl>
              <c:idx val="3"/>
              <c:layout>
                <c:manualLayout>
                  <c:x val="6.7411092464500378E-3"/>
                  <c:y val="8.30885109987779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8C7-44A1-9265-1B8A74DEC1C3}"/>
                </c:ext>
              </c:extLst>
            </c:dLbl>
            <c:dLbl>
              <c:idx val="4"/>
              <c:layout>
                <c:manualLayout>
                  <c:x val="7.1700366126468285E-3"/>
                  <c:y val="5.19490889901122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8C7-44A1-9265-1B8A74DEC1C3}"/>
                </c:ext>
              </c:extLst>
            </c:dLbl>
            <c:dLbl>
              <c:idx val="5"/>
              <c:layout>
                <c:manualLayout>
                  <c:x val="-8.8242177968338392E-4"/>
                  <c:y val="3.53919008999000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8C7-44A1-9265-1B8A74DEC1C3}"/>
                </c:ext>
              </c:extLst>
            </c:dLbl>
            <c:dLbl>
              <c:idx val="6"/>
              <c:layout>
                <c:manualLayout>
                  <c:x val="2.7148800502848802E-3"/>
                  <c:y val="3.218565992667440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BAE-4E0C-A61C-6E8E17DD531A}"/>
                </c:ext>
              </c:extLst>
            </c:dLbl>
            <c:dLbl>
              <c:idx val="7"/>
              <c:layout>
                <c:manualLayout>
                  <c:x val="-1.4297578873224631E-4"/>
                  <c:y val="1.03820061659815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BAE-4E0C-A61C-6E8E17DD531A}"/>
                </c:ext>
              </c:extLst>
            </c:dLbl>
            <c:dLbl>
              <c:idx val="8"/>
              <c:layout>
                <c:manualLayout>
                  <c:x val="-1.4054121647829165E-3"/>
                  <c:y val="-2.204616153760693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397-48EA-874D-9C92A31DC1E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29732D"/>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Sheet1!$D$2:$D$11</c:f>
              <c:numCache>
                <c:formatCode>#,##0</c:formatCode>
                <c:ptCount val="10"/>
                <c:pt idx="0">
                  <c:v>-19910</c:v>
                </c:pt>
                <c:pt idx="1">
                  <c:v>31899</c:v>
                </c:pt>
                <c:pt idx="2">
                  <c:v>39685</c:v>
                </c:pt>
                <c:pt idx="3">
                  <c:v>52392</c:v>
                </c:pt>
                <c:pt idx="4">
                  <c:v>65049</c:v>
                </c:pt>
                <c:pt idx="5">
                  <c:v>172548</c:v>
                </c:pt>
                <c:pt idx="6">
                  <c:v>38840</c:v>
                </c:pt>
                <c:pt idx="7">
                  <c:v>34240</c:v>
                </c:pt>
                <c:pt idx="8">
                  <c:v>42280</c:v>
                </c:pt>
                <c:pt idx="9">
                  <c:v>44621</c:v>
                </c:pt>
              </c:numCache>
            </c:numRef>
          </c:val>
          <c:extLst>
            <c:ext xmlns:c16="http://schemas.microsoft.com/office/drawing/2014/chart" uri="{C3380CC4-5D6E-409C-BE32-E72D297353CC}">
              <c16:uniqueId val="{00000002-DC28-427B-8189-1F796738D40D}"/>
            </c:ext>
          </c:extLst>
        </c:ser>
        <c:dLbls>
          <c:showLegendKey val="0"/>
          <c:showVal val="0"/>
          <c:showCatName val="0"/>
          <c:showSerName val="0"/>
          <c:showPercent val="0"/>
          <c:showBubbleSize val="0"/>
        </c:dLbls>
        <c:gapWidth val="336"/>
        <c:axId val="401670944"/>
        <c:axId val="401672584"/>
      </c:barChart>
      <c:lineChart>
        <c:grouping val="standard"/>
        <c:varyColors val="0"/>
        <c:ser>
          <c:idx val="0"/>
          <c:order val="0"/>
          <c:tx>
            <c:strRef>
              <c:f>Sheet1!$B$1</c:f>
              <c:strCache>
                <c:ptCount val="1"/>
                <c:pt idx="0">
                  <c:v>Outward FDI</c:v>
                </c:pt>
              </c:strCache>
            </c:strRef>
          </c:tx>
          <c:spPr>
            <a:ln w="53975" cap="rnd">
              <a:solidFill>
                <a:schemeClr val="accent1"/>
              </a:solidFill>
              <a:round/>
            </a:ln>
            <a:effectLst/>
          </c:spPr>
          <c:marker>
            <c:symbol val="none"/>
          </c:marker>
          <c:dLbls>
            <c:dLbl>
              <c:idx val="0"/>
              <c:layout>
                <c:manualLayout>
                  <c:x val="2.8333994541024773E-3"/>
                  <c:y val="-6.2645122764137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13A-4F03-8CB1-C694181CFEFF}"/>
                </c:ext>
              </c:extLst>
            </c:dLbl>
            <c:dLbl>
              <c:idx val="1"/>
              <c:layout>
                <c:manualLayout>
                  <c:x val="-3.3944355637888363E-2"/>
                  <c:y val="-5.8510686312632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2A-4DB6-B48A-9E64466B3767}"/>
                </c:ext>
              </c:extLst>
            </c:dLbl>
            <c:dLbl>
              <c:idx val="2"/>
              <c:layout>
                <c:manualLayout>
                  <c:x val="-1.1815251792202802E-2"/>
                  <c:y val="-6.301145865856472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2A-4DB6-B48A-9E64466B3767}"/>
                </c:ext>
              </c:extLst>
            </c:dLbl>
            <c:dLbl>
              <c:idx val="3"/>
              <c:layout>
                <c:manualLayout>
                  <c:x val="-5.3072679174834936E-2"/>
                  <c:y val="-3.40767692478613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02A-4DB6-B48A-9E64466B3767}"/>
                </c:ext>
              </c:extLst>
            </c:dLbl>
            <c:dLbl>
              <c:idx val="4"/>
              <c:layout>
                <c:manualLayout>
                  <c:x val="-2.0676690636354918E-2"/>
                  <c:y val="-4.05073662805058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8C2-45EE-AC2B-EB69446A1D6C}"/>
                </c:ext>
              </c:extLst>
            </c:dLbl>
            <c:dLbl>
              <c:idx val="5"/>
              <c:layout>
                <c:manualLayout>
                  <c:x val="-3.6922661850633698E-2"/>
                  <c:y val="-7.20130956097882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13A-4F03-8CB1-C694181CFEFF}"/>
                </c:ext>
              </c:extLst>
            </c:dLbl>
            <c:dLbl>
              <c:idx val="6"/>
              <c:layout>
                <c:manualLayout>
                  <c:x val="-4.1900869750937722E-2"/>
                  <c:y val="-9.0275472864126252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8970109539152067E-2"/>
                      <c:h val="4.5361279302299738E-2"/>
                    </c:manualLayout>
                  </c15:layout>
                </c:ext>
                <c:ext xmlns:c16="http://schemas.microsoft.com/office/drawing/2014/chart" uri="{C3380CC4-5D6E-409C-BE32-E72D297353CC}">
                  <c16:uniqueId val="{00000003-4BAE-4E0C-A61C-6E8E17DD531A}"/>
                </c:ext>
              </c:extLst>
            </c:dLbl>
            <c:dLbl>
              <c:idx val="7"/>
              <c:layout>
                <c:manualLayout>
                  <c:x val="-3.1062043413956509E-2"/>
                  <c:y val="-5.53183326852572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BAE-4E0C-A61C-6E8E17DD531A}"/>
                </c:ext>
              </c:extLst>
            </c:dLbl>
            <c:dLbl>
              <c:idx val="8"/>
              <c:layout>
                <c:manualLayout>
                  <c:x val="-4.4973189273053431E-2"/>
                  <c:y val="-4.850155538273525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95B-4B91-BD01-8CDD157B8B46}"/>
                </c:ext>
              </c:extLst>
            </c:dLbl>
            <c:dLbl>
              <c:idx val="9"/>
              <c:layout>
                <c:manualLayout>
                  <c:x val="-1.030623681654755E-16"/>
                  <c:y val="-4.18877069214531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49F-4998-8F3C-183FE01AD37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2"/>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Sheet1!$B$2:$B$11</c:f>
              <c:numCache>
                <c:formatCode>#,##0</c:formatCode>
                <c:ptCount val="10"/>
                <c:pt idx="0">
                  <c:v>7543</c:v>
                </c:pt>
                <c:pt idx="1">
                  <c:v>72385</c:v>
                </c:pt>
                <c:pt idx="2">
                  <c:v>84107</c:v>
                </c:pt>
                <c:pt idx="3">
                  <c:v>97753</c:v>
                </c:pt>
                <c:pt idx="4">
                  <c:v>107831</c:v>
                </c:pt>
                <c:pt idx="5">
                  <c:v>240821</c:v>
                </c:pt>
                <c:pt idx="6">
                  <c:v>158855</c:v>
                </c:pt>
                <c:pt idx="7">
                  <c:v>163224</c:v>
                </c:pt>
                <c:pt idx="8">
                  <c:v>181384</c:v>
                </c:pt>
                <c:pt idx="9">
                  <c:v>186060</c:v>
                </c:pt>
              </c:numCache>
            </c:numRef>
          </c:val>
          <c:smooth val="0"/>
          <c:extLst>
            <c:ext xmlns:c16="http://schemas.microsoft.com/office/drawing/2014/chart" uri="{C3380CC4-5D6E-409C-BE32-E72D297353CC}">
              <c16:uniqueId val="{00000000-DC28-427B-8189-1F796738D40D}"/>
            </c:ext>
          </c:extLst>
        </c:ser>
        <c:ser>
          <c:idx val="1"/>
          <c:order val="1"/>
          <c:tx>
            <c:strRef>
              <c:f>Sheet1!$C$1</c:f>
              <c:strCache>
                <c:ptCount val="1"/>
                <c:pt idx="0">
                  <c:v>Inward FDI</c:v>
                </c:pt>
              </c:strCache>
            </c:strRef>
          </c:tx>
          <c:spPr>
            <a:ln w="41275" cap="rnd">
              <a:solidFill>
                <a:schemeClr val="accent2"/>
              </a:solidFill>
              <a:round/>
            </a:ln>
            <a:effectLst/>
          </c:spPr>
          <c:marker>
            <c:symbol val="none"/>
          </c:marker>
          <c:dLbls>
            <c:dLbl>
              <c:idx val="0"/>
              <c:layout>
                <c:manualLayout>
                  <c:x val="7.2024606885744717E-3"/>
                  <c:y val="-3.98662301410954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C28-427B-8189-1F796738D40D}"/>
                </c:ext>
              </c:extLst>
            </c:dLbl>
            <c:dLbl>
              <c:idx val="1"/>
              <c:layout>
                <c:manualLayout>
                  <c:x val="1.376817007036462E-2"/>
                  <c:y val="-4.60221433729587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DC28-427B-8189-1F796738D40D}"/>
                </c:ext>
              </c:extLst>
            </c:dLbl>
            <c:dLbl>
              <c:idx val="2"/>
              <c:layout>
                <c:manualLayout>
                  <c:x val="1.1576280405179169E-2"/>
                  <c:y val="-5.277330296633707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DC28-427B-8189-1F796738D40D}"/>
                </c:ext>
              </c:extLst>
            </c:dLbl>
            <c:dLbl>
              <c:idx val="3"/>
              <c:layout>
                <c:manualLayout>
                  <c:x val="1.2620269252625049E-2"/>
                  <c:y val="-3.52738584601710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DC28-427B-8189-1F796738D40D}"/>
                </c:ext>
              </c:extLst>
            </c:dLbl>
            <c:dLbl>
              <c:idx val="4"/>
              <c:layout>
                <c:manualLayout>
                  <c:x val="8.4894641119149707E-3"/>
                  <c:y val="-7.49569492278636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C28-427B-8189-1F796738D40D}"/>
                </c:ext>
              </c:extLst>
            </c:dLbl>
            <c:dLbl>
              <c:idx val="5"/>
              <c:layout>
                <c:manualLayout>
                  <c:x val="1.3868098195151992E-2"/>
                  <c:y val="-1.23576547050328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C28-427B-8189-1F796738D40D}"/>
                </c:ext>
              </c:extLst>
            </c:dLbl>
            <c:dLbl>
              <c:idx val="6"/>
              <c:layout>
                <c:manualLayout>
                  <c:x val="-1.0682958381540734E-2"/>
                  <c:y val="3.6402986473725057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7.7564697374369149E-2"/>
                      <c:h val="7.1171432340851007E-2"/>
                    </c:manualLayout>
                  </c15:layout>
                </c:ext>
                <c:ext xmlns:c16="http://schemas.microsoft.com/office/drawing/2014/chart" uri="{C3380CC4-5D6E-409C-BE32-E72D297353CC}">
                  <c16:uniqueId val="{00000005-DC28-427B-8189-1F796738D40D}"/>
                </c:ext>
              </c:extLst>
            </c:dLbl>
            <c:dLbl>
              <c:idx val="7"/>
              <c:layout>
                <c:manualLayout>
                  <c:x val="-2.810824329565843E-2"/>
                  <c:y val="4.0055271636484834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0236236505414986"/>
                      <c:h val="6.3214012806165162E-2"/>
                    </c:manualLayout>
                  </c15:layout>
                </c:ext>
                <c:ext xmlns:c16="http://schemas.microsoft.com/office/drawing/2014/chart" uri="{C3380CC4-5D6E-409C-BE32-E72D297353CC}">
                  <c16:uniqueId val="{00000001-4BAE-4E0C-A61C-6E8E17DD531A}"/>
                </c:ext>
              </c:extLst>
            </c:dLbl>
            <c:dLbl>
              <c:idx val="8"/>
              <c:layout>
                <c:manualLayout>
                  <c:x val="-2.1081182471743849E-2"/>
                  <c:y val="7.71615653816242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397-48EA-874D-9C92A31DC1ED}"/>
                </c:ext>
              </c:extLst>
            </c:dLbl>
            <c:dLbl>
              <c:idx val="9"/>
              <c:layout>
                <c:manualLayout>
                  <c:x val="-1.030623681654755E-16"/>
                  <c:y val="3.08646261526497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49F-4998-8F3C-183FE01AD37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Sheet1!$C$2:$C$11</c:f>
              <c:numCache>
                <c:formatCode>#,##0</c:formatCode>
                <c:ptCount val="10"/>
                <c:pt idx="0">
                  <c:v>27453</c:v>
                </c:pt>
                <c:pt idx="1">
                  <c:v>40486</c:v>
                </c:pt>
                <c:pt idx="2">
                  <c:v>44422</c:v>
                </c:pt>
                <c:pt idx="3">
                  <c:v>45361</c:v>
                </c:pt>
                <c:pt idx="4">
                  <c:v>42782</c:v>
                </c:pt>
                <c:pt idx="5">
                  <c:v>68273</c:v>
                </c:pt>
                <c:pt idx="6">
                  <c:v>120015</c:v>
                </c:pt>
                <c:pt idx="7">
                  <c:v>128984</c:v>
                </c:pt>
                <c:pt idx="8">
                  <c:v>139104</c:v>
                </c:pt>
                <c:pt idx="9">
                  <c:v>141439</c:v>
                </c:pt>
              </c:numCache>
            </c:numRef>
          </c:val>
          <c:smooth val="0"/>
          <c:extLst>
            <c:ext xmlns:c16="http://schemas.microsoft.com/office/drawing/2014/chart" uri="{C3380CC4-5D6E-409C-BE32-E72D297353CC}">
              <c16:uniqueId val="{00000001-DC28-427B-8189-1F796738D40D}"/>
            </c:ext>
          </c:extLst>
        </c:ser>
        <c:dLbls>
          <c:showLegendKey val="0"/>
          <c:showVal val="0"/>
          <c:showCatName val="0"/>
          <c:showSerName val="0"/>
          <c:showPercent val="0"/>
          <c:showBubbleSize val="0"/>
        </c:dLbls>
        <c:marker val="1"/>
        <c:smooth val="0"/>
        <c:axId val="401670944"/>
        <c:axId val="401672584"/>
      </c:lineChart>
      <c:catAx>
        <c:axId val="40167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401672584"/>
        <c:crosses val="autoZero"/>
        <c:auto val="1"/>
        <c:lblAlgn val="ctr"/>
        <c:lblOffset val="100"/>
        <c:noMultiLvlLbl val="0"/>
      </c:catAx>
      <c:valAx>
        <c:axId val="4016725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401670944"/>
        <c:crosses val="autoZero"/>
        <c:crossBetween val="between"/>
      </c:valAx>
      <c:spPr>
        <a:noFill/>
        <a:ln w="25400">
          <a:noFill/>
        </a:ln>
        <a:effectLst/>
      </c:spPr>
    </c:plotArea>
    <c:legend>
      <c:legendPos val="b"/>
      <c:layout>
        <c:manualLayout>
          <c:xMode val="edge"/>
          <c:yMode val="edge"/>
          <c:x val="0.24626218461914709"/>
          <c:y val="0.93881044467281416"/>
          <c:w val="0.50747563076170576"/>
          <c:h val="6.118955532718586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27304836499648"/>
          <c:y val="8.2288855470529873E-2"/>
          <c:w val="0.88678746342998926"/>
          <c:h val="0.72172264241800943"/>
        </c:manualLayout>
      </c:layout>
      <c:barChart>
        <c:barDir val="col"/>
        <c:grouping val="clustered"/>
        <c:varyColors val="0"/>
        <c:ser>
          <c:idx val="0"/>
          <c:order val="0"/>
          <c:tx>
            <c:strRef>
              <c:f>Sheet1!$B$1</c:f>
              <c:strCache>
                <c:ptCount val="1"/>
                <c:pt idx="0">
                  <c:v>EU27 Outward</c:v>
                </c:pt>
              </c:strCache>
            </c:strRef>
          </c:tx>
          <c:spPr>
            <a:solidFill>
              <a:schemeClr val="accent1"/>
            </a:solidFill>
            <a:ln>
              <a:noFill/>
            </a:ln>
            <a:effectLst/>
          </c:spPr>
          <c:invertIfNegative val="0"/>
          <c:dPt>
            <c:idx val="10"/>
            <c:invertIfNegative val="0"/>
            <c:bubble3D val="0"/>
            <c:spPr>
              <a:solidFill>
                <a:srgbClr val="FF0000"/>
              </a:solidFill>
              <a:ln>
                <a:noFill/>
              </a:ln>
              <a:effectLst/>
            </c:spPr>
            <c:extLst>
              <c:ext xmlns:c16="http://schemas.microsoft.com/office/drawing/2014/chart" uri="{C3380CC4-5D6E-409C-BE32-E72D297353CC}">
                <c16:uniqueId val="{00000006-1D23-4ABA-A13B-8B216284179E}"/>
              </c:ext>
            </c:extLst>
          </c:dPt>
          <c:dLbls>
            <c:dLbl>
              <c:idx val="3"/>
              <c:layout>
                <c:manualLayout>
                  <c:x val="2.7801718146181435E-3"/>
                  <c:y val="-4.81481481481481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D23-4ABA-A13B-8B216284179E}"/>
                </c:ext>
              </c:extLst>
            </c:dLbl>
            <c:dLbl>
              <c:idx val="5"/>
              <c:layout>
                <c:manualLayout>
                  <c:x val="1.6681030887708861E-2"/>
                  <c:y val="-7.77777777777777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D23-4ABA-A13B-8B216284179E}"/>
                </c:ext>
              </c:extLst>
            </c:dLbl>
            <c:dLbl>
              <c:idx val="8"/>
              <c:layout>
                <c:manualLayout>
                  <c:x val="-1.2510773165781697E-2"/>
                  <c:y val="-6.11111111111112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D23-4ABA-A13B-8B216284179E}"/>
                </c:ext>
              </c:extLst>
            </c:dLbl>
            <c:dLbl>
              <c:idx val="10"/>
              <c:layout>
                <c:manualLayout>
                  <c:x val="-9.7306013511635012E-3"/>
                  <c:y val="-5.74074074074075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D23-4ABA-A13B-8B216284179E}"/>
                </c:ext>
              </c:extLst>
            </c:dLbl>
            <c:dLbl>
              <c:idx val="12"/>
              <c:layout>
                <c:manualLayout>
                  <c:x val="-1.3900859073090717E-3"/>
                  <c:y val="-6.29629629629629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D23-4ABA-A13B-8B216284179E}"/>
                </c:ext>
              </c:extLst>
            </c:dLbl>
            <c:dLbl>
              <c:idx val="14"/>
              <c:layout>
                <c:manualLayout>
                  <c:x val="-8.3405154438544304E-3"/>
                  <c:y val="-6.29629629629629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D23-4ABA-A13B-8B216284179E}"/>
                </c:ext>
              </c:extLst>
            </c:dLbl>
            <c:dLbl>
              <c:idx val="16"/>
              <c:layout>
                <c:manualLayout>
                  <c:x val="-1.3900859073090717E-2"/>
                  <c:y val="-5.925925925925926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D23-4ABA-A13B-8B216284179E}"/>
                </c:ext>
              </c:extLst>
            </c:dLbl>
            <c:dLbl>
              <c:idx val="18"/>
              <c:layout>
                <c:manualLayout>
                  <c:x val="2.7801718146181435E-3"/>
                  <c:y val="-5.370370370370370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D23-4ABA-A13B-8B216284179E}"/>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United States</c:v>
                </c:pt>
                <c:pt idx="1">
                  <c:v>United Kingdom</c:v>
                </c:pt>
                <c:pt idx="2">
                  <c:v>Switzerland</c:v>
                </c:pt>
                <c:pt idx="3">
                  <c:v>Brazil</c:v>
                </c:pt>
                <c:pt idx="4">
                  <c:v>Canada</c:v>
                </c:pt>
                <c:pt idx="5">
                  <c:v>Singapore</c:v>
                </c:pt>
                <c:pt idx="6">
                  <c:v>China</c:v>
                </c:pt>
                <c:pt idx="7">
                  <c:v>Cayman Islands</c:v>
                </c:pt>
                <c:pt idx="8">
                  <c:v>Russia</c:v>
                </c:pt>
                <c:pt idx="9">
                  <c:v>Mexico</c:v>
                </c:pt>
                <c:pt idx="10">
                  <c:v>United Arab Emirates</c:v>
                </c:pt>
                <c:pt idx="11">
                  <c:v>India</c:v>
                </c:pt>
                <c:pt idx="12">
                  <c:v>Australia</c:v>
                </c:pt>
                <c:pt idx="13">
                  <c:v>Japan</c:v>
                </c:pt>
                <c:pt idx="14">
                  <c:v>Hong Kong China</c:v>
                </c:pt>
                <c:pt idx="15">
                  <c:v>Turkey</c:v>
                </c:pt>
                <c:pt idx="16">
                  <c:v>Korea</c:v>
                </c:pt>
                <c:pt idx="17">
                  <c:v>British Virgin Islands</c:v>
                </c:pt>
                <c:pt idx="18">
                  <c:v>Bahamas</c:v>
                </c:pt>
                <c:pt idx="19">
                  <c:v>Saudi Arabia</c:v>
                </c:pt>
              </c:strCache>
            </c:strRef>
          </c:cat>
          <c:val>
            <c:numRef>
              <c:f>Sheet1!$B$2:$B$21</c:f>
              <c:numCache>
                <c:formatCode>#,##0</c:formatCode>
                <c:ptCount val="20"/>
                <c:pt idx="0">
                  <c:v>2437223</c:v>
                </c:pt>
                <c:pt idx="1">
                  <c:v>1764667</c:v>
                </c:pt>
                <c:pt idx="2">
                  <c:v>754769</c:v>
                </c:pt>
                <c:pt idx="3">
                  <c:v>312060</c:v>
                </c:pt>
                <c:pt idx="4">
                  <c:v>249463</c:v>
                </c:pt>
                <c:pt idx="5">
                  <c:v>234944</c:v>
                </c:pt>
                <c:pt idx="6">
                  <c:v>231637</c:v>
                </c:pt>
                <c:pt idx="7">
                  <c:v>153750</c:v>
                </c:pt>
                <c:pt idx="8">
                  <c:v>215617</c:v>
                </c:pt>
                <c:pt idx="9">
                  <c:v>208997</c:v>
                </c:pt>
                <c:pt idx="10">
                  <c:v>186060</c:v>
                </c:pt>
                <c:pt idx="11">
                  <c:v>140108</c:v>
                </c:pt>
                <c:pt idx="12">
                  <c:v>122759</c:v>
                </c:pt>
                <c:pt idx="13">
                  <c:v>86631</c:v>
                </c:pt>
                <c:pt idx="14">
                  <c:v>82067</c:v>
                </c:pt>
                <c:pt idx="15">
                  <c:v>63527</c:v>
                </c:pt>
                <c:pt idx="16">
                  <c:v>53317</c:v>
                </c:pt>
                <c:pt idx="17">
                  <c:v>47595</c:v>
                </c:pt>
                <c:pt idx="18">
                  <c:v>30829</c:v>
                </c:pt>
                <c:pt idx="19">
                  <c:v>30697</c:v>
                </c:pt>
              </c:numCache>
            </c:numRef>
          </c:val>
          <c:extLst>
            <c:ext xmlns:c16="http://schemas.microsoft.com/office/drawing/2014/chart" uri="{C3380CC4-5D6E-409C-BE32-E72D297353CC}">
              <c16:uniqueId val="{00000000-1D23-4ABA-A13B-8B216284179E}"/>
            </c:ext>
          </c:extLst>
        </c:ser>
        <c:dLbls>
          <c:showLegendKey val="0"/>
          <c:showVal val="0"/>
          <c:showCatName val="0"/>
          <c:showSerName val="0"/>
          <c:showPercent val="0"/>
          <c:showBubbleSize val="0"/>
        </c:dLbls>
        <c:gapWidth val="219"/>
        <c:overlap val="-27"/>
        <c:axId val="829015695"/>
        <c:axId val="829018575"/>
      </c:barChart>
      <c:catAx>
        <c:axId val="8290156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829018575"/>
        <c:crosses val="autoZero"/>
        <c:auto val="1"/>
        <c:lblAlgn val="ctr"/>
        <c:lblOffset val="100"/>
        <c:noMultiLvlLbl val="0"/>
      </c:catAx>
      <c:valAx>
        <c:axId val="829018575"/>
        <c:scaling>
          <c:orientation val="minMax"/>
          <c:max val="2600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29015695"/>
        <c:crosses val="autoZero"/>
        <c:crossBetween val="between"/>
      </c:valAx>
      <c:spPr>
        <a:noFill/>
        <a:ln>
          <a:solidFill>
            <a:schemeClr val="accent1">
              <a:lumMod val="20000"/>
              <a:lumOff val="80000"/>
            </a:schemeClr>
          </a:solid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solidFill>
        <a:schemeClr val="accent1">
          <a:lumMod val="20000"/>
          <a:lumOff val="80000"/>
        </a:schemeClr>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62970253718285"/>
          <c:y val="0.14796210964743506"/>
          <c:w val="0.90526546178064693"/>
          <c:h val="0.72953787249021185"/>
        </c:manualLayout>
      </c:layout>
      <c:barChart>
        <c:barDir val="col"/>
        <c:grouping val="clustered"/>
        <c:varyColors val="0"/>
        <c:ser>
          <c:idx val="0"/>
          <c:order val="0"/>
          <c:tx>
            <c:strRef>
              <c:f>Sheet1!$B$1</c:f>
              <c:strCache>
                <c:ptCount val="1"/>
                <c:pt idx="0">
                  <c:v>EU27 Inward</c:v>
                </c:pt>
              </c:strCache>
            </c:strRef>
          </c:tx>
          <c:spPr>
            <a:solidFill>
              <a:srgbClr val="0070C0"/>
            </a:solidFill>
            <a:ln>
              <a:noFill/>
            </a:ln>
            <a:effectLst/>
          </c:spPr>
          <c:invertIfNegative val="0"/>
          <c:dPt>
            <c:idx val="10"/>
            <c:invertIfNegative val="0"/>
            <c:bubble3D val="0"/>
            <c:spPr>
              <a:solidFill>
                <a:srgbClr val="FF0000"/>
              </a:solidFill>
              <a:ln>
                <a:noFill/>
              </a:ln>
              <a:effectLst/>
            </c:spPr>
            <c:extLst>
              <c:ext xmlns:c16="http://schemas.microsoft.com/office/drawing/2014/chart" uri="{C3380CC4-5D6E-409C-BE32-E72D297353CC}">
                <c16:uniqueId val="{00000000-AE18-4D1B-ABEA-C0A0AC36FC0E}"/>
              </c:ext>
            </c:extLst>
          </c:dPt>
          <c:dLbls>
            <c:dLbl>
              <c:idx val="0"/>
              <c:layout>
                <c:manualLayout>
                  <c:x val="4.3055555555555555E-2"/>
                  <c:y val="-1.697511501925486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E18-4D1B-ABEA-C0A0AC36FC0E}"/>
                </c:ext>
              </c:extLst>
            </c:dLbl>
            <c:dLbl>
              <c:idx val="1"/>
              <c:layout>
                <c:manualLayout>
                  <c:x val="1.5277777777777777E-2"/>
                  <c:y val="-1.85185212187993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9E1-4F14-AFA9-0B07CD279E33}"/>
                </c:ext>
              </c:extLst>
            </c:dLbl>
            <c:dLbl>
              <c:idx val="2"/>
              <c:layout>
                <c:manualLayout>
                  <c:x val="2.6388888888888865E-2"/>
                  <c:y val="-4.444445092511678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9E1-4F14-AFA9-0B07CD279E33}"/>
                </c:ext>
              </c:extLst>
            </c:dLbl>
            <c:dLbl>
              <c:idx val="3"/>
              <c:layout>
                <c:manualLayout>
                  <c:x val="1.3888888888888838E-2"/>
                  <c:y val="-6.85185285095550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276-45F9-97AE-BB1290DF6C47}"/>
                </c:ext>
              </c:extLst>
            </c:dLbl>
            <c:dLbl>
              <c:idx val="4"/>
              <c:layout>
                <c:manualLayout>
                  <c:x val="1.5277777777777777E-2"/>
                  <c:y val="-2.22222254625583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276-45F9-97AE-BB1290DF6C47}"/>
                </c:ext>
              </c:extLst>
            </c:dLbl>
            <c:dLbl>
              <c:idx val="5"/>
              <c:layout>
                <c:manualLayout>
                  <c:x val="3.1944444444444345E-2"/>
                  <c:y val="-8.51851976064739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276-45F9-97AE-BB1290DF6C47}"/>
                </c:ext>
              </c:extLst>
            </c:dLbl>
            <c:dLbl>
              <c:idx val="6"/>
              <c:layout>
                <c:manualLayout>
                  <c:x val="-4.1666666666666666E-3"/>
                  <c:y val="-2.03703733406785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276-45F9-97AE-BB1290DF6C47}"/>
                </c:ext>
              </c:extLst>
            </c:dLbl>
            <c:dLbl>
              <c:idx val="7"/>
              <c:layout>
                <c:manualLayout>
                  <c:x val="-1.0185067526415994E-16"/>
                  <c:y val="-6.666667638767524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276-45F9-97AE-BB1290DF6C47}"/>
                </c:ext>
              </c:extLst>
            </c:dLbl>
            <c:dLbl>
              <c:idx val="9"/>
              <c:layout>
                <c:manualLayout>
                  <c:x val="0"/>
                  <c:y val="-3.70370424375973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9E1-4F14-AFA9-0B07CD279E33}"/>
                </c:ext>
              </c:extLst>
            </c:dLbl>
            <c:dLbl>
              <c:idx val="10"/>
              <c:layout>
                <c:manualLayout>
                  <c:x val="-9.7222222222222224E-3"/>
                  <c:y val="-8.51851976064738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18-4D1B-ABEA-C0A0AC36FC0E}"/>
                </c:ext>
              </c:extLst>
            </c:dLbl>
            <c:dLbl>
              <c:idx val="12"/>
              <c:layout>
                <c:manualLayout>
                  <c:x val="-1.0185067526415994E-16"/>
                  <c:y val="-4.44444509251169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9E1-4F14-AFA9-0B07CD279E33}"/>
                </c:ext>
              </c:extLst>
            </c:dLbl>
            <c:dLbl>
              <c:idx val="14"/>
              <c:layout>
                <c:manualLayout>
                  <c:x val="-1.0185067526415994E-16"/>
                  <c:y val="-4.44444509251169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9E1-4F14-AFA9-0B07CD279E33}"/>
                </c:ext>
              </c:extLst>
            </c:dLbl>
            <c:dLbl>
              <c:idx val="15"/>
              <c:layout>
                <c:manualLayout>
                  <c:x val="1.6666666666666666E-2"/>
                  <c:y val="-9.81481624596329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9E1-4F14-AFA9-0B07CD279E33}"/>
                </c:ext>
              </c:extLst>
            </c:dLbl>
            <c:dLbl>
              <c:idx val="17"/>
              <c:layout>
                <c:manualLayout>
                  <c:x val="-1.0185067526415994E-16"/>
                  <c:y val="-5.3703711534516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9E1-4F14-AFA9-0B07CD279E33}"/>
                </c:ext>
              </c:extLst>
            </c:dLbl>
            <c:dLbl>
              <c:idx val="18"/>
              <c:layout>
                <c:manualLayout>
                  <c:x val="5.5555555555554534E-3"/>
                  <c:y val="-9.44444582158731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9E1-4F14-AFA9-0B07CD279E33}"/>
                </c:ext>
              </c:extLst>
            </c:dLbl>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United States</c:v>
                </c:pt>
                <c:pt idx="1">
                  <c:v>United Kingdom</c:v>
                </c:pt>
                <c:pt idx="2">
                  <c:v>Switzerland</c:v>
                </c:pt>
                <c:pt idx="3">
                  <c:v>Cayman Islands</c:v>
                </c:pt>
                <c:pt idx="4">
                  <c:v>Singapore</c:v>
                </c:pt>
                <c:pt idx="5">
                  <c:v>Canada</c:v>
                </c:pt>
                <c:pt idx="6">
                  <c:v>Japan</c:v>
                </c:pt>
                <c:pt idx="7">
                  <c:v>Hong Kong China</c:v>
                </c:pt>
                <c:pt idx="8">
                  <c:v>Russia</c:v>
                </c:pt>
                <c:pt idx="9">
                  <c:v>British Virgin Islands</c:v>
                </c:pt>
                <c:pt idx="10">
                  <c:v>United Arab Emirates</c:v>
                </c:pt>
                <c:pt idx="11">
                  <c:v>Bahamas</c:v>
                </c:pt>
                <c:pt idx="12">
                  <c:v>China</c:v>
                </c:pt>
                <c:pt idx="13">
                  <c:v>Saudi Arabia</c:v>
                </c:pt>
                <c:pt idx="14">
                  <c:v>Korea</c:v>
                </c:pt>
                <c:pt idx="15">
                  <c:v>Turkey</c:v>
                </c:pt>
                <c:pt idx="16">
                  <c:v>Mexico</c:v>
                </c:pt>
                <c:pt idx="17">
                  <c:v>Australia</c:v>
                </c:pt>
                <c:pt idx="18">
                  <c:v>India</c:v>
                </c:pt>
                <c:pt idx="19">
                  <c:v>Brazil</c:v>
                </c:pt>
              </c:strCache>
            </c:strRef>
          </c:cat>
          <c:val>
            <c:numRef>
              <c:f>Sheet1!$B$2:$B$21</c:f>
              <c:numCache>
                <c:formatCode>#,##0</c:formatCode>
                <c:ptCount val="20"/>
                <c:pt idx="0">
                  <c:v>2298501</c:v>
                </c:pt>
                <c:pt idx="1">
                  <c:v>1314163</c:v>
                </c:pt>
                <c:pt idx="2">
                  <c:v>620070</c:v>
                </c:pt>
                <c:pt idx="3">
                  <c:v>352753</c:v>
                </c:pt>
                <c:pt idx="4">
                  <c:v>313509</c:v>
                </c:pt>
                <c:pt idx="5">
                  <c:v>242856</c:v>
                </c:pt>
                <c:pt idx="6">
                  <c:v>212524</c:v>
                </c:pt>
                <c:pt idx="7">
                  <c:v>157277</c:v>
                </c:pt>
                <c:pt idx="8">
                  <c:v>156290</c:v>
                </c:pt>
                <c:pt idx="9">
                  <c:v>152418</c:v>
                </c:pt>
                <c:pt idx="10">
                  <c:v>141439</c:v>
                </c:pt>
                <c:pt idx="11">
                  <c:v>72923</c:v>
                </c:pt>
                <c:pt idx="12">
                  <c:v>64655</c:v>
                </c:pt>
                <c:pt idx="13">
                  <c:v>45934</c:v>
                </c:pt>
                <c:pt idx="14">
                  <c:v>38608</c:v>
                </c:pt>
                <c:pt idx="15">
                  <c:v>31377</c:v>
                </c:pt>
                <c:pt idx="16">
                  <c:v>26984</c:v>
                </c:pt>
                <c:pt idx="17">
                  <c:v>25191</c:v>
                </c:pt>
                <c:pt idx="18">
                  <c:v>10271</c:v>
                </c:pt>
                <c:pt idx="19">
                  <c:v>-5366</c:v>
                </c:pt>
              </c:numCache>
            </c:numRef>
          </c:val>
          <c:extLst>
            <c:ext xmlns:c16="http://schemas.microsoft.com/office/drawing/2014/chart" uri="{C3380CC4-5D6E-409C-BE32-E72D297353CC}">
              <c16:uniqueId val="{00000000-12F3-4AD3-AE7E-5B65668C12A6}"/>
            </c:ext>
          </c:extLst>
        </c:ser>
        <c:dLbls>
          <c:showLegendKey val="0"/>
          <c:showVal val="0"/>
          <c:showCatName val="0"/>
          <c:showSerName val="0"/>
          <c:showPercent val="0"/>
          <c:showBubbleSize val="0"/>
        </c:dLbls>
        <c:gapWidth val="219"/>
        <c:overlap val="-27"/>
        <c:axId val="254508760"/>
        <c:axId val="254509088"/>
      </c:barChart>
      <c:catAx>
        <c:axId val="254508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mn-lt"/>
                <a:ea typeface="+mn-ea"/>
                <a:cs typeface="+mn-cs"/>
              </a:defRPr>
            </a:pPr>
            <a:endParaRPr lang="en-US"/>
          </a:p>
        </c:txPr>
        <c:crossAx val="254509088"/>
        <c:crosses val="autoZero"/>
        <c:auto val="1"/>
        <c:lblAlgn val="ctr"/>
        <c:lblOffset val="100"/>
        <c:noMultiLvlLbl val="0"/>
      </c:catAx>
      <c:valAx>
        <c:axId val="254509088"/>
        <c:scaling>
          <c:orientation val="minMax"/>
          <c:max val="2500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4508760"/>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accent1">
        <a:lumMod val="20000"/>
        <a:lumOff val="80000"/>
      </a:schemeClr>
    </a:solidFill>
    <a:ln w="66675">
      <a:solidFill>
        <a:schemeClr val="accent1">
          <a:lumMod val="50000"/>
        </a:schemeClr>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b="1" u="sng" dirty="0">
                <a:solidFill>
                  <a:schemeClr val="tx1"/>
                </a:solidFill>
              </a:rPr>
              <a:t>GCC </a:t>
            </a:r>
            <a:r>
              <a:rPr lang="en-GB" b="1" u="sng" dirty="0">
                <a:solidFill>
                  <a:srgbClr val="FF0000"/>
                </a:solidFill>
              </a:rPr>
              <a:t>Outward FDI</a:t>
            </a:r>
            <a:r>
              <a:rPr lang="en-GB" b="1" u="sng" baseline="0" dirty="0">
                <a:solidFill>
                  <a:srgbClr val="FF0000"/>
                </a:solidFill>
              </a:rPr>
              <a:t> </a:t>
            </a:r>
            <a:r>
              <a:rPr lang="en-GB" b="1" u="sng" baseline="0" dirty="0">
                <a:solidFill>
                  <a:schemeClr val="tx1"/>
                </a:solidFill>
              </a:rPr>
              <a:t>Stocks to EU27 – Mio €</a:t>
            </a:r>
            <a:endParaRPr lang="en-GB" b="1" u="sng"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8.2421739114597464E-2"/>
          <c:y val="9.2457484882632085E-2"/>
          <c:w val="0.90167611157958771"/>
          <c:h val="0.76475993408139842"/>
        </c:manualLayout>
      </c:layout>
      <c:barChart>
        <c:barDir val="col"/>
        <c:grouping val="clustered"/>
        <c:varyColors val="0"/>
        <c:ser>
          <c:idx val="0"/>
          <c:order val="0"/>
          <c:tx>
            <c:strRef>
              <c:f>Sheet1!$B$1</c:f>
              <c:strCache>
                <c:ptCount val="1"/>
                <c:pt idx="0">
                  <c:v>2014</c:v>
                </c:pt>
              </c:strCache>
            </c:strRef>
          </c:tx>
          <c:spPr>
            <a:solidFill>
              <a:schemeClr val="accent1"/>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Sheet1!$B$2:$B$7</c:f>
              <c:numCache>
                <c:formatCode>#,##0</c:formatCode>
                <c:ptCount val="6"/>
                <c:pt idx="0">
                  <c:v>321</c:v>
                </c:pt>
                <c:pt idx="1">
                  <c:v>-95.2</c:v>
                </c:pt>
                <c:pt idx="2">
                  <c:v>1147</c:v>
                </c:pt>
                <c:pt idx="3">
                  <c:v>12912</c:v>
                </c:pt>
                <c:pt idx="4">
                  <c:v>7621</c:v>
                </c:pt>
                <c:pt idx="5">
                  <c:v>27453</c:v>
                </c:pt>
              </c:numCache>
            </c:numRef>
          </c:val>
          <c:extLst>
            <c:ext xmlns:c16="http://schemas.microsoft.com/office/drawing/2014/chart" uri="{C3380CC4-5D6E-409C-BE32-E72D297353CC}">
              <c16:uniqueId val="{00000000-E476-49A3-8F77-A8E8E9005B1B}"/>
            </c:ext>
          </c:extLst>
        </c:ser>
        <c:ser>
          <c:idx val="1"/>
          <c:order val="1"/>
          <c:tx>
            <c:strRef>
              <c:f>Sheet1!$C$1</c:f>
              <c:strCache>
                <c:ptCount val="1"/>
                <c:pt idx="0">
                  <c:v>2015</c:v>
                </c:pt>
              </c:strCache>
            </c:strRef>
          </c:tx>
          <c:spPr>
            <a:solidFill>
              <a:schemeClr val="accent2"/>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Sheet1!$C$2:$C$7</c:f>
              <c:numCache>
                <c:formatCode>#,##0</c:formatCode>
                <c:ptCount val="6"/>
                <c:pt idx="0">
                  <c:v>506</c:v>
                </c:pt>
                <c:pt idx="1">
                  <c:v>-67</c:v>
                </c:pt>
                <c:pt idx="2">
                  <c:v>2641</c:v>
                </c:pt>
                <c:pt idx="3">
                  <c:v>24060</c:v>
                </c:pt>
                <c:pt idx="4">
                  <c:v>47901</c:v>
                </c:pt>
                <c:pt idx="5">
                  <c:v>40486</c:v>
                </c:pt>
              </c:numCache>
            </c:numRef>
          </c:val>
          <c:extLst>
            <c:ext xmlns:c16="http://schemas.microsoft.com/office/drawing/2014/chart" uri="{C3380CC4-5D6E-409C-BE32-E72D297353CC}">
              <c16:uniqueId val="{00000001-E476-49A3-8F77-A8E8E9005B1B}"/>
            </c:ext>
          </c:extLst>
        </c:ser>
        <c:ser>
          <c:idx val="2"/>
          <c:order val="2"/>
          <c:tx>
            <c:strRef>
              <c:f>Sheet1!$D$1</c:f>
              <c:strCache>
                <c:ptCount val="1"/>
                <c:pt idx="0">
                  <c:v>2016</c:v>
                </c:pt>
              </c:strCache>
            </c:strRef>
          </c:tx>
          <c:spPr>
            <a:solidFill>
              <a:schemeClr val="accent3"/>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Sheet1!$D$2:$D$7</c:f>
              <c:numCache>
                <c:formatCode>#,##0</c:formatCode>
                <c:ptCount val="6"/>
                <c:pt idx="0">
                  <c:v>421</c:v>
                </c:pt>
                <c:pt idx="1">
                  <c:v>762</c:v>
                </c:pt>
                <c:pt idx="2">
                  <c:v>2872</c:v>
                </c:pt>
                <c:pt idx="3">
                  <c:v>23137</c:v>
                </c:pt>
                <c:pt idx="4">
                  <c:v>45616</c:v>
                </c:pt>
                <c:pt idx="5">
                  <c:v>44422</c:v>
                </c:pt>
              </c:numCache>
            </c:numRef>
          </c:val>
          <c:extLst>
            <c:ext xmlns:c16="http://schemas.microsoft.com/office/drawing/2014/chart" uri="{C3380CC4-5D6E-409C-BE32-E72D297353CC}">
              <c16:uniqueId val="{00000002-E476-49A3-8F77-A8E8E9005B1B}"/>
            </c:ext>
          </c:extLst>
        </c:ser>
        <c:ser>
          <c:idx val="3"/>
          <c:order val="3"/>
          <c:tx>
            <c:strRef>
              <c:f>Sheet1!$E$1</c:f>
              <c:strCache>
                <c:ptCount val="1"/>
                <c:pt idx="0">
                  <c:v>2017</c:v>
                </c:pt>
              </c:strCache>
            </c:strRef>
          </c:tx>
          <c:spPr>
            <a:solidFill>
              <a:schemeClr val="accent4"/>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Sheet1!$E$2:$E$7</c:f>
              <c:numCache>
                <c:formatCode>#,##0</c:formatCode>
                <c:ptCount val="6"/>
                <c:pt idx="0">
                  <c:v>1915</c:v>
                </c:pt>
                <c:pt idx="1">
                  <c:v>1279</c:v>
                </c:pt>
                <c:pt idx="2">
                  <c:v>2424</c:v>
                </c:pt>
                <c:pt idx="3">
                  <c:v>27355</c:v>
                </c:pt>
                <c:pt idx="4">
                  <c:v>41586</c:v>
                </c:pt>
                <c:pt idx="5">
                  <c:v>45361</c:v>
                </c:pt>
              </c:numCache>
            </c:numRef>
          </c:val>
          <c:extLst>
            <c:ext xmlns:c16="http://schemas.microsoft.com/office/drawing/2014/chart" uri="{C3380CC4-5D6E-409C-BE32-E72D297353CC}">
              <c16:uniqueId val="{00000004-E476-49A3-8F77-A8E8E9005B1B}"/>
            </c:ext>
          </c:extLst>
        </c:ser>
        <c:ser>
          <c:idx val="4"/>
          <c:order val="4"/>
          <c:tx>
            <c:strRef>
              <c:f>Sheet1!$F$1</c:f>
              <c:strCache>
                <c:ptCount val="1"/>
                <c:pt idx="0">
                  <c:v>2018</c:v>
                </c:pt>
              </c:strCache>
            </c:strRef>
          </c:tx>
          <c:spPr>
            <a:solidFill>
              <a:schemeClr val="accent5"/>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Sheet1!$F$2:$F$7</c:f>
              <c:numCache>
                <c:formatCode>#,##0</c:formatCode>
                <c:ptCount val="6"/>
                <c:pt idx="0">
                  <c:v>2168</c:v>
                </c:pt>
                <c:pt idx="1">
                  <c:v>1472</c:v>
                </c:pt>
                <c:pt idx="2">
                  <c:v>2218</c:v>
                </c:pt>
                <c:pt idx="3">
                  <c:v>30435</c:v>
                </c:pt>
                <c:pt idx="4">
                  <c:v>36771</c:v>
                </c:pt>
                <c:pt idx="5">
                  <c:v>42782</c:v>
                </c:pt>
              </c:numCache>
            </c:numRef>
          </c:val>
          <c:extLst>
            <c:ext xmlns:c16="http://schemas.microsoft.com/office/drawing/2014/chart" uri="{C3380CC4-5D6E-409C-BE32-E72D297353CC}">
              <c16:uniqueId val="{00000005-E476-49A3-8F77-A8E8E9005B1B}"/>
            </c:ext>
          </c:extLst>
        </c:ser>
        <c:ser>
          <c:idx val="5"/>
          <c:order val="5"/>
          <c:tx>
            <c:strRef>
              <c:f>Sheet1!$G$1</c:f>
              <c:strCache>
                <c:ptCount val="1"/>
                <c:pt idx="0">
                  <c:v>2019</c:v>
                </c:pt>
              </c:strCache>
            </c:strRef>
          </c:tx>
          <c:spPr>
            <a:solidFill>
              <a:schemeClr val="accent6"/>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Sheet1!$G$2:$G$7</c:f>
              <c:numCache>
                <c:formatCode>#,##0</c:formatCode>
                <c:ptCount val="6"/>
                <c:pt idx="0">
                  <c:v>2304</c:v>
                </c:pt>
                <c:pt idx="1">
                  <c:v>1369</c:v>
                </c:pt>
                <c:pt idx="2">
                  <c:v>1610</c:v>
                </c:pt>
                <c:pt idx="3">
                  <c:v>30746</c:v>
                </c:pt>
                <c:pt idx="4">
                  <c:v>31463</c:v>
                </c:pt>
                <c:pt idx="5">
                  <c:v>68273</c:v>
                </c:pt>
              </c:numCache>
            </c:numRef>
          </c:val>
          <c:extLst>
            <c:ext xmlns:c16="http://schemas.microsoft.com/office/drawing/2014/chart" uri="{C3380CC4-5D6E-409C-BE32-E72D297353CC}">
              <c16:uniqueId val="{00000006-E476-49A3-8F77-A8E8E9005B1B}"/>
            </c:ext>
          </c:extLst>
        </c:ser>
        <c:ser>
          <c:idx val="6"/>
          <c:order val="6"/>
          <c:tx>
            <c:strRef>
              <c:f>Sheet1!$H$1</c:f>
              <c:strCache>
                <c:ptCount val="1"/>
                <c:pt idx="0">
                  <c:v>2020</c:v>
                </c:pt>
              </c:strCache>
            </c:strRef>
          </c:tx>
          <c:spPr>
            <a:solidFill>
              <a:schemeClr val="accent1">
                <a:lumMod val="60000"/>
              </a:schemeClr>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Sheet1!$H$2:$H$7</c:f>
              <c:numCache>
                <c:formatCode>#,##0</c:formatCode>
                <c:ptCount val="6"/>
                <c:pt idx="0">
                  <c:v>2131</c:v>
                </c:pt>
                <c:pt idx="1">
                  <c:v>2498</c:v>
                </c:pt>
                <c:pt idx="2">
                  <c:v>1285</c:v>
                </c:pt>
                <c:pt idx="3">
                  <c:v>21027</c:v>
                </c:pt>
                <c:pt idx="4">
                  <c:v>24388</c:v>
                </c:pt>
                <c:pt idx="5">
                  <c:v>120015</c:v>
                </c:pt>
              </c:numCache>
            </c:numRef>
          </c:val>
          <c:extLst>
            <c:ext xmlns:c16="http://schemas.microsoft.com/office/drawing/2014/chart" uri="{C3380CC4-5D6E-409C-BE32-E72D297353CC}">
              <c16:uniqueId val="{00000007-E476-49A3-8F77-A8E8E9005B1B}"/>
            </c:ext>
          </c:extLst>
        </c:ser>
        <c:ser>
          <c:idx val="7"/>
          <c:order val="7"/>
          <c:tx>
            <c:strRef>
              <c:f>Sheet1!$I$1</c:f>
              <c:strCache>
                <c:ptCount val="1"/>
                <c:pt idx="0">
                  <c:v>2021</c:v>
                </c:pt>
              </c:strCache>
            </c:strRef>
          </c:tx>
          <c:spPr>
            <a:solidFill>
              <a:schemeClr val="accent2">
                <a:lumMod val="60000"/>
              </a:schemeClr>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Sheet1!$I$2:$I$7</c:f>
              <c:numCache>
                <c:formatCode>#,##0</c:formatCode>
                <c:ptCount val="6"/>
                <c:pt idx="0">
                  <c:v>1489</c:v>
                </c:pt>
                <c:pt idx="1">
                  <c:v>2286</c:v>
                </c:pt>
                <c:pt idx="2">
                  <c:v>1145</c:v>
                </c:pt>
                <c:pt idx="3">
                  <c:v>18933</c:v>
                </c:pt>
                <c:pt idx="4">
                  <c:v>44402</c:v>
                </c:pt>
                <c:pt idx="5">
                  <c:v>128984</c:v>
                </c:pt>
              </c:numCache>
            </c:numRef>
          </c:val>
          <c:extLst>
            <c:ext xmlns:c16="http://schemas.microsoft.com/office/drawing/2014/chart" uri="{C3380CC4-5D6E-409C-BE32-E72D297353CC}">
              <c16:uniqueId val="{00000000-AB1F-4D5C-B7E0-D08331CFF8BF}"/>
            </c:ext>
          </c:extLst>
        </c:ser>
        <c:ser>
          <c:idx val="8"/>
          <c:order val="8"/>
          <c:tx>
            <c:strRef>
              <c:f>Sheet1!$J$1</c:f>
              <c:strCache>
                <c:ptCount val="1"/>
                <c:pt idx="0">
                  <c:v>2022</c:v>
                </c:pt>
              </c:strCache>
            </c:strRef>
          </c:tx>
          <c:spPr>
            <a:solidFill>
              <a:schemeClr val="accent3">
                <a:lumMod val="60000"/>
              </a:schemeClr>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Sheet1!$J$2:$J$7</c:f>
              <c:numCache>
                <c:formatCode>#,##0</c:formatCode>
                <c:ptCount val="6"/>
                <c:pt idx="0">
                  <c:v>1595</c:v>
                </c:pt>
                <c:pt idx="1">
                  <c:v>2865</c:v>
                </c:pt>
                <c:pt idx="2">
                  <c:v>1160</c:v>
                </c:pt>
                <c:pt idx="3">
                  <c:v>18232</c:v>
                </c:pt>
                <c:pt idx="4">
                  <c:v>44216</c:v>
                </c:pt>
                <c:pt idx="5">
                  <c:v>139104</c:v>
                </c:pt>
              </c:numCache>
            </c:numRef>
          </c:val>
          <c:extLst>
            <c:ext xmlns:c16="http://schemas.microsoft.com/office/drawing/2014/chart" uri="{C3380CC4-5D6E-409C-BE32-E72D297353CC}">
              <c16:uniqueId val="{00000000-6930-4068-9002-B6DB80DB9245}"/>
            </c:ext>
          </c:extLst>
        </c:ser>
        <c:ser>
          <c:idx val="9"/>
          <c:order val="9"/>
          <c:tx>
            <c:strRef>
              <c:f>Sheet1!$K$1</c:f>
              <c:strCache>
                <c:ptCount val="1"/>
                <c:pt idx="0">
                  <c:v>2023</c:v>
                </c:pt>
              </c:strCache>
            </c:strRef>
          </c:tx>
          <c:spPr>
            <a:solidFill>
              <a:schemeClr val="accent4">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B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Bahrain</c:v>
                </c:pt>
                <c:pt idx="1">
                  <c:v>Kuwait</c:v>
                </c:pt>
                <c:pt idx="2">
                  <c:v>Oman</c:v>
                </c:pt>
                <c:pt idx="3">
                  <c:v>Qatar</c:v>
                </c:pt>
                <c:pt idx="4">
                  <c:v>Saudi Arabia</c:v>
                </c:pt>
                <c:pt idx="5">
                  <c:v>UAE</c:v>
                </c:pt>
              </c:strCache>
            </c:strRef>
          </c:cat>
          <c:val>
            <c:numRef>
              <c:f>Sheet1!$K$2:$K$7</c:f>
              <c:numCache>
                <c:formatCode>#,##0</c:formatCode>
                <c:ptCount val="6"/>
                <c:pt idx="0">
                  <c:v>1679</c:v>
                </c:pt>
                <c:pt idx="1">
                  <c:v>2588</c:v>
                </c:pt>
                <c:pt idx="2">
                  <c:v>1038</c:v>
                </c:pt>
                <c:pt idx="3">
                  <c:v>22476</c:v>
                </c:pt>
                <c:pt idx="4">
                  <c:v>45934</c:v>
                </c:pt>
                <c:pt idx="5">
                  <c:v>141439</c:v>
                </c:pt>
              </c:numCache>
            </c:numRef>
          </c:val>
          <c:extLst>
            <c:ext xmlns:c16="http://schemas.microsoft.com/office/drawing/2014/chart" uri="{C3380CC4-5D6E-409C-BE32-E72D297353CC}">
              <c16:uniqueId val="{00000001-6930-4068-9002-B6DB80DB9245}"/>
            </c:ext>
          </c:extLst>
        </c:ser>
        <c:dLbls>
          <c:showLegendKey val="0"/>
          <c:showVal val="0"/>
          <c:showCatName val="0"/>
          <c:showSerName val="0"/>
          <c:showPercent val="0"/>
          <c:showBubbleSize val="0"/>
        </c:dLbls>
        <c:gapWidth val="219"/>
        <c:overlap val="-27"/>
        <c:axId val="1499645648"/>
        <c:axId val="1499632336"/>
      </c:barChart>
      <c:catAx>
        <c:axId val="1499645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499632336"/>
        <c:crosses val="autoZero"/>
        <c:auto val="1"/>
        <c:lblAlgn val="ctr"/>
        <c:lblOffset val="100"/>
        <c:noMultiLvlLbl val="0"/>
      </c:catAx>
      <c:valAx>
        <c:axId val="1499632336"/>
        <c:scaling>
          <c:orientation val="minMax"/>
          <c:max val="230000"/>
          <c:min val="-1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99645648"/>
        <c:crosses val="autoZero"/>
        <c:crossBetween val="between"/>
      </c:valAx>
      <c:spPr>
        <a:noFill/>
        <a:ln>
          <a:noFill/>
        </a:ln>
        <a:effectLst/>
      </c:spPr>
    </c:plotArea>
    <c:legend>
      <c:legendPos val="b"/>
      <c:layout>
        <c:manualLayout>
          <c:xMode val="edge"/>
          <c:yMode val="edge"/>
          <c:x val="0.17551624500738533"/>
          <c:y val="0.90664198686918385"/>
          <c:w val="0.64896750998522934"/>
          <c:h val="4.401475716790275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987860892388452E-2"/>
          <c:y val="6.9729991900822519E-2"/>
          <c:w val="0.908628280839895"/>
          <c:h val="0.76887320722319941"/>
        </c:manualLayout>
      </c:layout>
      <c:barChart>
        <c:barDir val="col"/>
        <c:grouping val="clustered"/>
        <c:varyColors val="0"/>
        <c:ser>
          <c:idx val="0"/>
          <c:order val="0"/>
          <c:tx>
            <c:strRef>
              <c:f>Sheet1!$B$1</c:f>
              <c:strCache>
                <c:ptCount val="1"/>
                <c:pt idx="0">
                  <c:v>2020</c:v>
                </c:pt>
              </c:strCache>
            </c:strRef>
          </c:tx>
          <c:spPr>
            <a:solidFill>
              <a:srgbClr val="00B0F0"/>
            </a:solidFill>
            <a:ln>
              <a:noFill/>
            </a:ln>
            <a:effectLst/>
          </c:spPr>
          <c:invertIfNegative val="0"/>
          <c:cat>
            <c:strRef>
              <c:f>Sheet1!$A$2:$A$22</c:f>
              <c:strCache>
                <c:ptCount val="21"/>
                <c:pt idx="0">
                  <c:v>EU (Intra&amp;Extra)</c:v>
                </c:pt>
                <c:pt idx="1">
                  <c:v>Extra EU (27 from 2019)</c:v>
                </c:pt>
                <c:pt idx="2">
                  <c:v>US</c:v>
                </c:pt>
                <c:pt idx="3">
                  <c:v>UK</c:v>
                </c:pt>
                <c:pt idx="4">
                  <c:v>China</c:v>
                </c:pt>
                <c:pt idx="5">
                  <c:v>Singapore</c:v>
                </c:pt>
                <c:pt idx="6">
                  <c:v>India</c:v>
                </c:pt>
                <c:pt idx="7">
                  <c:v>Japan</c:v>
                </c:pt>
                <c:pt idx="8">
                  <c:v>Switzerland</c:v>
                </c:pt>
                <c:pt idx="9">
                  <c:v>UAE</c:v>
                </c:pt>
                <c:pt idx="10">
                  <c:v>Canada</c:v>
                </c:pt>
                <c:pt idx="11">
                  <c:v>South Korea</c:v>
                </c:pt>
                <c:pt idx="12">
                  <c:v>Turkey</c:v>
                </c:pt>
                <c:pt idx="13">
                  <c:v>Hong-Kong</c:v>
                </c:pt>
                <c:pt idx="14">
                  <c:v>Israel</c:v>
                </c:pt>
                <c:pt idx="15">
                  <c:v>Australia</c:v>
                </c:pt>
                <c:pt idx="16">
                  <c:v>Thailand</c:v>
                </c:pt>
                <c:pt idx="17">
                  <c:v>Mexico</c:v>
                </c:pt>
                <c:pt idx="18">
                  <c:v>Taiwan</c:v>
                </c:pt>
                <c:pt idx="19">
                  <c:v>Norway</c:v>
                </c:pt>
                <c:pt idx="20">
                  <c:v>Malaysia</c:v>
                </c:pt>
              </c:strCache>
            </c:strRef>
          </c:cat>
          <c:val>
            <c:numRef>
              <c:f>Sheet1!$B$2:$B$22</c:f>
              <c:numCache>
                <c:formatCode>General</c:formatCode>
                <c:ptCount val="21"/>
                <c:pt idx="0">
                  <c:v>1920</c:v>
                </c:pt>
                <c:pt idx="1">
                  <c:v>983</c:v>
                </c:pt>
                <c:pt idx="2">
                  <c:v>684</c:v>
                </c:pt>
                <c:pt idx="3">
                  <c:v>339</c:v>
                </c:pt>
                <c:pt idx="4">
                  <c:v>278</c:v>
                </c:pt>
                <c:pt idx="5">
                  <c:v>187</c:v>
                </c:pt>
                <c:pt idx="6">
                  <c:v>203</c:v>
                </c:pt>
                <c:pt idx="7">
                  <c:v>156</c:v>
                </c:pt>
                <c:pt idx="8">
                  <c:v>113</c:v>
                </c:pt>
                <c:pt idx="9">
                  <c:v>61</c:v>
                </c:pt>
                <c:pt idx="10">
                  <c:v>84</c:v>
                </c:pt>
                <c:pt idx="11">
                  <c:v>86</c:v>
                </c:pt>
                <c:pt idx="12">
                  <c:v>35</c:v>
                </c:pt>
                <c:pt idx="13">
                  <c:v>64</c:v>
                </c:pt>
                <c:pt idx="14">
                  <c:v>53</c:v>
                </c:pt>
                <c:pt idx="15">
                  <c:v>48</c:v>
                </c:pt>
                <c:pt idx="16">
                  <c:v>31</c:v>
                </c:pt>
                <c:pt idx="17">
                  <c:v>17</c:v>
                </c:pt>
                <c:pt idx="18">
                  <c:v>41</c:v>
                </c:pt>
                <c:pt idx="19">
                  <c:v>35</c:v>
                </c:pt>
                <c:pt idx="20">
                  <c:v>22</c:v>
                </c:pt>
              </c:numCache>
            </c:numRef>
          </c:val>
          <c:extLst>
            <c:ext xmlns:c16="http://schemas.microsoft.com/office/drawing/2014/chart" uri="{C3380CC4-5D6E-409C-BE32-E72D297353CC}">
              <c16:uniqueId val="{00000000-23E5-4576-9874-098086510FFB}"/>
            </c:ext>
          </c:extLst>
        </c:ser>
        <c:ser>
          <c:idx val="1"/>
          <c:order val="1"/>
          <c:tx>
            <c:strRef>
              <c:f>Sheet1!$C$1</c:f>
              <c:strCache>
                <c:ptCount val="1"/>
                <c:pt idx="0">
                  <c:v>2021</c:v>
                </c:pt>
              </c:strCache>
            </c:strRef>
          </c:tx>
          <c:spPr>
            <a:solidFill>
              <a:schemeClr val="accent6">
                <a:lumMod val="75000"/>
              </a:schemeClr>
            </a:solidFill>
            <a:ln>
              <a:noFill/>
            </a:ln>
            <a:effectLst/>
          </c:spPr>
          <c:invertIfNegative val="0"/>
          <c:cat>
            <c:strRef>
              <c:f>Sheet1!$A$2:$A$22</c:f>
              <c:strCache>
                <c:ptCount val="21"/>
                <c:pt idx="0">
                  <c:v>EU (Intra&amp;Extra)</c:v>
                </c:pt>
                <c:pt idx="1">
                  <c:v>Extra EU (27 from 2019)</c:v>
                </c:pt>
                <c:pt idx="2">
                  <c:v>US</c:v>
                </c:pt>
                <c:pt idx="3">
                  <c:v>UK</c:v>
                </c:pt>
                <c:pt idx="4">
                  <c:v>China</c:v>
                </c:pt>
                <c:pt idx="5">
                  <c:v>Singapore</c:v>
                </c:pt>
                <c:pt idx="6">
                  <c:v>India</c:v>
                </c:pt>
                <c:pt idx="7">
                  <c:v>Japan</c:v>
                </c:pt>
                <c:pt idx="8">
                  <c:v>Switzerland</c:v>
                </c:pt>
                <c:pt idx="9">
                  <c:v>UAE</c:v>
                </c:pt>
                <c:pt idx="10">
                  <c:v>Canada</c:v>
                </c:pt>
                <c:pt idx="11">
                  <c:v>South Korea</c:v>
                </c:pt>
                <c:pt idx="12">
                  <c:v>Turkey</c:v>
                </c:pt>
                <c:pt idx="13">
                  <c:v>Hong-Kong</c:v>
                </c:pt>
                <c:pt idx="14">
                  <c:v>Israel</c:v>
                </c:pt>
                <c:pt idx="15">
                  <c:v>Australia</c:v>
                </c:pt>
                <c:pt idx="16">
                  <c:v>Thailand</c:v>
                </c:pt>
                <c:pt idx="17">
                  <c:v>Mexico</c:v>
                </c:pt>
                <c:pt idx="18">
                  <c:v>Taiwan</c:v>
                </c:pt>
                <c:pt idx="19">
                  <c:v>Norway</c:v>
                </c:pt>
                <c:pt idx="20">
                  <c:v>Malaysia</c:v>
                </c:pt>
              </c:strCache>
            </c:strRef>
          </c:cat>
          <c:val>
            <c:numRef>
              <c:f>Sheet1!$C$2:$C$22</c:f>
              <c:numCache>
                <c:formatCode>General</c:formatCode>
                <c:ptCount val="21"/>
                <c:pt idx="0">
                  <c:v>2370</c:v>
                </c:pt>
                <c:pt idx="1">
                  <c:v>1232</c:v>
                </c:pt>
                <c:pt idx="2">
                  <c:v>772</c:v>
                </c:pt>
                <c:pt idx="3">
                  <c:v>415</c:v>
                </c:pt>
                <c:pt idx="4">
                  <c:v>391</c:v>
                </c:pt>
                <c:pt idx="5">
                  <c:v>230</c:v>
                </c:pt>
                <c:pt idx="6">
                  <c:v>240</c:v>
                </c:pt>
                <c:pt idx="7">
                  <c:v>164</c:v>
                </c:pt>
                <c:pt idx="8">
                  <c:v>133</c:v>
                </c:pt>
                <c:pt idx="9">
                  <c:v>101</c:v>
                </c:pt>
                <c:pt idx="10">
                  <c:v>103</c:v>
                </c:pt>
                <c:pt idx="11">
                  <c:v>122</c:v>
                </c:pt>
                <c:pt idx="12">
                  <c:v>58</c:v>
                </c:pt>
                <c:pt idx="13">
                  <c:v>77</c:v>
                </c:pt>
                <c:pt idx="14">
                  <c:v>72</c:v>
                </c:pt>
                <c:pt idx="15">
                  <c:v>45</c:v>
                </c:pt>
                <c:pt idx="16">
                  <c:v>24</c:v>
                </c:pt>
                <c:pt idx="17">
                  <c:v>27</c:v>
                </c:pt>
                <c:pt idx="18">
                  <c:v>52</c:v>
                </c:pt>
                <c:pt idx="19">
                  <c:v>40</c:v>
                </c:pt>
                <c:pt idx="20">
                  <c:v>21</c:v>
                </c:pt>
              </c:numCache>
            </c:numRef>
          </c:val>
          <c:extLst>
            <c:ext xmlns:c16="http://schemas.microsoft.com/office/drawing/2014/chart" uri="{C3380CC4-5D6E-409C-BE32-E72D297353CC}">
              <c16:uniqueId val="{00000001-23E5-4576-9874-098086510FFB}"/>
            </c:ext>
          </c:extLst>
        </c:ser>
        <c:ser>
          <c:idx val="2"/>
          <c:order val="2"/>
          <c:tx>
            <c:strRef>
              <c:f>Sheet1!$D$1</c:f>
              <c:strCache>
                <c:ptCount val="1"/>
                <c:pt idx="0">
                  <c:v>2022</c:v>
                </c:pt>
              </c:strCache>
            </c:strRef>
          </c:tx>
          <c:spPr>
            <a:solidFill>
              <a:srgbClr val="FF0000"/>
            </a:solidFill>
            <a:ln>
              <a:noFill/>
            </a:ln>
            <a:effectLst/>
          </c:spPr>
          <c:invertIfNegative val="0"/>
          <c:cat>
            <c:strRef>
              <c:f>Sheet1!$A$2:$A$22</c:f>
              <c:strCache>
                <c:ptCount val="21"/>
                <c:pt idx="0">
                  <c:v>EU (Intra&amp;Extra)</c:v>
                </c:pt>
                <c:pt idx="1">
                  <c:v>Extra EU (27 from 2019)</c:v>
                </c:pt>
                <c:pt idx="2">
                  <c:v>US</c:v>
                </c:pt>
                <c:pt idx="3">
                  <c:v>UK</c:v>
                </c:pt>
                <c:pt idx="4">
                  <c:v>China</c:v>
                </c:pt>
                <c:pt idx="5">
                  <c:v>Singapore</c:v>
                </c:pt>
                <c:pt idx="6">
                  <c:v>India</c:v>
                </c:pt>
                <c:pt idx="7">
                  <c:v>Japan</c:v>
                </c:pt>
                <c:pt idx="8">
                  <c:v>Switzerland</c:v>
                </c:pt>
                <c:pt idx="9">
                  <c:v>UAE</c:v>
                </c:pt>
                <c:pt idx="10">
                  <c:v>Canada</c:v>
                </c:pt>
                <c:pt idx="11">
                  <c:v>South Korea</c:v>
                </c:pt>
                <c:pt idx="12">
                  <c:v>Turkey</c:v>
                </c:pt>
                <c:pt idx="13">
                  <c:v>Hong-Kong</c:v>
                </c:pt>
                <c:pt idx="14">
                  <c:v>Israel</c:v>
                </c:pt>
                <c:pt idx="15">
                  <c:v>Australia</c:v>
                </c:pt>
                <c:pt idx="16">
                  <c:v>Thailand</c:v>
                </c:pt>
                <c:pt idx="17">
                  <c:v>Mexico</c:v>
                </c:pt>
                <c:pt idx="18">
                  <c:v>Taiwan</c:v>
                </c:pt>
                <c:pt idx="19">
                  <c:v>Norway</c:v>
                </c:pt>
                <c:pt idx="20">
                  <c:v>Malaysia</c:v>
                </c:pt>
              </c:strCache>
            </c:strRef>
          </c:cat>
          <c:val>
            <c:numRef>
              <c:f>Sheet1!$D$2:$D$22</c:f>
              <c:numCache>
                <c:formatCode>General</c:formatCode>
                <c:ptCount val="21"/>
                <c:pt idx="0">
                  <c:v>2568</c:v>
                </c:pt>
                <c:pt idx="1">
                  <c:v>1325</c:v>
                </c:pt>
                <c:pt idx="2">
                  <c:v>897</c:v>
                </c:pt>
                <c:pt idx="3">
                  <c:v>487</c:v>
                </c:pt>
                <c:pt idx="4">
                  <c:v>422</c:v>
                </c:pt>
                <c:pt idx="5">
                  <c:v>291</c:v>
                </c:pt>
                <c:pt idx="6">
                  <c:v>313</c:v>
                </c:pt>
                <c:pt idx="7">
                  <c:v>163</c:v>
                </c:pt>
                <c:pt idx="8">
                  <c:v>151</c:v>
                </c:pt>
                <c:pt idx="9">
                  <c:v>154</c:v>
                </c:pt>
                <c:pt idx="10">
                  <c:v>122</c:v>
                </c:pt>
                <c:pt idx="11">
                  <c:v>129</c:v>
                </c:pt>
                <c:pt idx="12">
                  <c:v>90</c:v>
                </c:pt>
                <c:pt idx="13">
                  <c:v>84</c:v>
                </c:pt>
                <c:pt idx="14">
                  <c:v>93</c:v>
                </c:pt>
                <c:pt idx="15">
                  <c:v>50</c:v>
                </c:pt>
                <c:pt idx="16">
                  <c:v>38</c:v>
                </c:pt>
                <c:pt idx="17">
                  <c:v>36</c:v>
                </c:pt>
                <c:pt idx="18">
                  <c:v>58</c:v>
                </c:pt>
                <c:pt idx="19">
                  <c:v>48</c:v>
                </c:pt>
                <c:pt idx="20">
                  <c:v>31</c:v>
                </c:pt>
              </c:numCache>
            </c:numRef>
          </c:val>
          <c:extLst>
            <c:ext xmlns:c16="http://schemas.microsoft.com/office/drawing/2014/chart" uri="{C3380CC4-5D6E-409C-BE32-E72D297353CC}">
              <c16:uniqueId val="{00000002-23E5-4576-9874-098086510FFB}"/>
            </c:ext>
          </c:extLst>
        </c:ser>
        <c:ser>
          <c:idx val="3"/>
          <c:order val="3"/>
          <c:tx>
            <c:strRef>
              <c:f>Sheet1!$E$1</c:f>
              <c:strCache>
                <c:ptCount val="1"/>
                <c:pt idx="0">
                  <c:v>2023</c:v>
                </c:pt>
              </c:strCache>
            </c:strRef>
          </c:tx>
          <c:spPr>
            <a:solidFill>
              <a:schemeClr val="accent4"/>
            </a:solidFill>
            <a:ln>
              <a:noFill/>
            </a:ln>
            <a:effectLst/>
          </c:spPr>
          <c:invertIfNegative val="0"/>
          <c:cat>
            <c:strRef>
              <c:f>Sheet1!$A$2:$A$22</c:f>
              <c:strCache>
                <c:ptCount val="21"/>
                <c:pt idx="0">
                  <c:v>EU (Intra&amp;Extra)</c:v>
                </c:pt>
                <c:pt idx="1">
                  <c:v>Extra EU (27 from 2019)</c:v>
                </c:pt>
                <c:pt idx="2">
                  <c:v>US</c:v>
                </c:pt>
                <c:pt idx="3">
                  <c:v>UK</c:v>
                </c:pt>
                <c:pt idx="4">
                  <c:v>China</c:v>
                </c:pt>
                <c:pt idx="5">
                  <c:v>Singapore</c:v>
                </c:pt>
                <c:pt idx="6">
                  <c:v>India</c:v>
                </c:pt>
                <c:pt idx="7">
                  <c:v>Japan</c:v>
                </c:pt>
                <c:pt idx="8">
                  <c:v>Switzerland</c:v>
                </c:pt>
                <c:pt idx="9">
                  <c:v>UAE</c:v>
                </c:pt>
                <c:pt idx="10">
                  <c:v>Canada</c:v>
                </c:pt>
                <c:pt idx="11">
                  <c:v>South Korea</c:v>
                </c:pt>
                <c:pt idx="12">
                  <c:v>Turkey</c:v>
                </c:pt>
                <c:pt idx="13">
                  <c:v>Hong-Kong</c:v>
                </c:pt>
                <c:pt idx="14">
                  <c:v>Israel</c:v>
                </c:pt>
                <c:pt idx="15">
                  <c:v>Australia</c:v>
                </c:pt>
                <c:pt idx="16">
                  <c:v>Thailand</c:v>
                </c:pt>
                <c:pt idx="17">
                  <c:v>Mexico</c:v>
                </c:pt>
                <c:pt idx="18">
                  <c:v>Taiwan</c:v>
                </c:pt>
                <c:pt idx="19">
                  <c:v>Norway</c:v>
                </c:pt>
                <c:pt idx="20">
                  <c:v>Malaysia</c:v>
                </c:pt>
              </c:strCache>
            </c:strRef>
          </c:cat>
          <c:val>
            <c:numRef>
              <c:f>Sheet1!$E$2:$E$22</c:f>
              <c:numCache>
                <c:formatCode>General</c:formatCode>
                <c:ptCount val="21"/>
                <c:pt idx="0">
                  <c:v>2862</c:v>
                </c:pt>
                <c:pt idx="1">
                  <c:v>1438</c:v>
                </c:pt>
                <c:pt idx="2">
                  <c:v>966</c:v>
                </c:pt>
                <c:pt idx="3">
                  <c:v>581</c:v>
                </c:pt>
                <c:pt idx="4">
                  <c:v>380</c:v>
                </c:pt>
                <c:pt idx="5">
                  <c:v>328</c:v>
                </c:pt>
                <c:pt idx="6">
                  <c:v>344</c:v>
                </c:pt>
                <c:pt idx="7">
                  <c:v>201</c:v>
                </c:pt>
                <c:pt idx="8">
                  <c:v>168</c:v>
                </c:pt>
                <c:pt idx="9">
                  <c:v>165</c:v>
                </c:pt>
                <c:pt idx="10">
                  <c:v>147</c:v>
                </c:pt>
                <c:pt idx="11">
                  <c:v>124</c:v>
                </c:pt>
                <c:pt idx="12">
                  <c:v>101</c:v>
                </c:pt>
                <c:pt idx="13">
                  <c:v>99</c:v>
                </c:pt>
                <c:pt idx="14">
                  <c:v>84</c:v>
                </c:pt>
                <c:pt idx="15">
                  <c:v>75</c:v>
                </c:pt>
                <c:pt idx="16">
                  <c:v>62</c:v>
                </c:pt>
                <c:pt idx="17">
                  <c:v>52</c:v>
                </c:pt>
                <c:pt idx="18">
                  <c:v>54</c:v>
                </c:pt>
                <c:pt idx="19">
                  <c:v>52</c:v>
                </c:pt>
                <c:pt idx="20">
                  <c:v>42</c:v>
                </c:pt>
              </c:numCache>
            </c:numRef>
          </c:val>
          <c:extLst>
            <c:ext xmlns:c16="http://schemas.microsoft.com/office/drawing/2014/chart" uri="{C3380CC4-5D6E-409C-BE32-E72D297353CC}">
              <c16:uniqueId val="{00000000-B8F9-4D71-BBED-07CB26AD7344}"/>
            </c:ext>
          </c:extLst>
        </c:ser>
        <c:ser>
          <c:idx val="4"/>
          <c:order val="4"/>
          <c:tx>
            <c:strRef>
              <c:f>Sheet1!$F$1</c:f>
              <c:strCache>
                <c:ptCount val="1"/>
                <c:pt idx="0">
                  <c:v>2024</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Sheet1!$A$2:$A$22</c:f>
              <c:strCache>
                <c:ptCount val="21"/>
                <c:pt idx="0">
                  <c:v>EU (Intra&amp;Extra)</c:v>
                </c:pt>
                <c:pt idx="1">
                  <c:v>Extra EU (27 from 2019)</c:v>
                </c:pt>
                <c:pt idx="2">
                  <c:v>US</c:v>
                </c:pt>
                <c:pt idx="3">
                  <c:v>UK</c:v>
                </c:pt>
                <c:pt idx="4">
                  <c:v>China</c:v>
                </c:pt>
                <c:pt idx="5">
                  <c:v>Singapore</c:v>
                </c:pt>
                <c:pt idx="6">
                  <c:v>India</c:v>
                </c:pt>
                <c:pt idx="7">
                  <c:v>Japan</c:v>
                </c:pt>
                <c:pt idx="8">
                  <c:v>Switzerland</c:v>
                </c:pt>
                <c:pt idx="9">
                  <c:v>UAE</c:v>
                </c:pt>
                <c:pt idx="10">
                  <c:v>Canada</c:v>
                </c:pt>
                <c:pt idx="11">
                  <c:v>South Korea</c:v>
                </c:pt>
                <c:pt idx="12">
                  <c:v>Turkey</c:v>
                </c:pt>
                <c:pt idx="13">
                  <c:v>Hong-Kong</c:v>
                </c:pt>
                <c:pt idx="14">
                  <c:v>Israel</c:v>
                </c:pt>
                <c:pt idx="15">
                  <c:v>Australia</c:v>
                </c:pt>
                <c:pt idx="16">
                  <c:v>Thailand</c:v>
                </c:pt>
                <c:pt idx="17">
                  <c:v>Mexico</c:v>
                </c:pt>
                <c:pt idx="18">
                  <c:v>Taiwan</c:v>
                </c:pt>
                <c:pt idx="19">
                  <c:v>Norway</c:v>
                </c:pt>
                <c:pt idx="20">
                  <c:v>Malaysia</c:v>
                </c:pt>
              </c:strCache>
            </c:strRef>
          </c:cat>
          <c:val>
            <c:numRef>
              <c:f>Sheet1!$F$2:$F$22</c:f>
              <c:numCache>
                <c:formatCode>General</c:formatCode>
                <c:ptCount val="21"/>
                <c:pt idx="0">
                  <c:v>3241</c:v>
                </c:pt>
                <c:pt idx="1">
                  <c:v>1642</c:v>
                </c:pt>
                <c:pt idx="2">
                  <c:v>1077</c:v>
                </c:pt>
                <c:pt idx="3">
                  <c:v>645</c:v>
                </c:pt>
                <c:pt idx="4">
                  <c:v>444</c:v>
                </c:pt>
                <c:pt idx="5">
                  <c:v>395</c:v>
                </c:pt>
                <c:pt idx="6">
                  <c:v>374</c:v>
                </c:pt>
                <c:pt idx="7">
                  <c:v>223</c:v>
                </c:pt>
                <c:pt idx="8">
                  <c:v>179</c:v>
                </c:pt>
                <c:pt idx="9">
                  <c:v>176</c:v>
                </c:pt>
                <c:pt idx="10">
                  <c:v>158</c:v>
                </c:pt>
                <c:pt idx="11">
                  <c:v>138</c:v>
                </c:pt>
                <c:pt idx="12">
                  <c:v>115</c:v>
                </c:pt>
                <c:pt idx="13">
                  <c:v>109</c:v>
                </c:pt>
                <c:pt idx="14">
                  <c:v>83</c:v>
                </c:pt>
                <c:pt idx="15">
                  <c:v>83</c:v>
                </c:pt>
                <c:pt idx="16">
                  <c:v>71</c:v>
                </c:pt>
                <c:pt idx="17">
                  <c:v>62</c:v>
                </c:pt>
                <c:pt idx="18">
                  <c:v>58</c:v>
                </c:pt>
                <c:pt idx="19">
                  <c:v>57</c:v>
                </c:pt>
                <c:pt idx="20">
                  <c:v>53</c:v>
                </c:pt>
              </c:numCache>
            </c:numRef>
          </c:val>
          <c:extLst>
            <c:ext xmlns:c16="http://schemas.microsoft.com/office/drawing/2014/chart" uri="{C3380CC4-5D6E-409C-BE32-E72D297353CC}">
              <c16:uniqueId val="{00000001-9B31-409D-BC82-02836B0BC355}"/>
            </c:ext>
          </c:extLst>
        </c:ser>
        <c:dLbls>
          <c:showLegendKey val="0"/>
          <c:showVal val="0"/>
          <c:showCatName val="0"/>
          <c:showSerName val="0"/>
          <c:showPercent val="0"/>
          <c:showBubbleSize val="0"/>
        </c:dLbls>
        <c:gapWidth val="219"/>
        <c:overlap val="-27"/>
        <c:axId val="646674464"/>
        <c:axId val="646671840"/>
      </c:barChart>
      <c:catAx>
        <c:axId val="646674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46671840"/>
        <c:crosses val="autoZero"/>
        <c:auto val="1"/>
        <c:lblAlgn val="ctr"/>
        <c:lblOffset val="100"/>
        <c:noMultiLvlLbl val="0"/>
      </c:catAx>
      <c:valAx>
        <c:axId val="646671840"/>
        <c:scaling>
          <c:orientation val="minMax"/>
          <c:max val="34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46674464"/>
        <c:crosses val="autoZero"/>
        <c:crossBetween val="between"/>
      </c:valAx>
      <c:spPr>
        <a:noFill/>
        <a:ln w="25400">
          <a:noFill/>
        </a:ln>
        <a:effectLst/>
      </c:spPr>
    </c:plotArea>
    <c:legend>
      <c:legendPos val="b"/>
      <c:layout>
        <c:manualLayout>
          <c:xMode val="edge"/>
          <c:yMode val="edge"/>
          <c:x val="0.61438112423447067"/>
          <c:y val="0.15429524238638637"/>
          <c:w val="0.38561887576552933"/>
          <c:h val="4.696180133647375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66675">
      <a:solidFill>
        <a:schemeClr val="accent1">
          <a:lumMod val="50000"/>
        </a:schemeClr>
      </a:solid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GCC Outward FDI to EU27</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EU Outward FDI to GCC</c:v>
                </c:pt>
              </c:strCache>
            </c:strRef>
          </c:tx>
          <c:spPr>
            <a:solidFill>
              <a:schemeClr val="accent1"/>
            </a:solidFill>
            <a:ln>
              <a:noFill/>
            </a:ln>
            <a:effectLst/>
          </c:spPr>
          <c:invertIfNegative val="0"/>
          <c:dLbls>
            <c:dLbl>
              <c:idx val="1"/>
              <c:layout>
                <c:manualLayout>
                  <c:x val="-5.2570203988949057E-2"/>
                  <c:y val="-4.98161118642365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68-481E-B721-2C7C6A099813}"/>
                </c:ext>
              </c:extLst>
            </c:dLbl>
            <c:dLbl>
              <c:idx val="3"/>
              <c:layout>
                <c:manualLayout>
                  <c:x val="-0.14644556825492941"/>
                  <c:y val="-6.64214824856487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668-481E-B721-2C7C6A099813}"/>
                </c:ext>
              </c:extLst>
            </c:dLbl>
            <c:dLbl>
              <c:idx val="5"/>
              <c:layout>
                <c:manualLayout>
                  <c:x val="-9.3875364265980463E-2"/>
                  <c:y val="-5.645826011280145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668-481E-B721-2C7C6A099813}"/>
                </c:ext>
              </c:extLst>
            </c:dLbl>
            <c:dLbl>
              <c:idx val="6"/>
              <c:layout>
                <c:manualLayout>
                  <c:x val="-6.0080233130227589E-2"/>
                  <c:y val="-2.65685929942595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668-481E-B721-2C7C6A099813}"/>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Sheet1!$B$2:$B$11</c:f>
              <c:numCache>
                <c:formatCode>#,##0</c:formatCode>
                <c:ptCount val="10"/>
                <c:pt idx="0">
                  <c:v>49359</c:v>
                </c:pt>
                <c:pt idx="1">
                  <c:v>115527</c:v>
                </c:pt>
                <c:pt idx="2">
                  <c:v>117230</c:v>
                </c:pt>
                <c:pt idx="3">
                  <c:v>119920</c:v>
                </c:pt>
                <c:pt idx="4">
                  <c:v>115846</c:v>
                </c:pt>
                <c:pt idx="5">
                  <c:v>135765</c:v>
                </c:pt>
                <c:pt idx="6">
                  <c:v>171344</c:v>
                </c:pt>
                <c:pt idx="7">
                  <c:v>197239</c:v>
                </c:pt>
                <c:pt idx="8">
                  <c:v>207172</c:v>
                </c:pt>
                <c:pt idx="9">
                  <c:v>215154</c:v>
                </c:pt>
              </c:numCache>
            </c:numRef>
          </c:val>
          <c:extLst>
            <c:ext xmlns:c16="http://schemas.microsoft.com/office/drawing/2014/chart" uri="{C3380CC4-5D6E-409C-BE32-E72D297353CC}">
              <c16:uniqueId val="{00000000-DDCB-477C-AD24-FE76BF88D50D}"/>
            </c:ext>
          </c:extLst>
        </c:ser>
        <c:dLbls>
          <c:showLegendKey val="0"/>
          <c:showVal val="0"/>
          <c:showCatName val="0"/>
          <c:showSerName val="0"/>
          <c:showPercent val="0"/>
          <c:showBubbleSize val="0"/>
        </c:dLbls>
        <c:gapWidth val="219"/>
        <c:overlap val="-27"/>
        <c:axId val="739418728"/>
        <c:axId val="739419056"/>
      </c:barChart>
      <c:catAx>
        <c:axId val="739418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39419056"/>
        <c:crosses val="autoZero"/>
        <c:auto val="1"/>
        <c:lblAlgn val="ctr"/>
        <c:lblOffset val="100"/>
        <c:noMultiLvlLbl val="0"/>
      </c:catAx>
      <c:valAx>
        <c:axId val="7394190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394187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15875">
      <a:solidFill>
        <a:srgbClr val="C00000"/>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GB" b="1" u="sng" dirty="0">
                <a:solidFill>
                  <a:schemeClr val="tx1"/>
                </a:solidFill>
              </a:rPr>
              <a:t>GCC </a:t>
            </a:r>
            <a:r>
              <a:rPr lang="en-GB" b="1" u="sng" dirty="0">
                <a:solidFill>
                  <a:srgbClr val="FF0000"/>
                </a:solidFill>
              </a:rPr>
              <a:t>Inward FDI</a:t>
            </a:r>
            <a:r>
              <a:rPr lang="en-GB" b="1" u="sng" baseline="0" dirty="0">
                <a:solidFill>
                  <a:srgbClr val="FF0000"/>
                </a:solidFill>
              </a:rPr>
              <a:t> </a:t>
            </a:r>
            <a:r>
              <a:rPr lang="en-GB" b="1" u="sng" baseline="0" dirty="0">
                <a:solidFill>
                  <a:schemeClr val="tx1"/>
                </a:solidFill>
              </a:rPr>
              <a:t>Stocks to EU27 – Mio €</a:t>
            </a:r>
            <a:endParaRPr lang="en-GB" b="1" u="sng" dirty="0">
              <a:solidFill>
                <a:schemeClr val="tx1"/>
              </a:solidFill>
            </a:endParaRP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GB"/>
        </a:p>
      </c:txPr>
    </c:title>
    <c:autoTitleDeleted val="0"/>
    <c:plotArea>
      <c:layout>
        <c:manualLayout>
          <c:layoutTarget val="inner"/>
          <c:xMode val="edge"/>
          <c:yMode val="edge"/>
          <c:x val="8.2421739114597464E-2"/>
          <c:y val="9.2457484882632085E-2"/>
          <c:w val="0.90167611157958771"/>
          <c:h val="0.76475993408139842"/>
        </c:manualLayout>
      </c:layout>
      <c:barChart>
        <c:barDir val="col"/>
        <c:grouping val="clustered"/>
        <c:varyColors val="0"/>
        <c:ser>
          <c:idx val="0"/>
          <c:order val="0"/>
          <c:tx>
            <c:strRef>
              <c:f>Sheet1!$B$1</c:f>
              <c:strCache>
                <c:ptCount val="1"/>
                <c:pt idx="0">
                  <c:v>2014</c:v>
                </c:pt>
              </c:strCache>
            </c:strRef>
          </c:tx>
          <c:spPr>
            <a:solidFill>
              <a:schemeClr val="accent1"/>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Sheet1!$B$2:$B$7</c:f>
              <c:numCache>
                <c:formatCode>#,##0</c:formatCode>
                <c:ptCount val="6"/>
                <c:pt idx="0">
                  <c:v>1344</c:v>
                </c:pt>
                <c:pt idx="1">
                  <c:v>3411</c:v>
                </c:pt>
                <c:pt idx="2">
                  <c:v>3474</c:v>
                </c:pt>
                <c:pt idx="3">
                  <c:v>7682</c:v>
                </c:pt>
                <c:pt idx="4">
                  <c:v>15231</c:v>
                </c:pt>
                <c:pt idx="5">
                  <c:v>7543</c:v>
                </c:pt>
              </c:numCache>
            </c:numRef>
          </c:val>
          <c:extLst>
            <c:ext xmlns:c16="http://schemas.microsoft.com/office/drawing/2014/chart" uri="{C3380CC4-5D6E-409C-BE32-E72D297353CC}">
              <c16:uniqueId val="{00000000-E476-49A3-8F77-A8E8E9005B1B}"/>
            </c:ext>
          </c:extLst>
        </c:ser>
        <c:ser>
          <c:idx val="1"/>
          <c:order val="1"/>
          <c:tx>
            <c:strRef>
              <c:f>Sheet1!$C$1</c:f>
              <c:strCache>
                <c:ptCount val="1"/>
                <c:pt idx="0">
                  <c:v>2015</c:v>
                </c:pt>
              </c:strCache>
            </c:strRef>
          </c:tx>
          <c:spPr>
            <a:solidFill>
              <a:schemeClr val="accent2"/>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Sheet1!$C$2:$C$7</c:f>
              <c:numCache>
                <c:formatCode>#,##0</c:formatCode>
                <c:ptCount val="6"/>
                <c:pt idx="0">
                  <c:v>920</c:v>
                </c:pt>
                <c:pt idx="1">
                  <c:v>7887</c:v>
                </c:pt>
                <c:pt idx="2">
                  <c:v>9758</c:v>
                </c:pt>
                <c:pt idx="3">
                  <c:v>7480</c:v>
                </c:pt>
                <c:pt idx="4">
                  <c:v>16783</c:v>
                </c:pt>
                <c:pt idx="5">
                  <c:v>72385</c:v>
                </c:pt>
              </c:numCache>
            </c:numRef>
          </c:val>
          <c:extLst>
            <c:ext xmlns:c16="http://schemas.microsoft.com/office/drawing/2014/chart" uri="{C3380CC4-5D6E-409C-BE32-E72D297353CC}">
              <c16:uniqueId val="{00000001-E476-49A3-8F77-A8E8E9005B1B}"/>
            </c:ext>
          </c:extLst>
        </c:ser>
        <c:ser>
          <c:idx val="2"/>
          <c:order val="2"/>
          <c:tx>
            <c:strRef>
              <c:f>Sheet1!$D$1</c:f>
              <c:strCache>
                <c:ptCount val="1"/>
                <c:pt idx="0">
                  <c:v>2016</c:v>
                </c:pt>
              </c:strCache>
            </c:strRef>
          </c:tx>
          <c:spPr>
            <a:solidFill>
              <a:schemeClr val="accent3"/>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Sheet1!$D$2:$D$7</c:f>
              <c:numCache>
                <c:formatCode>#,##0</c:formatCode>
                <c:ptCount val="6"/>
                <c:pt idx="0">
                  <c:v>1463</c:v>
                </c:pt>
                <c:pt idx="1">
                  <c:v>7838</c:v>
                </c:pt>
                <c:pt idx="2">
                  <c:v>9983</c:v>
                </c:pt>
                <c:pt idx="3">
                  <c:v>9120</c:v>
                </c:pt>
                <c:pt idx="4">
                  <c:v>19115</c:v>
                </c:pt>
                <c:pt idx="5">
                  <c:v>84107</c:v>
                </c:pt>
              </c:numCache>
            </c:numRef>
          </c:val>
          <c:extLst>
            <c:ext xmlns:c16="http://schemas.microsoft.com/office/drawing/2014/chart" uri="{C3380CC4-5D6E-409C-BE32-E72D297353CC}">
              <c16:uniqueId val="{00000002-E476-49A3-8F77-A8E8E9005B1B}"/>
            </c:ext>
          </c:extLst>
        </c:ser>
        <c:ser>
          <c:idx val="3"/>
          <c:order val="3"/>
          <c:tx>
            <c:strRef>
              <c:f>Sheet1!$E$1</c:f>
              <c:strCache>
                <c:ptCount val="1"/>
                <c:pt idx="0">
                  <c:v>2017</c:v>
                </c:pt>
              </c:strCache>
            </c:strRef>
          </c:tx>
          <c:spPr>
            <a:solidFill>
              <a:schemeClr val="accent4"/>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Sheet1!$E$2:$E$7</c:f>
              <c:numCache>
                <c:formatCode>#,##0</c:formatCode>
                <c:ptCount val="6"/>
                <c:pt idx="0">
                  <c:v>1068</c:v>
                </c:pt>
                <c:pt idx="1">
                  <c:v>9523</c:v>
                </c:pt>
                <c:pt idx="2">
                  <c:v>10581</c:v>
                </c:pt>
                <c:pt idx="3">
                  <c:v>7652</c:v>
                </c:pt>
                <c:pt idx="4">
                  <c:v>17003</c:v>
                </c:pt>
                <c:pt idx="5">
                  <c:v>97753</c:v>
                </c:pt>
              </c:numCache>
            </c:numRef>
          </c:val>
          <c:extLst>
            <c:ext xmlns:c16="http://schemas.microsoft.com/office/drawing/2014/chart" uri="{C3380CC4-5D6E-409C-BE32-E72D297353CC}">
              <c16:uniqueId val="{00000004-E476-49A3-8F77-A8E8E9005B1B}"/>
            </c:ext>
          </c:extLst>
        </c:ser>
        <c:ser>
          <c:idx val="4"/>
          <c:order val="4"/>
          <c:tx>
            <c:strRef>
              <c:f>Sheet1!$F$1</c:f>
              <c:strCache>
                <c:ptCount val="1"/>
                <c:pt idx="0">
                  <c:v>2018</c:v>
                </c:pt>
              </c:strCache>
            </c:strRef>
          </c:tx>
          <c:spPr>
            <a:solidFill>
              <a:schemeClr val="accent5"/>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Sheet1!$F$2:$F$7</c:f>
              <c:numCache>
                <c:formatCode>#,##0</c:formatCode>
                <c:ptCount val="6"/>
                <c:pt idx="0">
                  <c:v>1097</c:v>
                </c:pt>
                <c:pt idx="1">
                  <c:v>10145</c:v>
                </c:pt>
                <c:pt idx="2">
                  <c:v>10086</c:v>
                </c:pt>
                <c:pt idx="3">
                  <c:v>7950</c:v>
                </c:pt>
                <c:pt idx="4">
                  <c:v>17911</c:v>
                </c:pt>
                <c:pt idx="5">
                  <c:v>107831</c:v>
                </c:pt>
              </c:numCache>
            </c:numRef>
          </c:val>
          <c:extLst>
            <c:ext xmlns:c16="http://schemas.microsoft.com/office/drawing/2014/chart" uri="{C3380CC4-5D6E-409C-BE32-E72D297353CC}">
              <c16:uniqueId val="{00000005-E476-49A3-8F77-A8E8E9005B1B}"/>
            </c:ext>
          </c:extLst>
        </c:ser>
        <c:ser>
          <c:idx val="5"/>
          <c:order val="5"/>
          <c:tx>
            <c:strRef>
              <c:f>Sheet1!$G$1</c:f>
              <c:strCache>
                <c:ptCount val="1"/>
                <c:pt idx="0">
                  <c:v>2019</c:v>
                </c:pt>
              </c:strCache>
            </c:strRef>
          </c:tx>
          <c:spPr>
            <a:solidFill>
              <a:schemeClr val="accent6"/>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Sheet1!$G$2:$G$7</c:f>
              <c:numCache>
                <c:formatCode>#,##0</c:formatCode>
                <c:ptCount val="6"/>
                <c:pt idx="0">
                  <c:v>1213</c:v>
                </c:pt>
                <c:pt idx="1">
                  <c:v>9866</c:v>
                </c:pt>
                <c:pt idx="2">
                  <c:v>9396</c:v>
                </c:pt>
                <c:pt idx="3">
                  <c:v>8381</c:v>
                </c:pt>
                <c:pt idx="4">
                  <c:v>15330</c:v>
                </c:pt>
                <c:pt idx="5">
                  <c:v>240821</c:v>
                </c:pt>
              </c:numCache>
            </c:numRef>
          </c:val>
          <c:extLst>
            <c:ext xmlns:c16="http://schemas.microsoft.com/office/drawing/2014/chart" uri="{C3380CC4-5D6E-409C-BE32-E72D297353CC}">
              <c16:uniqueId val="{00000006-E476-49A3-8F77-A8E8E9005B1B}"/>
            </c:ext>
          </c:extLst>
        </c:ser>
        <c:ser>
          <c:idx val="6"/>
          <c:order val="6"/>
          <c:tx>
            <c:strRef>
              <c:f>Sheet1!$H$1</c:f>
              <c:strCache>
                <c:ptCount val="1"/>
                <c:pt idx="0">
                  <c:v>2020</c:v>
                </c:pt>
              </c:strCache>
            </c:strRef>
          </c:tx>
          <c:spPr>
            <a:solidFill>
              <a:schemeClr val="accent1">
                <a:lumMod val="60000"/>
              </a:schemeClr>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Sheet1!$H$2:$H$7</c:f>
              <c:numCache>
                <c:formatCode>#,##0</c:formatCode>
                <c:ptCount val="6"/>
                <c:pt idx="0">
                  <c:v>1199</c:v>
                </c:pt>
                <c:pt idx="1">
                  <c:v>3972</c:v>
                </c:pt>
                <c:pt idx="2">
                  <c:v>4937</c:v>
                </c:pt>
                <c:pt idx="3">
                  <c:v>7650</c:v>
                </c:pt>
                <c:pt idx="4">
                  <c:v>14116</c:v>
                </c:pt>
                <c:pt idx="5">
                  <c:v>158855</c:v>
                </c:pt>
              </c:numCache>
            </c:numRef>
          </c:val>
          <c:extLst>
            <c:ext xmlns:c16="http://schemas.microsoft.com/office/drawing/2014/chart" uri="{C3380CC4-5D6E-409C-BE32-E72D297353CC}">
              <c16:uniqueId val="{00000007-E476-49A3-8F77-A8E8E9005B1B}"/>
            </c:ext>
          </c:extLst>
        </c:ser>
        <c:ser>
          <c:idx val="7"/>
          <c:order val="7"/>
          <c:tx>
            <c:strRef>
              <c:f>Sheet1!$I$1</c:f>
              <c:strCache>
                <c:ptCount val="1"/>
                <c:pt idx="0">
                  <c:v>2021</c:v>
                </c:pt>
              </c:strCache>
            </c:strRef>
          </c:tx>
          <c:spPr>
            <a:solidFill>
              <a:schemeClr val="accent2">
                <a:lumMod val="60000"/>
              </a:schemeClr>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Sheet1!$I$2:$I$7</c:f>
              <c:numCache>
                <c:formatCode>#,##0</c:formatCode>
                <c:ptCount val="6"/>
                <c:pt idx="0">
                  <c:v>1277</c:v>
                </c:pt>
                <c:pt idx="1">
                  <c:v>4038</c:v>
                </c:pt>
                <c:pt idx="2">
                  <c:v>4692</c:v>
                </c:pt>
                <c:pt idx="3">
                  <c:v>7574</c:v>
                </c:pt>
                <c:pt idx="4">
                  <c:v>14533</c:v>
                </c:pt>
                <c:pt idx="5">
                  <c:v>163224</c:v>
                </c:pt>
              </c:numCache>
            </c:numRef>
          </c:val>
          <c:extLst>
            <c:ext xmlns:c16="http://schemas.microsoft.com/office/drawing/2014/chart" uri="{C3380CC4-5D6E-409C-BE32-E72D297353CC}">
              <c16:uniqueId val="{00000000-AB1F-4D5C-B7E0-D08331CFF8BF}"/>
            </c:ext>
          </c:extLst>
        </c:ser>
        <c:ser>
          <c:idx val="8"/>
          <c:order val="8"/>
          <c:tx>
            <c:strRef>
              <c:f>Sheet1!$J$1</c:f>
              <c:strCache>
                <c:ptCount val="1"/>
                <c:pt idx="0">
                  <c:v>2022</c:v>
                </c:pt>
              </c:strCache>
            </c:strRef>
          </c:tx>
          <c:spPr>
            <a:solidFill>
              <a:schemeClr val="accent3">
                <a:lumMod val="60000"/>
              </a:schemeClr>
            </a:solidFill>
            <a:ln>
              <a:noFill/>
            </a:ln>
            <a:effectLst/>
          </c:spPr>
          <c:invertIfNegative val="0"/>
          <c:cat>
            <c:strRef>
              <c:f>Sheet1!$A$2:$A$7</c:f>
              <c:strCache>
                <c:ptCount val="6"/>
                <c:pt idx="0">
                  <c:v>Bahrain</c:v>
                </c:pt>
                <c:pt idx="1">
                  <c:v>Kuwait</c:v>
                </c:pt>
                <c:pt idx="2">
                  <c:v>Oman</c:v>
                </c:pt>
                <c:pt idx="3">
                  <c:v>Qatar</c:v>
                </c:pt>
                <c:pt idx="4">
                  <c:v>Saudi Arabia</c:v>
                </c:pt>
                <c:pt idx="5">
                  <c:v>UAE</c:v>
                </c:pt>
              </c:strCache>
            </c:strRef>
          </c:cat>
          <c:val>
            <c:numRef>
              <c:f>Sheet1!$J$2:$J$7</c:f>
              <c:numCache>
                <c:formatCode>#,##0</c:formatCode>
                <c:ptCount val="6"/>
                <c:pt idx="0">
                  <c:v>1181</c:v>
                </c:pt>
                <c:pt idx="1">
                  <c:v>4123</c:v>
                </c:pt>
                <c:pt idx="2">
                  <c:v>4975</c:v>
                </c:pt>
                <c:pt idx="3">
                  <c:v>8769</c:v>
                </c:pt>
                <c:pt idx="4">
                  <c:v>30241</c:v>
                </c:pt>
                <c:pt idx="5">
                  <c:v>181384</c:v>
                </c:pt>
              </c:numCache>
            </c:numRef>
          </c:val>
          <c:extLst>
            <c:ext xmlns:c16="http://schemas.microsoft.com/office/drawing/2014/chart" uri="{C3380CC4-5D6E-409C-BE32-E72D297353CC}">
              <c16:uniqueId val="{00000000-6930-4068-9002-B6DB80DB9245}"/>
            </c:ext>
          </c:extLst>
        </c:ser>
        <c:ser>
          <c:idx val="9"/>
          <c:order val="9"/>
          <c:tx>
            <c:strRef>
              <c:f>Sheet1!$K$1</c:f>
              <c:strCache>
                <c:ptCount val="1"/>
                <c:pt idx="0">
                  <c:v>2023</c:v>
                </c:pt>
              </c:strCache>
            </c:strRef>
          </c:tx>
          <c:spPr>
            <a:solidFill>
              <a:schemeClr val="accent4">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mn-lt"/>
                    <a:ea typeface="+mn-ea"/>
                    <a:cs typeface="+mn-cs"/>
                  </a:defRPr>
                </a:pPr>
                <a:endParaRPr lang="en-B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Bahrain</c:v>
                </c:pt>
                <c:pt idx="1">
                  <c:v>Kuwait</c:v>
                </c:pt>
                <c:pt idx="2">
                  <c:v>Oman</c:v>
                </c:pt>
                <c:pt idx="3">
                  <c:v>Qatar</c:v>
                </c:pt>
                <c:pt idx="4">
                  <c:v>Saudi Arabia</c:v>
                </c:pt>
                <c:pt idx="5">
                  <c:v>UAE</c:v>
                </c:pt>
              </c:strCache>
            </c:strRef>
          </c:cat>
          <c:val>
            <c:numRef>
              <c:f>Sheet1!$K$2:$K$7</c:f>
              <c:numCache>
                <c:formatCode>#,##0</c:formatCode>
                <c:ptCount val="6"/>
                <c:pt idx="0">
                  <c:v>1154</c:v>
                </c:pt>
                <c:pt idx="1">
                  <c:v>3576</c:v>
                </c:pt>
                <c:pt idx="2">
                  <c:v>5880</c:v>
                </c:pt>
                <c:pt idx="3">
                  <c:v>8585</c:v>
                </c:pt>
                <c:pt idx="4">
                  <c:v>30697</c:v>
                </c:pt>
                <c:pt idx="5">
                  <c:v>186060</c:v>
                </c:pt>
              </c:numCache>
            </c:numRef>
          </c:val>
          <c:extLst>
            <c:ext xmlns:c16="http://schemas.microsoft.com/office/drawing/2014/chart" uri="{C3380CC4-5D6E-409C-BE32-E72D297353CC}">
              <c16:uniqueId val="{00000001-6930-4068-9002-B6DB80DB9245}"/>
            </c:ext>
          </c:extLst>
        </c:ser>
        <c:dLbls>
          <c:showLegendKey val="0"/>
          <c:showVal val="0"/>
          <c:showCatName val="0"/>
          <c:showSerName val="0"/>
          <c:showPercent val="0"/>
          <c:showBubbleSize val="0"/>
        </c:dLbls>
        <c:gapWidth val="219"/>
        <c:overlap val="-27"/>
        <c:axId val="1499645648"/>
        <c:axId val="1499632336"/>
      </c:barChart>
      <c:catAx>
        <c:axId val="1499645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499632336"/>
        <c:crosses val="autoZero"/>
        <c:auto val="1"/>
        <c:lblAlgn val="ctr"/>
        <c:lblOffset val="100"/>
        <c:noMultiLvlLbl val="0"/>
      </c:catAx>
      <c:valAx>
        <c:axId val="1499632336"/>
        <c:scaling>
          <c:orientation val="minMax"/>
          <c:max val="290000"/>
          <c:min val="-1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99645648"/>
        <c:crosses val="autoZero"/>
        <c:crossBetween val="between"/>
      </c:valAx>
      <c:spPr>
        <a:noFill/>
        <a:ln>
          <a:noFill/>
        </a:ln>
        <a:effectLst/>
      </c:spPr>
    </c:plotArea>
    <c:legend>
      <c:legendPos val="b"/>
      <c:layout>
        <c:manualLayout>
          <c:xMode val="edge"/>
          <c:yMode val="edge"/>
          <c:x val="0.17551624500738533"/>
          <c:y val="0.92343906232640816"/>
          <c:w val="0.64896750998522934"/>
          <c:h val="4.401475716790275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userShapes r:id="rId4"/>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a:t>GCC Inward FDI to EU27</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EU Outward FDI to GCC</c:v>
                </c:pt>
              </c:strCache>
            </c:strRef>
          </c:tx>
          <c:spPr>
            <a:solidFill>
              <a:schemeClr val="accent1"/>
            </a:solidFill>
            <a:ln>
              <a:noFill/>
            </a:ln>
            <a:effectLst/>
          </c:spPr>
          <c:invertIfNegative val="0"/>
          <c:dLbls>
            <c:dLbl>
              <c:idx val="1"/>
              <c:layout>
                <c:manualLayout>
                  <c:x val="-5.2570203988949057E-2"/>
                  <c:y val="-4.98161118642365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68-481E-B721-2C7C6A099813}"/>
                </c:ext>
              </c:extLst>
            </c:dLbl>
            <c:dLbl>
              <c:idx val="3"/>
              <c:layout>
                <c:manualLayout>
                  <c:x val="-0.14644556825492941"/>
                  <c:y val="-6.642148248564877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668-481E-B721-2C7C6A099813}"/>
                </c:ext>
              </c:extLst>
            </c:dLbl>
            <c:dLbl>
              <c:idx val="5"/>
              <c:layout>
                <c:manualLayout>
                  <c:x val="-5.632521855958831E-2"/>
                  <c:y val="6.64214824856487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668-481E-B721-2C7C6A099813}"/>
                </c:ext>
              </c:extLst>
            </c:dLbl>
            <c:dLbl>
              <c:idx val="6"/>
              <c:layout>
                <c:manualLayout>
                  <c:x val="-4.8815189418309805E-2"/>
                  <c:y val="-6.310040836136633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668-481E-B721-2C7C6A099813}"/>
                </c:ext>
              </c:extLst>
            </c:dLbl>
            <c:dLbl>
              <c:idx val="9"/>
              <c:layout>
                <c:manualLayout>
                  <c:x val="0"/>
                  <c:y val="-7.3063630734213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66C-4281-B7CE-7D76365CE21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Sheet1!$B$2:$B$11</c:f>
              <c:numCache>
                <c:formatCode>#,##0</c:formatCode>
                <c:ptCount val="10"/>
                <c:pt idx="0">
                  <c:v>38685</c:v>
                </c:pt>
                <c:pt idx="1">
                  <c:v>115213</c:v>
                </c:pt>
                <c:pt idx="2">
                  <c:v>131626</c:v>
                </c:pt>
                <c:pt idx="3">
                  <c:v>143580</c:v>
                </c:pt>
                <c:pt idx="4">
                  <c:v>155020</c:v>
                </c:pt>
                <c:pt idx="5">
                  <c:v>285007</c:v>
                </c:pt>
                <c:pt idx="6">
                  <c:v>190729</c:v>
                </c:pt>
                <c:pt idx="7">
                  <c:v>195338</c:v>
                </c:pt>
                <c:pt idx="8">
                  <c:v>230673</c:v>
                </c:pt>
                <c:pt idx="9">
                  <c:v>235952</c:v>
                </c:pt>
              </c:numCache>
            </c:numRef>
          </c:val>
          <c:extLst>
            <c:ext xmlns:c16="http://schemas.microsoft.com/office/drawing/2014/chart" uri="{C3380CC4-5D6E-409C-BE32-E72D297353CC}">
              <c16:uniqueId val="{00000000-DDCB-477C-AD24-FE76BF88D50D}"/>
            </c:ext>
          </c:extLst>
        </c:ser>
        <c:dLbls>
          <c:showLegendKey val="0"/>
          <c:showVal val="0"/>
          <c:showCatName val="0"/>
          <c:showSerName val="0"/>
          <c:showPercent val="0"/>
          <c:showBubbleSize val="0"/>
        </c:dLbls>
        <c:gapWidth val="219"/>
        <c:overlap val="-27"/>
        <c:axId val="739418728"/>
        <c:axId val="739419056"/>
      </c:barChart>
      <c:catAx>
        <c:axId val="739418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39419056"/>
        <c:crosses val="autoZero"/>
        <c:auto val="1"/>
        <c:lblAlgn val="ctr"/>
        <c:lblOffset val="100"/>
        <c:noMultiLvlLbl val="0"/>
      </c:catAx>
      <c:valAx>
        <c:axId val="73941905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73941872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15875">
      <a:solidFill>
        <a:srgbClr val="C00000"/>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987860892388452E-2"/>
          <c:y val="6.9729991900822519E-2"/>
          <c:w val="0.908628280839895"/>
          <c:h val="0.76887320722319941"/>
        </c:manualLayout>
      </c:layout>
      <c:barChart>
        <c:barDir val="col"/>
        <c:grouping val="clustered"/>
        <c:varyColors val="0"/>
        <c:ser>
          <c:idx val="0"/>
          <c:order val="0"/>
          <c:tx>
            <c:strRef>
              <c:f>Sheet1!$B$1</c:f>
              <c:strCache>
                <c:ptCount val="1"/>
                <c:pt idx="0">
                  <c:v>2020</c:v>
                </c:pt>
              </c:strCache>
            </c:strRef>
          </c:tx>
          <c:spPr>
            <a:solidFill>
              <a:srgbClr val="00B0F0"/>
            </a:solidFill>
            <a:ln>
              <a:noFill/>
            </a:ln>
            <a:effectLst/>
          </c:spPr>
          <c:invertIfNegative val="0"/>
          <c:cat>
            <c:strRef>
              <c:f>Sheet1!$A$2:$A$21</c:f>
              <c:strCache>
                <c:ptCount val="20"/>
                <c:pt idx="0">
                  <c:v>EU (Intra&amp;Extra)</c:v>
                </c:pt>
                <c:pt idx="1">
                  <c:v>Extra EU (27 from 2019)</c:v>
                </c:pt>
                <c:pt idx="2">
                  <c:v>US</c:v>
                </c:pt>
                <c:pt idx="3">
                  <c:v>UK</c:v>
                </c:pt>
                <c:pt idx="4">
                  <c:v>China</c:v>
                </c:pt>
                <c:pt idx="5">
                  <c:v>Singapore</c:v>
                </c:pt>
                <c:pt idx="6">
                  <c:v>India</c:v>
                </c:pt>
                <c:pt idx="7">
                  <c:v>Japan</c:v>
                </c:pt>
                <c:pt idx="8">
                  <c:v>Switzerland</c:v>
                </c:pt>
                <c:pt idx="9">
                  <c:v>UAE</c:v>
                </c:pt>
                <c:pt idx="10">
                  <c:v>Canada</c:v>
                </c:pt>
                <c:pt idx="11">
                  <c:v>South Korea</c:v>
                </c:pt>
                <c:pt idx="12">
                  <c:v>Turkey</c:v>
                </c:pt>
                <c:pt idx="13">
                  <c:v>Hong-Kong</c:v>
                </c:pt>
                <c:pt idx="14">
                  <c:v>Israel</c:v>
                </c:pt>
                <c:pt idx="15">
                  <c:v>Australia</c:v>
                </c:pt>
                <c:pt idx="16">
                  <c:v>Thailand</c:v>
                </c:pt>
                <c:pt idx="17">
                  <c:v>Saudio Arabia</c:v>
                </c:pt>
                <c:pt idx="18">
                  <c:v>Malaysia</c:v>
                </c:pt>
                <c:pt idx="19">
                  <c:v>Mexico</c:v>
                </c:pt>
              </c:strCache>
            </c:strRef>
          </c:cat>
          <c:val>
            <c:numRef>
              <c:f>Sheet1!$B$2:$B$21</c:f>
              <c:numCache>
                <c:formatCode>General</c:formatCode>
                <c:ptCount val="20"/>
                <c:pt idx="0">
                  <c:v>1920</c:v>
                </c:pt>
                <c:pt idx="1">
                  <c:v>983</c:v>
                </c:pt>
                <c:pt idx="2">
                  <c:v>684</c:v>
                </c:pt>
                <c:pt idx="3">
                  <c:v>339</c:v>
                </c:pt>
                <c:pt idx="4">
                  <c:v>278</c:v>
                </c:pt>
                <c:pt idx="5">
                  <c:v>187</c:v>
                </c:pt>
                <c:pt idx="6">
                  <c:v>203</c:v>
                </c:pt>
                <c:pt idx="7">
                  <c:v>156</c:v>
                </c:pt>
                <c:pt idx="8">
                  <c:v>113</c:v>
                </c:pt>
                <c:pt idx="9">
                  <c:v>61</c:v>
                </c:pt>
                <c:pt idx="10">
                  <c:v>84</c:v>
                </c:pt>
                <c:pt idx="11">
                  <c:v>86</c:v>
                </c:pt>
                <c:pt idx="12">
                  <c:v>35</c:v>
                </c:pt>
                <c:pt idx="13">
                  <c:v>64</c:v>
                </c:pt>
                <c:pt idx="14">
                  <c:v>53</c:v>
                </c:pt>
                <c:pt idx="15">
                  <c:v>48</c:v>
                </c:pt>
                <c:pt idx="16">
                  <c:v>31</c:v>
                </c:pt>
                <c:pt idx="17">
                  <c:v>10</c:v>
                </c:pt>
                <c:pt idx="18">
                  <c:v>22</c:v>
                </c:pt>
                <c:pt idx="19">
                  <c:v>17</c:v>
                </c:pt>
              </c:numCache>
            </c:numRef>
          </c:val>
          <c:extLst>
            <c:ext xmlns:c16="http://schemas.microsoft.com/office/drawing/2014/chart" uri="{C3380CC4-5D6E-409C-BE32-E72D297353CC}">
              <c16:uniqueId val="{00000000-23E5-4576-9874-098086510FFB}"/>
            </c:ext>
          </c:extLst>
        </c:ser>
        <c:ser>
          <c:idx val="1"/>
          <c:order val="1"/>
          <c:tx>
            <c:strRef>
              <c:f>Sheet1!$C$1</c:f>
              <c:strCache>
                <c:ptCount val="1"/>
                <c:pt idx="0">
                  <c:v>2021</c:v>
                </c:pt>
              </c:strCache>
            </c:strRef>
          </c:tx>
          <c:spPr>
            <a:solidFill>
              <a:schemeClr val="accent6">
                <a:lumMod val="75000"/>
              </a:schemeClr>
            </a:solidFill>
            <a:ln>
              <a:noFill/>
            </a:ln>
            <a:effectLst/>
          </c:spPr>
          <c:invertIfNegative val="0"/>
          <c:cat>
            <c:strRef>
              <c:f>Sheet1!$A$2:$A$21</c:f>
              <c:strCache>
                <c:ptCount val="20"/>
                <c:pt idx="0">
                  <c:v>EU (Intra&amp;Extra)</c:v>
                </c:pt>
                <c:pt idx="1">
                  <c:v>Extra EU (27 from 2019)</c:v>
                </c:pt>
                <c:pt idx="2">
                  <c:v>US</c:v>
                </c:pt>
                <c:pt idx="3">
                  <c:v>UK</c:v>
                </c:pt>
                <c:pt idx="4">
                  <c:v>China</c:v>
                </c:pt>
                <c:pt idx="5">
                  <c:v>Singapore</c:v>
                </c:pt>
                <c:pt idx="6">
                  <c:v>India</c:v>
                </c:pt>
                <c:pt idx="7">
                  <c:v>Japan</c:v>
                </c:pt>
                <c:pt idx="8">
                  <c:v>Switzerland</c:v>
                </c:pt>
                <c:pt idx="9">
                  <c:v>UAE</c:v>
                </c:pt>
                <c:pt idx="10">
                  <c:v>Canada</c:v>
                </c:pt>
                <c:pt idx="11">
                  <c:v>South Korea</c:v>
                </c:pt>
                <c:pt idx="12">
                  <c:v>Turkey</c:v>
                </c:pt>
                <c:pt idx="13">
                  <c:v>Hong-Kong</c:v>
                </c:pt>
                <c:pt idx="14">
                  <c:v>Israel</c:v>
                </c:pt>
                <c:pt idx="15">
                  <c:v>Australia</c:v>
                </c:pt>
                <c:pt idx="16">
                  <c:v>Thailand</c:v>
                </c:pt>
                <c:pt idx="17">
                  <c:v>Saudio Arabia</c:v>
                </c:pt>
                <c:pt idx="18">
                  <c:v>Malaysia</c:v>
                </c:pt>
                <c:pt idx="19">
                  <c:v>Mexico</c:v>
                </c:pt>
              </c:strCache>
            </c:strRef>
          </c:cat>
          <c:val>
            <c:numRef>
              <c:f>Sheet1!$C$2:$C$21</c:f>
              <c:numCache>
                <c:formatCode>General</c:formatCode>
                <c:ptCount val="20"/>
                <c:pt idx="0">
                  <c:v>2370</c:v>
                </c:pt>
                <c:pt idx="1">
                  <c:v>1232</c:v>
                </c:pt>
                <c:pt idx="2">
                  <c:v>772</c:v>
                </c:pt>
                <c:pt idx="3">
                  <c:v>415</c:v>
                </c:pt>
                <c:pt idx="4">
                  <c:v>391</c:v>
                </c:pt>
                <c:pt idx="5">
                  <c:v>230</c:v>
                </c:pt>
                <c:pt idx="6">
                  <c:v>240</c:v>
                </c:pt>
                <c:pt idx="7">
                  <c:v>164</c:v>
                </c:pt>
                <c:pt idx="8">
                  <c:v>133</c:v>
                </c:pt>
                <c:pt idx="9">
                  <c:v>101</c:v>
                </c:pt>
                <c:pt idx="10">
                  <c:v>103</c:v>
                </c:pt>
                <c:pt idx="11">
                  <c:v>122</c:v>
                </c:pt>
                <c:pt idx="12">
                  <c:v>58</c:v>
                </c:pt>
                <c:pt idx="13">
                  <c:v>77</c:v>
                </c:pt>
                <c:pt idx="14">
                  <c:v>72</c:v>
                </c:pt>
                <c:pt idx="15">
                  <c:v>45</c:v>
                </c:pt>
                <c:pt idx="16">
                  <c:v>24</c:v>
                </c:pt>
                <c:pt idx="17">
                  <c:v>10</c:v>
                </c:pt>
                <c:pt idx="18">
                  <c:v>21</c:v>
                </c:pt>
                <c:pt idx="19">
                  <c:v>27</c:v>
                </c:pt>
              </c:numCache>
            </c:numRef>
          </c:val>
          <c:extLst>
            <c:ext xmlns:c16="http://schemas.microsoft.com/office/drawing/2014/chart" uri="{C3380CC4-5D6E-409C-BE32-E72D297353CC}">
              <c16:uniqueId val="{00000001-23E5-4576-9874-098086510FFB}"/>
            </c:ext>
          </c:extLst>
        </c:ser>
        <c:ser>
          <c:idx val="2"/>
          <c:order val="2"/>
          <c:tx>
            <c:strRef>
              <c:f>Sheet1!$D$1</c:f>
              <c:strCache>
                <c:ptCount val="1"/>
                <c:pt idx="0">
                  <c:v>2022</c:v>
                </c:pt>
              </c:strCache>
            </c:strRef>
          </c:tx>
          <c:spPr>
            <a:solidFill>
              <a:srgbClr val="FF0000"/>
            </a:solidFill>
            <a:ln>
              <a:noFill/>
            </a:ln>
            <a:effectLst/>
          </c:spPr>
          <c:invertIfNegative val="0"/>
          <c:cat>
            <c:strRef>
              <c:f>Sheet1!$A$2:$A$21</c:f>
              <c:strCache>
                <c:ptCount val="20"/>
                <c:pt idx="0">
                  <c:v>EU (Intra&amp;Extra)</c:v>
                </c:pt>
                <c:pt idx="1">
                  <c:v>Extra EU (27 from 2019)</c:v>
                </c:pt>
                <c:pt idx="2">
                  <c:v>US</c:v>
                </c:pt>
                <c:pt idx="3">
                  <c:v>UK</c:v>
                </c:pt>
                <c:pt idx="4">
                  <c:v>China</c:v>
                </c:pt>
                <c:pt idx="5">
                  <c:v>Singapore</c:v>
                </c:pt>
                <c:pt idx="6">
                  <c:v>India</c:v>
                </c:pt>
                <c:pt idx="7">
                  <c:v>Japan</c:v>
                </c:pt>
                <c:pt idx="8">
                  <c:v>Switzerland</c:v>
                </c:pt>
                <c:pt idx="9">
                  <c:v>UAE</c:v>
                </c:pt>
                <c:pt idx="10">
                  <c:v>Canada</c:v>
                </c:pt>
                <c:pt idx="11">
                  <c:v>South Korea</c:v>
                </c:pt>
                <c:pt idx="12">
                  <c:v>Turkey</c:v>
                </c:pt>
                <c:pt idx="13">
                  <c:v>Hong-Kong</c:v>
                </c:pt>
                <c:pt idx="14">
                  <c:v>Israel</c:v>
                </c:pt>
                <c:pt idx="15">
                  <c:v>Australia</c:v>
                </c:pt>
                <c:pt idx="16">
                  <c:v>Thailand</c:v>
                </c:pt>
                <c:pt idx="17">
                  <c:v>Saudio Arabia</c:v>
                </c:pt>
                <c:pt idx="18">
                  <c:v>Malaysia</c:v>
                </c:pt>
                <c:pt idx="19">
                  <c:v>Mexico</c:v>
                </c:pt>
              </c:strCache>
            </c:strRef>
          </c:cat>
          <c:val>
            <c:numRef>
              <c:f>Sheet1!$D$2:$D$21</c:f>
              <c:numCache>
                <c:formatCode>General</c:formatCode>
                <c:ptCount val="20"/>
                <c:pt idx="0">
                  <c:v>2568</c:v>
                </c:pt>
                <c:pt idx="1">
                  <c:v>1325</c:v>
                </c:pt>
                <c:pt idx="2">
                  <c:v>897</c:v>
                </c:pt>
                <c:pt idx="3">
                  <c:v>487</c:v>
                </c:pt>
                <c:pt idx="4">
                  <c:v>422</c:v>
                </c:pt>
                <c:pt idx="5">
                  <c:v>291</c:v>
                </c:pt>
                <c:pt idx="6">
                  <c:v>313</c:v>
                </c:pt>
                <c:pt idx="7">
                  <c:v>163</c:v>
                </c:pt>
                <c:pt idx="8">
                  <c:v>151</c:v>
                </c:pt>
                <c:pt idx="9">
                  <c:v>154</c:v>
                </c:pt>
                <c:pt idx="10">
                  <c:v>122</c:v>
                </c:pt>
                <c:pt idx="11">
                  <c:v>129</c:v>
                </c:pt>
                <c:pt idx="12">
                  <c:v>90</c:v>
                </c:pt>
                <c:pt idx="13">
                  <c:v>84</c:v>
                </c:pt>
                <c:pt idx="14">
                  <c:v>93</c:v>
                </c:pt>
                <c:pt idx="15">
                  <c:v>50</c:v>
                </c:pt>
                <c:pt idx="16">
                  <c:v>38</c:v>
                </c:pt>
                <c:pt idx="17">
                  <c:v>39</c:v>
                </c:pt>
                <c:pt idx="18">
                  <c:v>31</c:v>
                </c:pt>
                <c:pt idx="19">
                  <c:v>36</c:v>
                </c:pt>
              </c:numCache>
            </c:numRef>
          </c:val>
          <c:extLst>
            <c:ext xmlns:c16="http://schemas.microsoft.com/office/drawing/2014/chart" uri="{C3380CC4-5D6E-409C-BE32-E72D297353CC}">
              <c16:uniqueId val="{00000002-23E5-4576-9874-098086510FFB}"/>
            </c:ext>
          </c:extLst>
        </c:ser>
        <c:ser>
          <c:idx val="3"/>
          <c:order val="3"/>
          <c:tx>
            <c:strRef>
              <c:f>Sheet1!$E$1</c:f>
              <c:strCache>
                <c:ptCount val="1"/>
                <c:pt idx="0">
                  <c:v>2023</c:v>
                </c:pt>
              </c:strCache>
            </c:strRef>
          </c:tx>
          <c:spPr>
            <a:solidFill>
              <a:schemeClr val="accent4"/>
            </a:solidFill>
            <a:ln>
              <a:noFill/>
            </a:ln>
            <a:effectLst/>
          </c:spPr>
          <c:invertIfNegative val="0"/>
          <c:cat>
            <c:strRef>
              <c:f>Sheet1!$A$2:$A$21</c:f>
              <c:strCache>
                <c:ptCount val="20"/>
                <c:pt idx="0">
                  <c:v>EU (Intra&amp;Extra)</c:v>
                </c:pt>
                <c:pt idx="1">
                  <c:v>Extra EU (27 from 2019)</c:v>
                </c:pt>
                <c:pt idx="2">
                  <c:v>US</c:v>
                </c:pt>
                <c:pt idx="3">
                  <c:v>UK</c:v>
                </c:pt>
                <c:pt idx="4">
                  <c:v>China</c:v>
                </c:pt>
                <c:pt idx="5">
                  <c:v>Singapore</c:v>
                </c:pt>
                <c:pt idx="6">
                  <c:v>India</c:v>
                </c:pt>
                <c:pt idx="7">
                  <c:v>Japan</c:v>
                </c:pt>
                <c:pt idx="8">
                  <c:v>Switzerland</c:v>
                </c:pt>
                <c:pt idx="9">
                  <c:v>UAE</c:v>
                </c:pt>
                <c:pt idx="10">
                  <c:v>Canada</c:v>
                </c:pt>
                <c:pt idx="11">
                  <c:v>South Korea</c:v>
                </c:pt>
                <c:pt idx="12">
                  <c:v>Turkey</c:v>
                </c:pt>
                <c:pt idx="13">
                  <c:v>Hong-Kong</c:v>
                </c:pt>
                <c:pt idx="14">
                  <c:v>Israel</c:v>
                </c:pt>
                <c:pt idx="15">
                  <c:v>Australia</c:v>
                </c:pt>
                <c:pt idx="16">
                  <c:v>Thailand</c:v>
                </c:pt>
                <c:pt idx="17">
                  <c:v>Saudio Arabia</c:v>
                </c:pt>
                <c:pt idx="18">
                  <c:v>Malaysia</c:v>
                </c:pt>
                <c:pt idx="19">
                  <c:v>Mexico</c:v>
                </c:pt>
              </c:strCache>
            </c:strRef>
          </c:cat>
          <c:val>
            <c:numRef>
              <c:f>Sheet1!$E$2:$E$21</c:f>
              <c:numCache>
                <c:formatCode>General</c:formatCode>
                <c:ptCount val="20"/>
                <c:pt idx="0">
                  <c:v>2862</c:v>
                </c:pt>
                <c:pt idx="1">
                  <c:v>1438</c:v>
                </c:pt>
                <c:pt idx="2">
                  <c:v>966</c:v>
                </c:pt>
                <c:pt idx="3">
                  <c:v>581</c:v>
                </c:pt>
                <c:pt idx="4">
                  <c:v>380</c:v>
                </c:pt>
                <c:pt idx="5">
                  <c:v>328</c:v>
                </c:pt>
                <c:pt idx="6">
                  <c:v>344</c:v>
                </c:pt>
                <c:pt idx="7">
                  <c:v>201</c:v>
                </c:pt>
                <c:pt idx="8">
                  <c:v>168</c:v>
                </c:pt>
                <c:pt idx="9">
                  <c:v>165</c:v>
                </c:pt>
                <c:pt idx="10">
                  <c:v>147</c:v>
                </c:pt>
                <c:pt idx="11">
                  <c:v>124</c:v>
                </c:pt>
                <c:pt idx="12">
                  <c:v>101</c:v>
                </c:pt>
                <c:pt idx="13">
                  <c:v>99</c:v>
                </c:pt>
                <c:pt idx="14">
                  <c:v>84</c:v>
                </c:pt>
                <c:pt idx="15">
                  <c:v>75</c:v>
                </c:pt>
                <c:pt idx="16">
                  <c:v>62</c:v>
                </c:pt>
                <c:pt idx="17">
                  <c:v>50</c:v>
                </c:pt>
                <c:pt idx="18">
                  <c:v>42</c:v>
                </c:pt>
                <c:pt idx="19">
                  <c:v>52</c:v>
                </c:pt>
              </c:numCache>
            </c:numRef>
          </c:val>
          <c:extLst>
            <c:ext xmlns:c16="http://schemas.microsoft.com/office/drawing/2014/chart" uri="{C3380CC4-5D6E-409C-BE32-E72D297353CC}">
              <c16:uniqueId val="{00000000-B8F9-4D71-BBED-07CB26AD7344}"/>
            </c:ext>
          </c:extLst>
        </c:ser>
        <c:ser>
          <c:idx val="4"/>
          <c:order val="4"/>
          <c:tx>
            <c:strRef>
              <c:f>Sheet1!$F$1</c:f>
              <c:strCache>
                <c:ptCount val="1"/>
                <c:pt idx="0">
                  <c:v>2024</c:v>
                </c:pt>
              </c:strCache>
            </c:strRef>
          </c:tx>
          <c:spPr>
            <a:solidFill>
              <a:srgbClr val="00B050"/>
            </a:solidFill>
            <a:ln>
              <a:noFill/>
            </a:ln>
            <a:effectLst/>
          </c:spPr>
          <c:invertIfNegative val="0"/>
          <c:cat>
            <c:strRef>
              <c:f>Sheet1!$A$2:$A$21</c:f>
              <c:strCache>
                <c:ptCount val="20"/>
                <c:pt idx="0">
                  <c:v>EU (Intra&amp;Extra)</c:v>
                </c:pt>
                <c:pt idx="1">
                  <c:v>Extra EU (27 from 2019)</c:v>
                </c:pt>
                <c:pt idx="2">
                  <c:v>US</c:v>
                </c:pt>
                <c:pt idx="3">
                  <c:v>UK</c:v>
                </c:pt>
                <c:pt idx="4">
                  <c:v>China</c:v>
                </c:pt>
                <c:pt idx="5">
                  <c:v>Singapore</c:v>
                </c:pt>
                <c:pt idx="6">
                  <c:v>India</c:v>
                </c:pt>
                <c:pt idx="7">
                  <c:v>Japan</c:v>
                </c:pt>
                <c:pt idx="8">
                  <c:v>Switzerland</c:v>
                </c:pt>
                <c:pt idx="9">
                  <c:v>UAE</c:v>
                </c:pt>
                <c:pt idx="10">
                  <c:v>Canada</c:v>
                </c:pt>
                <c:pt idx="11">
                  <c:v>South Korea</c:v>
                </c:pt>
                <c:pt idx="12">
                  <c:v>Turkey</c:v>
                </c:pt>
                <c:pt idx="13">
                  <c:v>Hong-Kong</c:v>
                </c:pt>
                <c:pt idx="14">
                  <c:v>Israel</c:v>
                </c:pt>
                <c:pt idx="15">
                  <c:v>Australia</c:v>
                </c:pt>
                <c:pt idx="16">
                  <c:v>Thailand</c:v>
                </c:pt>
                <c:pt idx="17">
                  <c:v>Saudio Arabia</c:v>
                </c:pt>
                <c:pt idx="18">
                  <c:v>Malaysia</c:v>
                </c:pt>
                <c:pt idx="19">
                  <c:v>Mexico</c:v>
                </c:pt>
              </c:strCache>
            </c:strRef>
          </c:cat>
          <c:val>
            <c:numRef>
              <c:f>Sheet1!$F$2:$F$21</c:f>
              <c:numCache>
                <c:formatCode>General</c:formatCode>
                <c:ptCount val="20"/>
                <c:pt idx="0">
                  <c:v>3241</c:v>
                </c:pt>
                <c:pt idx="1">
                  <c:v>1642</c:v>
                </c:pt>
                <c:pt idx="2">
                  <c:v>1077</c:v>
                </c:pt>
                <c:pt idx="3">
                  <c:v>645</c:v>
                </c:pt>
                <c:pt idx="4">
                  <c:v>444</c:v>
                </c:pt>
                <c:pt idx="5">
                  <c:v>395</c:v>
                </c:pt>
                <c:pt idx="6">
                  <c:v>374</c:v>
                </c:pt>
                <c:pt idx="7">
                  <c:v>223</c:v>
                </c:pt>
                <c:pt idx="8">
                  <c:v>179</c:v>
                </c:pt>
                <c:pt idx="9">
                  <c:v>176</c:v>
                </c:pt>
                <c:pt idx="10">
                  <c:v>158</c:v>
                </c:pt>
                <c:pt idx="11">
                  <c:v>138</c:v>
                </c:pt>
                <c:pt idx="12">
                  <c:v>115</c:v>
                </c:pt>
                <c:pt idx="13">
                  <c:v>109</c:v>
                </c:pt>
                <c:pt idx="14">
                  <c:v>83</c:v>
                </c:pt>
                <c:pt idx="15">
                  <c:v>83</c:v>
                </c:pt>
                <c:pt idx="16">
                  <c:v>71</c:v>
                </c:pt>
                <c:pt idx="17">
                  <c:v>53</c:v>
                </c:pt>
                <c:pt idx="18">
                  <c:v>53</c:v>
                </c:pt>
                <c:pt idx="19">
                  <c:v>62</c:v>
                </c:pt>
              </c:numCache>
            </c:numRef>
          </c:val>
          <c:extLst>
            <c:ext xmlns:c16="http://schemas.microsoft.com/office/drawing/2014/chart" uri="{C3380CC4-5D6E-409C-BE32-E72D297353CC}">
              <c16:uniqueId val="{00000001-9B31-409D-BC82-02836B0BC355}"/>
            </c:ext>
          </c:extLst>
        </c:ser>
        <c:ser>
          <c:idx val="5"/>
          <c:order val="5"/>
          <c:tx>
            <c:strRef>
              <c:f>Sheet1!$G$1</c:f>
              <c:strCache>
                <c:ptCount val="1"/>
                <c:pt idx="0">
                  <c:v>2025</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B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20"/>
                <c:pt idx="0">
                  <c:v>EU (Intra&amp;Extra)</c:v>
                </c:pt>
                <c:pt idx="1">
                  <c:v>Extra EU (27 from 2019)</c:v>
                </c:pt>
                <c:pt idx="2">
                  <c:v>US</c:v>
                </c:pt>
                <c:pt idx="3">
                  <c:v>UK</c:v>
                </c:pt>
                <c:pt idx="4">
                  <c:v>China</c:v>
                </c:pt>
                <c:pt idx="5">
                  <c:v>Singapore</c:v>
                </c:pt>
                <c:pt idx="6">
                  <c:v>India</c:v>
                </c:pt>
                <c:pt idx="7">
                  <c:v>Japan</c:v>
                </c:pt>
                <c:pt idx="8">
                  <c:v>Switzerland</c:v>
                </c:pt>
                <c:pt idx="9">
                  <c:v>UAE</c:v>
                </c:pt>
                <c:pt idx="10">
                  <c:v>Canada</c:v>
                </c:pt>
                <c:pt idx="11">
                  <c:v>South Korea</c:v>
                </c:pt>
                <c:pt idx="12">
                  <c:v>Turkey</c:v>
                </c:pt>
                <c:pt idx="13">
                  <c:v>Hong-Kong</c:v>
                </c:pt>
                <c:pt idx="14">
                  <c:v>Israel</c:v>
                </c:pt>
                <c:pt idx="15">
                  <c:v>Australia</c:v>
                </c:pt>
                <c:pt idx="16">
                  <c:v>Thailand</c:v>
                </c:pt>
                <c:pt idx="17">
                  <c:v>Saudio Arabia</c:v>
                </c:pt>
                <c:pt idx="18">
                  <c:v>Malaysia</c:v>
                </c:pt>
                <c:pt idx="19">
                  <c:v>Mexico</c:v>
                </c:pt>
              </c:strCache>
            </c:strRef>
          </c:cat>
          <c:val>
            <c:numRef>
              <c:f>Sheet1!$G$2:$G$21</c:f>
              <c:numCache>
                <c:formatCode>General</c:formatCode>
                <c:ptCount val="20"/>
                <c:pt idx="0">
                  <c:v>3546</c:v>
                </c:pt>
                <c:pt idx="1">
                  <c:v>1763</c:v>
                </c:pt>
                <c:pt idx="2">
                  <c:v>1209</c:v>
                </c:pt>
                <c:pt idx="3">
                  <c:v>722</c:v>
                </c:pt>
                <c:pt idx="4">
                  <c:v>509</c:v>
                </c:pt>
                <c:pt idx="5">
                  <c:v>422</c:v>
                </c:pt>
                <c:pt idx="6">
                  <c:v>415</c:v>
                </c:pt>
                <c:pt idx="7">
                  <c:v>240</c:v>
                </c:pt>
                <c:pt idx="8">
                  <c:v>191</c:v>
                </c:pt>
                <c:pt idx="9">
                  <c:v>191</c:v>
                </c:pt>
                <c:pt idx="10">
                  <c:v>171</c:v>
                </c:pt>
                <c:pt idx="11">
                  <c:v>149</c:v>
                </c:pt>
                <c:pt idx="12">
                  <c:v>122</c:v>
                </c:pt>
                <c:pt idx="13">
                  <c:v>117</c:v>
                </c:pt>
                <c:pt idx="14">
                  <c:v>91</c:v>
                </c:pt>
                <c:pt idx="15">
                  <c:v>91</c:v>
                </c:pt>
                <c:pt idx="16">
                  <c:v>77</c:v>
                </c:pt>
                <c:pt idx="17">
                  <c:v>66</c:v>
                </c:pt>
                <c:pt idx="18">
                  <c:v>64</c:v>
                </c:pt>
                <c:pt idx="19">
                  <c:v>64</c:v>
                </c:pt>
              </c:numCache>
            </c:numRef>
          </c:val>
          <c:extLst>
            <c:ext xmlns:c16="http://schemas.microsoft.com/office/drawing/2014/chart" uri="{C3380CC4-5D6E-409C-BE32-E72D297353CC}">
              <c16:uniqueId val="{00000000-53C4-4FF8-9976-A45B9EF539AC}"/>
            </c:ext>
          </c:extLst>
        </c:ser>
        <c:dLbls>
          <c:showLegendKey val="0"/>
          <c:showVal val="0"/>
          <c:showCatName val="0"/>
          <c:showSerName val="0"/>
          <c:showPercent val="0"/>
          <c:showBubbleSize val="0"/>
        </c:dLbls>
        <c:gapWidth val="219"/>
        <c:overlap val="-27"/>
        <c:axId val="646674464"/>
        <c:axId val="646671840"/>
      </c:barChart>
      <c:catAx>
        <c:axId val="646674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646671840"/>
        <c:crosses val="autoZero"/>
        <c:auto val="1"/>
        <c:lblAlgn val="ctr"/>
        <c:lblOffset val="100"/>
        <c:noMultiLvlLbl val="0"/>
      </c:catAx>
      <c:valAx>
        <c:axId val="646671840"/>
        <c:scaling>
          <c:orientation val="minMax"/>
          <c:max val="36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646674464"/>
        <c:crosses val="autoZero"/>
        <c:crossBetween val="between"/>
      </c:valAx>
      <c:spPr>
        <a:noFill/>
        <a:ln w="25400">
          <a:noFill/>
        </a:ln>
        <a:effectLst/>
      </c:spPr>
    </c:plotArea>
    <c:legend>
      <c:legendPos val="b"/>
      <c:layout>
        <c:manualLayout>
          <c:xMode val="edge"/>
          <c:yMode val="edge"/>
          <c:x val="0.49771445756780403"/>
          <c:y val="0.14502694592992613"/>
          <c:w val="0.49395220909886262"/>
          <c:h val="4.696180133647375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66675">
      <a:solidFill>
        <a:schemeClr val="accent1">
          <a:lumMod val="50000"/>
        </a:schemeClr>
      </a:solid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85066238891068"/>
          <c:y val="2.817729296837037E-2"/>
          <c:w val="0.66772635550045856"/>
          <c:h val="0.76973211972311339"/>
        </c:manualLayout>
      </c:layout>
      <c:barChart>
        <c:barDir val="col"/>
        <c:grouping val="stacked"/>
        <c:varyColors val="0"/>
        <c:ser>
          <c:idx val="0"/>
          <c:order val="0"/>
          <c:tx>
            <c:strRef>
              <c:f>Sheet1!$B$1</c:f>
              <c:strCache>
                <c:ptCount val="1"/>
                <c:pt idx="0">
                  <c:v>EU27 Exports</c:v>
                </c:pt>
              </c:strCache>
            </c:strRef>
          </c:tx>
          <c:spPr>
            <a:solidFill>
              <a:schemeClr val="accent1"/>
            </a:solidFill>
            <a:ln>
              <a:noFill/>
            </a:ln>
            <a:effectLst/>
          </c:spPr>
          <c:invertIfNegative val="0"/>
          <c:dLbls>
            <c:dLbl>
              <c:idx val="0"/>
              <c:layout>
                <c:manualLayout>
                  <c:x val="0"/>
                  <c:y val="-3.8928276948636133E-2"/>
                </c:manualLayout>
              </c:layout>
              <c:showLegendKey val="0"/>
              <c:showVal val="1"/>
              <c:showCatName val="0"/>
              <c:showSerName val="0"/>
              <c:showPercent val="0"/>
              <c:showBubbleSize val="0"/>
              <c:extLst>
                <c:ext xmlns:c15="http://schemas.microsoft.com/office/drawing/2012/chart" uri="{CE6537A1-D6FC-4f65-9D91-7224C49458BB}">
                  <c15:layout>
                    <c:manualLayout>
                      <c:w val="0.35833275281372401"/>
                      <c:h val="7.3780534310885659E-2"/>
                    </c:manualLayout>
                  </c15:layout>
                </c:ext>
                <c:ext xmlns:c16="http://schemas.microsoft.com/office/drawing/2014/chart" uri="{C3380CC4-5D6E-409C-BE32-E72D297353CC}">
                  <c16:uniqueId val="{00000003-C1A2-4ED9-9AD1-B91755A41000}"/>
                </c:ext>
              </c:extLst>
            </c:dLbl>
            <c:dLbl>
              <c:idx val="1"/>
              <c:showLegendKey val="0"/>
              <c:showVal val="1"/>
              <c:showCatName val="0"/>
              <c:showSerName val="0"/>
              <c:showPercent val="0"/>
              <c:showBubbleSize val="0"/>
              <c:extLst>
                <c:ext xmlns:c15="http://schemas.microsoft.com/office/drawing/2012/chart" uri="{CE6537A1-D6FC-4f65-9D91-7224C49458BB}">
                  <c15:layout>
                    <c:manualLayout>
                      <c:w val="0.25079871159285466"/>
                      <c:h val="7.3780534310885659E-2"/>
                    </c:manualLayout>
                  </c15:layout>
                </c:ext>
                <c:ext xmlns:c16="http://schemas.microsoft.com/office/drawing/2014/chart" uri="{C3380CC4-5D6E-409C-BE32-E72D297353CC}">
                  <c16:uniqueId val="{00000004-C1A2-4ED9-9AD1-B91755A41000}"/>
                </c:ext>
              </c:extLst>
            </c:dLbl>
            <c:dLbl>
              <c:idx val="2"/>
              <c:showLegendKey val="0"/>
              <c:showVal val="1"/>
              <c:showCatName val="0"/>
              <c:showSerName val="0"/>
              <c:showPercent val="0"/>
              <c:showBubbleSize val="0"/>
              <c:extLst>
                <c:ext xmlns:c15="http://schemas.microsoft.com/office/drawing/2012/chart" uri="{CE6537A1-D6FC-4f65-9D91-7224C49458BB}">
                  <c15:layout>
                    <c:manualLayout>
                      <c:w val="0.25079871159285466"/>
                      <c:h val="7.3780534310885659E-2"/>
                    </c:manualLayout>
                  </c15:layout>
                </c:ext>
                <c:ext xmlns:c16="http://schemas.microsoft.com/office/drawing/2014/chart" uri="{C3380CC4-5D6E-409C-BE32-E72D297353CC}">
                  <c16:uniqueId val="{00000005-C1A2-4ED9-9AD1-B91755A4100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United States</c:v>
                </c:pt>
                <c:pt idx="1">
                  <c:v>U.K.</c:v>
                </c:pt>
                <c:pt idx="2">
                  <c:v>Switzerland</c:v>
                </c:pt>
                <c:pt idx="3">
                  <c:v>China</c:v>
                </c:pt>
                <c:pt idx="4">
                  <c:v>Singapore</c:v>
                </c:pt>
              </c:strCache>
            </c:strRef>
          </c:cat>
          <c:val>
            <c:numRef>
              <c:f>Sheet1!$B$2:$B$6</c:f>
              <c:numCache>
                <c:formatCode>General</c:formatCode>
                <c:ptCount val="5"/>
                <c:pt idx="0">
                  <c:v>318.60000000000002</c:v>
                </c:pt>
                <c:pt idx="1">
                  <c:v>279.5</c:v>
                </c:pt>
                <c:pt idx="2">
                  <c:v>153.80000000000001</c:v>
                </c:pt>
                <c:pt idx="3">
                  <c:v>58.7</c:v>
                </c:pt>
                <c:pt idx="4">
                  <c:v>37.200000000000003</c:v>
                </c:pt>
              </c:numCache>
            </c:numRef>
          </c:val>
          <c:extLst>
            <c:ext xmlns:c16="http://schemas.microsoft.com/office/drawing/2014/chart" uri="{C3380CC4-5D6E-409C-BE32-E72D297353CC}">
              <c16:uniqueId val="{00000000-FABA-4A47-92BF-A23B602F8C21}"/>
            </c:ext>
          </c:extLst>
        </c:ser>
        <c:ser>
          <c:idx val="1"/>
          <c:order val="1"/>
          <c:tx>
            <c:strRef>
              <c:f>Sheet1!$C$1</c:f>
              <c:strCache>
                <c:ptCount val="1"/>
                <c:pt idx="0">
                  <c:v>EU27 Imports</c:v>
                </c:pt>
              </c:strCache>
            </c:strRef>
          </c:tx>
          <c:spPr>
            <a:solidFill>
              <a:schemeClr val="accent2"/>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15:layout>
                    <c:manualLayout>
                      <c:w val="0.25079871159285466"/>
                      <c:h val="7.3780534310885659E-2"/>
                    </c:manualLayout>
                  </c15:layout>
                </c:ext>
                <c:ext xmlns:c16="http://schemas.microsoft.com/office/drawing/2014/chart" uri="{C3380CC4-5D6E-409C-BE32-E72D297353CC}">
                  <c16:uniqueId val="{00000001-C1A2-4ED9-9AD1-B91755A41000}"/>
                </c:ext>
              </c:extLst>
            </c:dLbl>
            <c:dLbl>
              <c:idx val="1"/>
              <c:showLegendKey val="0"/>
              <c:showVal val="1"/>
              <c:showCatName val="0"/>
              <c:showSerName val="0"/>
              <c:showPercent val="0"/>
              <c:showBubbleSize val="0"/>
              <c:extLst>
                <c:ext xmlns:c15="http://schemas.microsoft.com/office/drawing/2012/chart" uri="{CE6537A1-D6FC-4f65-9D91-7224C49458BB}">
                  <c15:layout>
                    <c:manualLayout>
                      <c:w val="0.25568662255743962"/>
                      <c:h val="7.3780534310885659E-2"/>
                    </c:manualLayout>
                  </c15:layout>
                </c:ext>
                <c:ext xmlns:c16="http://schemas.microsoft.com/office/drawing/2014/chart" uri="{C3380CC4-5D6E-409C-BE32-E72D297353CC}">
                  <c16:uniqueId val="{00000002-C1A2-4ED9-9AD1-B91755A4100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United States</c:v>
                </c:pt>
                <c:pt idx="1">
                  <c:v>U.K.</c:v>
                </c:pt>
                <c:pt idx="2">
                  <c:v>Switzerland</c:v>
                </c:pt>
                <c:pt idx="3">
                  <c:v>China</c:v>
                </c:pt>
                <c:pt idx="4">
                  <c:v>Singapore</c:v>
                </c:pt>
              </c:strCache>
            </c:strRef>
          </c:cat>
          <c:val>
            <c:numRef>
              <c:f>Sheet1!$C$2:$C$6</c:f>
              <c:numCache>
                <c:formatCode>General</c:formatCode>
                <c:ptCount val="5"/>
                <c:pt idx="0">
                  <c:v>427.2</c:v>
                </c:pt>
                <c:pt idx="1">
                  <c:v>179.2</c:v>
                </c:pt>
                <c:pt idx="2">
                  <c:v>91.1</c:v>
                </c:pt>
                <c:pt idx="3">
                  <c:v>42.9</c:v>
                </c:pt>
                <c:pt idx="4">
                  <c:v>43.3</c:v>
                </c:pt>
              </c:numCache>
            </c:numRef>
          </c:val>
          <c:extLst>
            <c:ext xmlns:c16="http://schemas.microsoft.com/office/drawing/2014/chart" uri="{C3380CC4-5D6E-409C-BE32-E72D297353CC}">
              <c16:uniqueId val="{00000001-FABA-4A47-92BF-A23B602F8C21}"/>
            </c:ext>
          </c:extLst>
        </c:ser>
        <c:dLbls>
          <c:showLegendKey val="0"/>
          <c:showVal val="0"/>
          <c:showCatName val="0"/>
          <c:showSerName val="0"/>
          <c:showPercent val="0"/>
          <c:showBubbleSize val="0"/>
        </c:dLbls>
        <c:gapWidth val="219"/>
        <c:overlap val="100"/>
        <c:axId val="2023685184"/>
        <c:axId val="2023684352"/>
      </c:barChart>
      <c:catAx>
        <c:axId val="2023685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3684352"/>
        <c:crosses val="autoZero"/>
        <c:auto val="1"/>
        <c:lblAlgn val="ctr"/>
        <c:lblOffset val="100"/>
        <c:noMultiLvlLbl val="0"/>
      </c:catAx>
      <c:valAx>
        <c:axId val="2023684352"/>
        <c:scaling>
          <c:orientation val="minMax"/>
          <c:max val="8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23685184"/>
        <c:crosses val="autoZero"/>
        <c:crossBetween val="between"/>
        <c:majorUnit val="100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6466622168898"/>
          <c:y val="2.902909515350104E-2"/>
          <c:w val="0.87954750099930312"/>
          <c:h val="0.80688014977592937"/>
        </c:manualLayout>
      </c:layout>
      <c:barChart>
        <c:barDir val="col"/>
        <c:grouping val="stacked"/>
        <c:varyColors val="0"/>
        <c:ser>
          <c:idx val="0"/>
          <c:order val="0"/>
          <c:tx>
            <c:strRef>
              <c:f>Sheet1!$B$1</c:f>
              <c:strCache>
                <c:ptCount val="1"/>
                <c:pt idx="0">
                  <c:v>EU Exports</c:v>
                </c:pt>
              </c:strCache>
            </c:strRef>
          </c:tx>
          <c:spPr>
            <a:solidFill>
              <a:schemeClr val="accent1"/>
            </a:solidFill>
            <a:ln>
              <a:noFill/>
            </a:ln>
            <a:effectLst/>
          </c:spPr>
          <c:invertIfNegative val="0"/>
          <c:cat>
            <c:strRef>
              <c:f>Sheet1!$A$2:$A$21</c:f>
              <c:strCache>
                <c:ptCount val="20"/>
                <c:pt idx="0">
                  <c:v>India</c:v>
                </c:pt>
                <c:pt idx="1">
                  <c:v>Japan</c:v>
                </c:pt>
                <c:pt idx="2">
                  <c:v>Norway</c:v>
                </c:pt>
                <c:pt idx="3">
                  <c:v>Canada</c:v>
                </c:pt>
                <c:pt idx="4">
                  <c:v>UAE</c:v>
                </c:pt>
                <c:pt idx="5">
                  <c:v>Hong Kong</c:v>
                </c:pt>
                <c:pt idx="6">
                  <c:v>Australia</c:v>
                </c:pt>
                <c:pt idx="7">
                  <c:v>Turkey</c:v>
                </c:pt>
                <c:pt idx="8">
                  <c:v>Korea</c:v>
                </c:pt>
                <c:pt idx="9">
                  <c:v>Brazil</c:v>
                </c:pt>
                <c:pt idx="10">
                  <c:v>Mexico</c:v>
                </c:pt>
                <c:pt idx="11">
                  <c:v>Israel</c:v>
                </c:pt>
                <c:pt idx="12">
                  <c:v>Taiwan</c:v>
                </c:pt>
                <c:pt idx="13">
                  <c:v>Saudi Arabia</c:v>
                </c:pt>
                <c:pt idx="14">
                  <c:v>Russia</c:v>
                </c:pt>
                <c:pt idx="15">
                  <c:v>South Africa</c:v>
                </c:pt>
                <c:pt idx="16">
                  <c:v>Ukraine</c:v>
                </c:pt>
                <c:pt idx="17">
                  <c:v>Egypt</c:v>
                </c:pt>
                <c:pt idx="18">
                  <c:v>Morocco</c:v>
                </c:pt>
                <c:pt idx="19">
                  <c:v>Thailand</c:v>
                </c:pt>
              </c:strCache>
            </c:strRef>
          </c:cat>
          <c:val>
            <c:numRef>
              <c:f>Sheet1!$B$2:$B$21</c:f>
              <c:numCache>
                <c:formatCode>#,##0.0</c:formatCode>
                <c:ptCount val="20"/>
                <c:pt idx="0">
                  <c:v>25.9</c:v>
                </c:pt>
                <c:pt idx="1">
                  <c:v>37.9</c:v>
                </c:pt>
                <c:pt idx="2">
                  <c:v>32.799999999999997</c:v>
                </c:pt>
                <c:pt idx="3">
                  <c:v>26.5</c:v>
                </c:pt>
                <c:pt idx="4">
                  <c:v>22.5</c:v>
                </c:pt>
                <c:pt idx="5">
                  <c:v>24.3</c:v>
                </c:pt>
                <c:pt idx="6">
                  <c:v>28.1</c:v>
                </c:pt>
                <c:pt idx="7">
                  <c:v>17.899999999999999</c:v>
                </c:pt>
                <c:pt idx="8">
                  <c:v>18.7</c:v>
                </c:pt>
                <c:pt idx="9">
                  <c:v>20.9</c:v>
                </c:pt>
                <c:pt idx="10">
                  <c:v>17.2</c:v>
                </c:pt>
                <c:pt idx="11">
                  <c:v>15.1</c:v>
                </c:pt>
                <c:pt idx="12">
                  <c:v>11</c:v>
                </c:pt>
                <c:pt idx="13">
                  <c:v>15.6</c:v>
                </c:pt>
                <c:pt idx="14">
                  <c:v>12.3</c:v>
                </c:pt>
                <c:pt idx="15">
                  <c:v>11.3</c:v>
                </c:pt>
                <c:pt idx="16">
                  <c:v>12.5</c:v>
                </c:pt>
                <c:pt idx="17">
                  <c:v>6.1</c:v>
                </c:pt>
                <c:pt idx="18">
                  <c:v>5.7</c:v>
                </c:pt>
                <c:pt idx="19">
                  <c:v>7.3</c:v>
                </c:pt>
              </c:numCache>
            </c:numRef>
          </c:val>
          <c:extLst>
            <c:ext xmlns:c16="http://schemas.microsoft.com/office/drawing/2014/chart" uri="{C3380CC4-5D6E-409C-BE32-E72D297353CC}">
              <c16:uniqueId val="{00000000-4008-426D-BBAE-5392B2A2F78B}"/>
            </c:ext>
          </c:extLst>
        </c:ser>
        <c:ser>
          <c:idx val="1"/>
          <c:order val="1"/>
          <c:tx>
            <c:strRef>
              <c:f>Sheet1!$C$1</c:f>
              <c:strCache>
                <c:ptCount val="1"/>
                <c:pt idx="0">
                  <c:v>EU Imports</c:v>
                </c:pt>
              </c:strCache>
            </c:strRef>
          </c:tx>
          <c:spPr>
            <a:solidFill>
              <a:schemeClr val="accent2"/>
            </a:solidFill>
            <a:ln>
              <a:noFill/>
            </a:ln>
            <a:effectLst/>
          </c:spPr>
          <c:invertIfNegative val="0"/>
          <c:cat>
            <c:strRef>
              <c:f>Sheet1!$A$2:$A$21</c:f>
              <c:strCache>
                <c:ptCount val="20"/>
                <c:pt idx="0">
                  <c:v>India</c:v>
                </c:pt>
                <c:pt idx="1">
                  <c:v>Japan</c:v>
                </c:pt>
                <c:pt idx="2">
                  <c:v>Norway</c:v>
                </c:pt>
                <c:pt idx="3">
                  <c:v>Canada</c:v>
                </c:pt>
                <c:pt idx="4">
                  <c:v>UAE</c:v>
                </c:pt>
                <c:pt idx="5">
                  <c:v>Hong Kong</c:v>
                </c:pt>
                <c:pt idx="6">
                  <c:v>Australia</c:v>
                </c:pt>
                <c:pt idx="7">
                  <c:v>Turkey</c:v>
                </c:pt>
                <c:pt idx="8">
                  <c:v>Korea</c:v>
                </c:pt>
                <c:pt idx="9">
                  <c:v>Brazil</c:v>
                </c:pt>
                <c:pt idx="10">
                  <c:v>Mexico</c:v>
                </c:pt>
                <c:pt idx="11">
                  <c:v>Israel</c:v>
                </c:pt>
                <c:pt idx="12">
                  <c:v>Taiwan</c:v>
                </c:pt>
                <c:pt idx="13">
                  <c:v>Saudi Arabia</c:v>
                </c:pt>
                <c:pt idx="14">
                  <c:v>Russia</c:v>
                </c:pt>
                <c:pt idx="15">
                  <c:v>South Africa</c:v>
                </c:pt>
                <c:pt idx="16">
                  <c:v>Ukraine</c:v>
                </c:pt>
                <c:pt idx="17">
                  <c:v>Egypt</c:v>
                </c:pt>
                <c:pt idx="18">
                  <c:v>Morocco</c:v>
                </c:pt>
                <c:pt idx="19">
                  <c:v>Thailand</c:v>
                </c:pt>
              </c:strCache>
            </c:strRef>
          </c:cat>
          <c:val>
            <c:numRef>
              <c:f>Sheet1!$C$2:$C$21</c:f>
              <c:numCache>
                <c:formatCode>#,##0.0</c:formatCode>
                <c:ptCount val="20"/>
                <c:pt idx="0">
                  <c:v>33.799999999999997</c:v>
                </c:pt>
                <c:pt idx="1">
                  <c:v>20.3</c:v>
                </c:pt>
                <c:pt idx="2">
                  <c:v>20.7</c:v>
                </c:pt>
                <c:pt idx="3">
                  <c:v>20.3</c:v>
                </c:pt>
                <c:pt idx="4">
                  <c:v>16.5</c:v>
                </c:pt>
                <c:pt idx="5">
                  <c:v>14.1</c:v>
                </c:pt>
                <c:pt idx="6">
                  <c:v>10.1</c:v>
                </c:pt>
                <c:pt idx="7">
                  <c:v>19.8</c:v>
                </c:pt>
                <c:pt idx="8">
                  <c:v>12.1</c:v>
                </c:pt>
                <c:pt idx="9">
                  <c:v>9.1999999999999993</c:v>
                </c:pt>
                <c:pt idx="10">
                  <c:v>8.5</c:v>
                </c:pt>
                <c:pt idx="11">
                  <c:v>10.5</c:v>
                </c:pt>
                <c:pt idx="12">
                  <c:v>8.1</c:v>
                </c:pt>
                <c:pt idx="13">
                  <c:v>3.3</c:v>
                </c:pt>
                <c:pt idx="14">
                  <c:v>4.8</c:v>
                </c:pt>
                <c:pt idx="15">
                  <c:v>5.0999999999999996</c:v>
                </c:pt>
                <c:pt idx="16">
                  <c:v>3.8</c:v>
                </c:pt>
                <c:pt idx="17">
                  <c:v>8.9</c:v>
                </c:pt>
                <c:pt idx="18">
                  <c:v>8.1999999999999993</c:v>
                </c:pt>
                <c:pt idx="19">
                  <c:v>6.5</c:v>
                </c:pt>
              </c:numCache>
            </c:numRef>
          </c:val>
          <c:extLst>
            <c:ext xmlns:c16="http://schemas.microsoft.com/office/drawing/2014/chart" uri="{C3380CC4-5D6E-409C-BE32-E72D297353CC}">
              <c16:uniqueId val="{00000001-4008-426D-BBAE-5392B2A2F78B}"/>
            </c:ext>
          </c:extLst>
        </c:ser>
        <c:dLbls>
          <c:showLegendKey val="0"/>
          <c:showVal val="0"/>
          <c:showCatName val="0"/>
          <c:showSerName val="0"/>
          <c:showPercent val="0"/>
          <c:showBubbleSize val="0"/>
        </c:dLbls>
        <c:gapWidth val="150"/>
        <c:overlap val="100"/>
        <c:axId val="217054464"/>
        <c:axId val="217040320"/>
      </c:barChart>
      <c:catAx>
        <c:axId val="217054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7040320"/>
        <c:crosses val="autoZero"/>
        <c:auto val="1"/>
        <c:lblAlgn val="ctr"/>
        <c:lblOffset val="100"/>
        <c:noMultiLvlLbl val="0"/>
      </c:catAx>
      <c:valAx>
        <c:axId val="217040320"/>
        <c:scaling>
          <c:orientation val="minMax"/>
          <c:max val="65"/>
          <c:min val="0"/>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7054464"/>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2000" dirty="0"/>
              <a:t>EU Exports in BOP - 2024 – € Bio </a:t>
            </a:r>
          </a:p>
        </c:rich>
      </c:tx>
      <c:layout>
        <c:manualLayout>
          <c:xMode val="edge"/>
          <c:yMode val="edge"/>
          <c:x val="0.13246046680199813"/>
          <c:y val="5.1426988558331097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5899310468540931"/>
          <c:y val="0.19350782011875223"/>
          <c:w val="0.65389026071135059"/>
          <c:h val="0.5512176887753214"/>
        </c:manualLayout>
      </c:layout>
      <c:pieChart>
        <c:varyColors val="1"/>
        <c:ser>
          <c:idx val="0"/>
          <c:order val="0"/>
          <c:tx>
            <c:strRef>
              <c:f>Sheet1!$B$1</c:f>
              <c:strCache>
                <c:ptCount val="1"/>
                <c:pt idx="0">
                  <c:v>EU Exports in BOP - 2024 -Bio$</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B53-4805-8FED-306ADAF9A564}"/>
              </c:ext>
            </c:extLst>
          </c:dPt>
          <c:dPt>
            <c:idx val="1"/>
            <c:bubble3D val="0"/>
            <c:spPr>
              <a:solidFill>
                <a:srgbClr val="CA5659"/>
              </a:solidFill>
              <a:ln w="19050">
                <a:solidFill>
                  <a:schemeClr val="lt1"/>
                </a:solidFill>
              </a:ln>
              <a:effectLst/>
            </c:spPr>
            <c:extLst>
              <c:ext xmlns:c16="http://schemas.microsoft.com/office/drawing/2014/chart" uri="{C3380CC4-5D6E-409C-BE32-E72D297353CC}">
                <c16:uniqueId val="{00000003-1B53-4805-8FED-306ADAF9A564}"/>
              </c:ext>
            </c:extLst>
          </c:dPt>
          <c:dLbls>
            <c:dLbl>
              <c:idx val="0"/>
              <c:layout>
                <c:manualLayout>
                  <c:x val="-0.28228735175622777"/>
                  <c:y val="-8.60173588103023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B53-4805-8FED-306ADAF9A564}"/>
                </c:ext>
              </c:extLst>
            </c:dLbl>
            <c:dLbl>
              <c:idx val="1"/>
              <c:layout>
                <c:manualLayout>
                  <c:x val="0.18885396283815323"/>
                  <c:y val="9.84104956711603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B53-4805-8FED-306ADAF9A564}"/>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Goods</c:v>
                </c:pt>
                <c:pt idx="1">
                  <c:v>Services</c:v>
                </c:pt>
              </c:strCache>
            </c:strRef>
          </c:cat>
          <c:val>
            <c:numRef>
              <c:f>Sheet1!$B$2:$B$3</c:f>
              <c:numCache>
                <c:formatCode>General</c:formatCode>
                <c:ptCount val="2"/>
                <c:pt idx="0">
                  <c:v>2583</c:v>
                </c:pt>
                <c:pt idx="1">
                  <c:v>1553</c:v>
                </c:pt>
              </c:numCache>
            </c:numRef>
          </c:val>
          <c:extLst>
            <c:ext xmlns:c16="http://schemas.microsoft.com/office/drawing/2014/chart" uri="{C3380CC4-5D6E-409C-BE32-E72D297353CC}">
              <c16:uniqueId val="{00000004-1B53-4805-8FED-306ADAF9A564}"/>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11227904150184967"/>
          <c:y val="0.78458532679287207"/>
          <c:w val="0.74956092020508402"/>
          <c:h val="7.7538838277228461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19050">
      <a:solidFill>
        <a:schemeClr val="accent1"/>
      </a:solid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US" sz="2000" dirty="0"/>
              <a:t>EU Exports in </a:t>
            </a:r>
            <a:r>
              <a:rPr lang="en-US" sz="2000" dirty="0" err="1"/>
              <a:t>TiVA</a:t>
            </a:r>
            <a:r>
              <a:rPr lang="en-US" sz="2000" dirty="0"/>
              <a:t> - 2020 - %</a:t>
            </a:r>
          </a:p>
        </c:rich>
      </c:tx>
      <c:layout>
        <c:manualLayout>
          <c:xMode val="edge"/>
          <c:yMode val="edge"/>
          <c:x val="0.13379147907152128"/>
          <c:y val="4.4343644232843316E-2"/>
        </c:manualLayout>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513907263958211"/>
          <c:y val="0.18710263361674986"/>
          <c:w val="0.66265821878149533"/>
          <c:h val="0.55633272242818499"/>
        </c:manualLayout>
      </c:layout>
      <c:pieChart>
        <c:varyColors val="1"/>
        <c:ser>
          <c:idx val="0"/>
          <c:order val="0"/>
          <c:tx>
            <c:strRef>
              <c:f>Sheet1!$B$1</c:f>
              <c:strCache>
                <c:ptCount val="1"/>
                <c:pt idx="0">
                  <c:v>EU27</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9C10-414F-8986-986C3CA89C4E}"/>
              </c:ext>
            </c:extLst>
          </c:dPt>
          <c:dPt>
            <c:idx val="1"/>
            <c:bubble3D val="0"/>
            <c:spPr>
              <a:solidFill>
                <a:srgbClr val="CA5659"/>
              </a:solidFill>
              <a:ln w="19050">
                <a:solidFill>
                  <a:schemeClr val="lt1"/>
                </a:solidFill>
              </a:ln>
              <a:effectLst/>
            </c:spPr>
            <c:extLst>
              <c:ext xmlns:c16="http://schemas.microsoft.com/office/drawing/2014/chart" uri="{C3380CC4-5D6E-409C-BE32-E72D297353CC}">
                <c16:uniqueId val="{00000003-9C10-414F-8986-986C3CA89C4E}"/>
              </c:ext>
            </c:extLst>
          </c:dPt>
          <c:dLbls>
            <c:dLbl>
              <c:idx val="0"/>
              <c:layout>
                <c:manualLayout>
                  <c:x val="-0.2282852153005771"/>
                  <c:y val="7.66609662646900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10-414F-8986-986C3CA89C4E}"/>
                </c:ext>
              </c:extLst>
            </c:dLbl>
            <c:dLbl>
              <c:idx val="1"/>
              <c:layout>
                <c:manualLayout>
                  <c:x val="0.24486983211283844"/>
                  <c:y val="-5.36990668824749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10-414F-8986-986C3CA89C4E}"/>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Goods</c:v>
                </c:pt>
                <c:pt idx="1">
                  <c:v>Services</c:v>
                </c:pt>
              </c:strCache>
            </c:strRef>
          </c:cat>
          <c:val>
            <c:numRef>
              <c:f>Sheet1!$B$2:$B$3</c:f>
              <c:numCache>
                <c:formatCode>General</c:formatCode>
                <c:ptCount val="2"/>
                <c:pt idx="0">
                  <c:v>37.9</c:v>
                </c:pt>
                <c:pt idx="1">
                  <c:v>62.1</c:v>
                </c:pt>
              </c:numCache>
            </c:numRef>
          </c:val>
          <c:extLst>
            <c:ext xmlns:c16="http://schemas.microsoft.com/office/drawing/2014/chart" uri="{C3380CC4-5D6E-409C-BE32-E72D297353CC}">
              <c16:uniqueId val="{00000004-9C10-414F-8986-986C3CA89C4E}"/>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4.8208255717823612E-2"/>
          <c:y val="0.73626181139325164"/>
          <c:w val="0.81007915707010436"/>
          <c:h val="5.1070842754256295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19050">
      <a:solidFill>
        <a:schemeClr val="accent1"/>
      </a:solidFill>
    </a:ln>
    <a:effectLst/>
  </c:spPr>
  <c:txPr>
    <a:bodyPr/>
    <a:lstStyle/>
    <a:p>
      <a:pPr>
        <a:defRPr/>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2000" dirty="0"/>
              <a:t>UAE Global </a:t>
            </a:r>
            <a:r>
              <a:rPr lang="en-US" sz="2000" dirty="0">
                <a:solidFill>
                  <a:srgbClr val="FF0000"/>
                </a:solidFill>
              </a:rPr>
              <a:t>Exports</a:t>
            </a:r>
            <a:r>
              <a:rPr lang="en-US" sz="2000" dirty="0"/>
              <a:t> in BOP - 2024 – Bio US$ - % -</a:t>
            </a:r>
          </a:p>
        </c:rich>
      </c:tx>
      <c:layout>
        <c:manualLayout>
          <c:xMode val="edge"/>
          <c:yMode val="edge"/>
          <c:x val="0.13246046680199813"/>
          <c:y val="5.1426988558331097E-2"/>
        </c:manualLayout>
      </c:layout>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7828126916254966"/>
          <c:y val="0.24524207827758893"/>
          <c:w val="0.65389026071135059"/>
          <c:h val="0.5512176887753214"/>
        </c:manualLayout>
      </c:layout>
      <c:pieChart>
        <c:varyColors val="1"/>
        <c:ser>
          <c:idx val="0"/>
          <c:order val="0"/>
          <c:tx>
            <c:strRef>
              <c:f>Sheet1!$B$1</c:f>
              <c:strCache>
                <c:ptCount val="1"/>
                <c:pt idx="0">
                  <c:v>UAE Exports in BOP - 2024 -%</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34B-4FFA-8C95-3F51E5E1B09D}"/>
              </c:ext>
            </c:extLst>
          </c:dPt>
          <c:dPt>
            <c:idx val="1"/>
            <c:bubble3D val="0"/>
            <c:spPr>
              <a:solidFill>
                <a:srgbClr val="CA5659"/>
              </a:solidFill>
              <a:ln w="19050">
                <a:solidFill>
                  <a:schemeClr val="lt1"/>
                </a:solidFill>
              </a:ln>
              <a:effectLst/>
            </c:spPr>
            <c:extLst>
              <c:ext xmlns:c16="http://schemas.microsoft.com/office/drawing/2014/chart" uri="{C3380CC4-5D6E-409C-BE32-E72D297353CC}">
                <c16:uniqueId val="{00000003-634B-4FFA-8C95-3F51E5E1B09D}"/>
              </c:ext>
            </c:extLst>
          </c:dPt>
          <c:dLbls>
            <c:dLbl>
              <c:idx val="0"/>
              <c:layout>
                <c:manualLayout>
                  <c:x val="-0.20964126791784207"/>
                  <c:y val="-0.16977757569456192"/>
                </c:manualLayout>
              </c:layout>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34B-4FFA-8C95-3F51E5E1B09D}"/>
                </c:ext>
              </c:extLst>
            </c:dLbl>
            <c:dLbl>
              <c:idx val="1"/>
              <c:layout>
                <c:manualLayout>
                  <c:x val="0.14236046918158632"/>
                  <c:y val="0.12058231778758191"/>
                </c:manualLayout>
              </c:layout>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34B-4FFA-8C95-3F51E5E1B09D}"/>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Goods</c:v>
                </c:pt>
                <c:pt idx="1">
                  <c:v>Services</c:v>
                </c:pt>
              </c:strCache>
            </c:strRef>
          </c:cat>
          <c:val>
            <c:numRef>
              <c:f>Sheet1!$B$2:$B$3</c:f>
              <c:numCache>
                <c:formatCode>General</c:formatCode>
                <c:ptCount val="2"/>
                <c:pt idx="0">
                  <c:v>603</c:v>
                </c:pt>
                <c:pt idx="1">
                  <c:v>176</c:v>
                </c:pt>
              </c:numCache>
            </c:numRef>
          </c:val>
          <c:extLst>
            <c:ext xmlns:c16="http://schemas.microsoft.com/office/drawing/2014/chart" uri="{C3380CC4-5D6E-409C-BE32-E72D297353CC}">
              <c16:uniqueId val="{00000004-634B-4FFA-8C95-3F51E5E1B09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9.4843981380637113E-2"/>
          <c:y val="0.83385603760076044"/>
          <c:w val="0.74956092020508402"/>
          <c:h val="7.7538838277228461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19050">
      <a:solidFill>
        <a:schemeClr val="accent1"/>
      </a:solid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r>
              <a:rPr lang="en-US" sz="2000" dirty="0"/>
              <a:t>UAE Global</a:t>
            </a:r>
            <a:r>
              <a:rPr lang="en-US" sz="2000" baseline="0" dirty="0"/>
              <a:t> </a:t>
            </a:r>
            <a:r>
              <a:rPr lang="en-US" sz="2000" baseline="0" dirty="0">
                <a:solidFill>
                  <a:srgbClr val="FF0000"/>
                </a:solidFill>
              </a:rPr>
              <a:t>Imports</a:t>
            </a:r>
            <a:r>
              <a:rPr lang="en-US" sz="2000" dirty="0">
                <a:solidFill>
                  <a:srgbClr val="FF0000"/>
                </a:solidFill>
              </a:rPr>
              <a:t> </a:t>
            </a:r>
            <a:r>
              <a:rPr lang="en-US" sz="2000" dirty="0"/>
              <a:t>– 2024</a:t>
            </a:r>
          </a:p>
          <a:p>
            <a:pPr>
              <a:defRPr sz="2000" b="1">
                <a:solidFill>
                  <a:schemeClr val="tx1"/>
                </a:solidFill>
              </a:defRPr>
            </a:pPr>
            <a:r>
              <a:rPr lang="en-US" sz="2000" dirty="0"/>
              <a:t>Bio US$ - % -</a:t>
            </a:r>
          </a:p>
        </c:rich>
      </c:tx>
      <c:layout>
        <c:manualLayout>
          <c:xMode val="edge"/>
          <c:yMode val="edge"/>
          <c:x val="0.13379147907152128"/>
          <c:y val="4.4343644232843316E-2"/>
        </c:manualLayout>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8073435788047484"/>
          <c:y val="0.24130042101244725"/>
          <c:w val="0.67146130822689143"/>
          <c:h val="0.56372332980032558"/>
        </c:manualLayout>
      </c:layout>
      <c:pieChart>
        <c:varyColors val="1"/>
        <c:ser>
          <c:idx val="0"/>
          <c:order val="0"/>
          <c:tx>
            <c:strRef>
              <c:f>Sheet1!$B$1</c:f>
              <c:strCache>
                <c:ptCount val="1"/>
                <c:pt idx="0">
                  <c:v>uae</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6A0-44F8-86CA-B68E0B1684E6}"/>
              </c:ext>
            </c:extLst>
          </c:dPt>
          <c:dPt>
            <c:idx val="1"/>
            <c:bubble3D val="0"/>
            <c:spPr>
              <a:solidFill>
                <a:srgbClr val="CA5659"/>
              </a:solidFill>
              <a:ln w="19050">
                <a:solidFill>
                  <a:schemeClr val="lt1"/>
                </a:solidFill>
              </a:ln>
              <a:effectLst/>
            </c:spPr>
            <c:extLst>
              <c:ext xmlns:c16="http://schemas.microsoft.com/office/drawing/2014/chart" uri="{C3380CC4-5D6E-409C-BE32-E72D297353CC}">
                <c16:uniqueId val="{00000003-56A0-44F8-86CA-B68E0B1684E6}"/>
              </c:ext>
            </c:extLst>
          </c:dPt>
          <c:dLbls>
            <c:dLbl>
              <c:idx val="0"/>
              <c:layout>
                <c:manualLayout>
                  <c:x val="-0.15834216337887058"/>
                  <c:y val="-0.17215614859737524"/>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A0-44F8-86CA-B68E0B1684E6}"/>
                </c:ext>
              </c:extLst>
            </c:dLbl>
            <c:dLbl>
              <c:idx val="1"/>
              <c:layout>
                <c:manualLayout>
                  <c:x val="9.5217311541104424E-2"/>
                  <c:y val="0.1064307595139036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6A0-44F8-86CA-B68E0B1684E6}"/>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Sheet1!$A$2:$A$3</c:f>
              <c:strCache>
                <c:ptCount val="2"/>
                <c:pt idx="0">
                  <c:v>Goods</c:v>
                </c:pt>
                <c:pt idx="1">
                  <c:v>Services</c:v>
                </c:pt>
              </c:strCache>
            </c:strRef>
          </c:cat>
          <c:val>
            <c:numRef>
              <c:f>Sheet1!$B$2:$B$3</c:f>
              <c:numCache>
                <c:formatCode>General</c:formatCode>
                <c:ptCount val="2"/>
                <c:pt idx="0">
                  <c:v>539</c:v>
                </c:pt>
                <c:pt idx="1">
                  <c:v>106</c:v>
                </c:pt>
              </c:numCache>
            </c:numRef>
          </c:val>
          <c:extLst>
            <c:ext xmlns:c16="http://schemas.microsoft.com/office/drawing/2014/chart" uri="{C3380CC4-5D6E-409C-BE32-E72D297353CC}">
              <c16:uniqueId val="{00000004-56A0-44F8-86CA-B68E0B1684E6}"/>
            </c:ext>
          </c:extLst>
        </c:ser>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4.8208351798256305E-2"/>
          <c:y val="0.82002202827751114"/>
          <c:w val="0.86181413882448954"/>
          <c:h val="8.8023879614959069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19050">
      <a:solidFill>
        <a:schemeClr val="accent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0.07703</cdr:x>
      <cdr:y>0.32704</cdr:y>
    </cdr:from>
    <cdr:to>
      <cdr:x>0.14117</cdr:x>
      <cdr:y>0.36871</cdr:y>
    </cdr:to>
    <cdr:sp macro="" textlink="">
      <cdr:nvSpPr>
        <cdr:cNvPr id="2" name="TextBox 1">
          <a:extLst xmlns:a="http://schemas.openxmlformats.org/drawingml/2006/main">
            <a:ext uri="{FF2B5EF4-FFF2-40B4-BE49-F238E27FC236}">
              <a16:creationId xmlns:a16="http://schemas.microsoft.com/office/drawing/2014/main" id="{B140AEE5-9BD2-4178-A3E5-327446BD2B56}"/>
            </a:ext>
          </a:extLst>
        </cdr:cNvPr>
        <cdr:cNvSpPr txBox="1"/>
      </cdr:nvSpPr>
      <cdr:spPr>
        <a:xfrm xmlns:a="http://schemas.openxmlformats.org/drawingml/2006/main">
          <a:off x="682215" y="1739929"/>
          <a:ext cx="568089" cy="2216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b="1" dirty="0"/>
            <a:t>18.9</a:t>
          </a:r>
        </a:p>
      </cdr:txBody>
    </cdr:sp>
  </cdr:relSizeAnchor>
</c:userShapes>
</file>

<file path=ppt/drawings/drawing2.xml><?xml version="1.0" encoding="utf-8"?>
<c:userShapes xmlns:c="http://schemas.openxmlformats.org/drawingml/2006/chart">
  <cdr:relSizeAnchor xmlns:cdr="http://schemas.openxmlformats.org/drawingml/2006/chartDrawing">
    <cdr:from>
      <cdr:x>0.03049</cdr:x>
      <cdr:y>0.81842</cdr:y>
    </cdr:from>
    <cdr:to>
      <cdr:x>0.95335</cdr:x>
      <cdr:y>0.95573</cdr:y>
    </cdr:to>
    <cdr:sp macro="" textlink="">
      <cdr:nvSpPr>
        <cdr:cNvPr id="2" name="TextBox 1">
          <a:extLst xmlns:a="http://schemas.openxmlformats.org/drawingml/2006/main">
            <a:ext uri="{FF2B5EF4-FFF2-40B4-BE49-F238E27FC236}">
              <a16:creationId xmlns:a16="http://schemas.microsoft.com/office/drawing/2014/main" id="{11259808-AD18-A61B-FEDD-DF84DA175682}"/>
            </a:ext>
          </a:extLst>
        </cdr:cNvPr>
        <cdr:cNvSpPr txBox="1"/>
      </cdr:nvSpPr>
      <cdr:spPr>
        <a:xfrm xmlns:a="http://schemas.openxmlformats.org/drawingml/2006/main">
          <a:off x="134716" y="4219088"/>
          <a:ext cx="4077822" cy="707886"/>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lgn="ctr"/>
          <a:r>
            <a:rPr lang="en-GB" sz="2000" b="1" kern="1200" dirty="0">
              <a:solidFill>
                <a:schemeClr val="tx1"/>
              </a:solidFill>
              <a:latin typeface="+mj-lt"/>
            </a:rPr>
            <a:t>62.1% of EU total trade in value added terms are services trade</a:t>
          </a:r>
        </a:p>
      </cdr:txBody>
    </cdr:sp>
  </cdr:relSizeAnchor>
</c:userShapes>
</file>

<file path=ppt/drawings/drawing3.xml><?xml version="1.0" encoding="utf-8"?>
<c:userShapes xmlns:c="http://schemas.openxmlformats.org/drawingml/2006/chart">
  <cdr:relSizeAnchor xmlns:cdr="http://schemas.openxmlformats.org/drawingml/2006/chartDrawing">
    <cdr:from>
      <cdr:x>0.08765</cdr:x>
      <cdr:y>0</cdr:y>
    </cdr:from>
    <cdr:to>
      <cdr:x>0.92435</cdr:x>
      <cdr:y>0.12195</cdr:y>
    </cdr:to>
    <cdr:sp macro="" textlink="">
      <cdr:nvSpPr>
        <cdr:cNvPr id="3" name="Title 1">
          <a:extLst xmlns:a="http://schemas.openxmlformats.org/drawingml/2006/main">
            <a:ext uri="{FF2B5EF4-FFF2-40B4-BE49-F238E27FC236}">
              <a16:creationId xmlns:a16="http://schemas.microsoft.com/office/drawing/2014/main" id="{E0BFD0CA-2632-4F46-B3C1-3D682024537F}"/>
            </a:ext>
          </a:extLst>
        </cdr:cNvPr>
        <cdr:cNvSpPr txBox="1">
          <a:spLocks xmlns:a="http://schemas.openxmlformats.org/drawingml/2006/main"/>
        </cdr:cNvSpPr>
      </cdr:nvSpPr>
      <cdr:spPr>
        <a:xfrm xmlns:a="http://schemas.openxmlformats.org/drawingml/2006/main">
          <a:off x="792088" y="0"/>
          <a:ext cx="7560840" cy="720080"/>
        </a:xfrm>
      </cdr:spPr>
      <cdr:txBody>
        <a:bodyPr xmlns:a="http://schemas.openxmlformats.org/drawingml/2006/main"/>
        <a:lstStyle xmlns:a="http://schemas.openxmlformats.org/drawingml/2006/main">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xmlns:a="http://schemas.openxmlformats.org/drawingml/2006/main">
          <a:pPr algn="ctr"/>
          <a:r>
            <a:rPr lang="en-GB" sz="2000" u="sng" dirty="0"/>
            <a:t>EU Trade in Services with United Arab Emirates</a:t>
          </a:r>
        </a:p>
      </cdr:txBody>
    </cdr:sp>
  </cdr:relSizeAnchor>
</c:userShapes>
</file>

<file path=ppt/drawings/drawing4.xml><?xml version="1.0" encoding="utf-8"?>
<c:userShapes xmlns:c="http://schemas.openxmlformats.org/drawingml/2006/chart">
  <cdr:relSizeAnchor xmlns:cdr="http://schemas.openxmlformats.org/drawingml/2006/chartDrawing">
    <cdr:from>
      <cdr:x>0.11111</cdr:x>
      <cdr:y>0.76829</cdr:y>
    </cdr:from>
    <cdr:to>
      <cdr:x>0.17949</cdr:x>
      <cdr:y>0.82927</cdr:y>
    </cdr:to>
    <cdr:sp macro="" textlink="">
      <cdr:nvSpPr>
        <cdr:cNvPr id="2" name="TextBox 1">
          <a:extLst xmlns:a="http://schemas.openxmlformats.org/drawingml/2006/main">
            <a:ext uri="{FF2B5EF4-FFF2-40B4-BE49-F238E27FC236}">
              <a16:creationId xmlns:a16="http://schemas.microsoft.com/office/drawing/2014/main" id="{50CEF3F1-2F3A-4137-9CAF-AF1FC57F420A}"/>
            </a:ext>
          </a:extLst>
        </cdr:cNvPr>
        <cdr:cNvSpPr txBox="1"/>
      </cdr:nvSpPr>
      <cdr:spPr>
        <a:xfrm xmlns:a="http://schemas.openxmlformats.org/drawingml/2006/main">
          <a:off x="936104" y="4536504"/>
          <a:ext cx="576064" cy="360040"/>
        </a:xfrm>
        <a:prstGeom xmlns:a="http://schemas.openxmlformats.org/drawingml/2006/main" prst="rect">
          <a:avLst/>
        </a:prstGeom>
        <a:ln xmlns:a="http://schemas.openxmlformats.org/drawingml/2006/main" w="15875">
          <a:solidFill>
            <a:srgbClr val="0070C0"/>
          </a:solidFill>
        </a:ln>
      </cdr:spPr>
      <cdr:txBody>
        <a:bodyPr xmlns:a="http://schemas.openxmlformats.org/drawingml/2006/main" vertOverflow="clip" wrap="square" rtlCol="0"/>
        <a:lstStyle xmlns:a="http://schemas.openxmlformats.org/drawingml/2006/main"/>
        <a:p xmlns:a="http://schemas.openxmlformats.org/drawingml/2006/main">
          <a:r>
            <a:rPr lang="en-GB" sz="1400" dirty="0">
              <a:solidFill>
                <a:schemeClr val="accent1">
                  <a:lumMod val="75000"/>
                </a:schemeClr>
              </a:solidFill>
            </a:rPr>
            <a:t>0.8%</a:t>
          </a:r>
        </a:p>
      </cdr:txBody>
    </cdr:sp>
  </cdr:relSizeAnchor>
</c:userShapes>
</file>

<file path=ppt/drawings/drawing5.xml><?xml version="1.0" encoding="utf-8"?>
<c:userShapes xmlns:c="http://schemas.openxmlformats.org/drawingml/2006/chart">
  <cdr:relSizeAnchor xmlns:cdr="http://schemas.openxmlformats.org/drawingml/2006/chartDrawing">
    <cdr:from>
      <cdr:x>0.11111</cdr:x>
      <cdr:y>0.76829</cdr:y>
    </cdr:from>
    <cdr:to>
      <cdr:x>0.17949</cdr:x>
      <cdr:y>0.82927</cdr:y>
    </cdr:to>
    <cdr:sp macro="" textlink="">
      <cdr:nvSpPr>
        <cdr:cNvPr id="2" name="TextBox 1">
          <a:extLst xmlns:a="http://schemas.openxmlformats.org/drawingml/2006/main">
            <a:ext uri="{FF2B5EF4-FFF2-40B4-BE49-F238E27FC236}">
              <a16:creationId xmlns:a16="http://schemas.microsoft.com/office/drawing/2014/main" id="{50CEF3F1-2F3A-4137-9CAF-AF1FC57F420A}"/>
            </a:ext>
          </a:extLst>
        </cdr:cNvPr>
        <cdr:cNvSpPr txBox="1"/>
      </cdr:nvSpPr>
      <cdr:spPr>
        <a:xfrm xmlns:a="http://schemas.openxmlformats.org/drawingml/2006/main">
          <a:off x="936104" y="4536504"/>
          <a:ext cx="576064" cy="360040"/>
        </a:xfrm>
        <a:prstGeom xmlns:a="http://schemas.openxmlformats.org/drawingml/2006/main" prst="rect">
          <a:avLst/>
        </a:prstGeom>
        <a:ln xmlns:a="http://schemas.openxmlformats.org/drawingml/2006/main" w="15875">
          <a:solidFill>
            <a:srgbClr val="0070C0"/>
          </a:solidFill>
        </a:ln>
      </cdr:spPr>
      <cdr:txBody>
        <a:bodyPr xmlns:a="http://schemas.openxmlformats.org/drawingml/2006/main" vertOverflow="clip" wrap="square" rtlCol="0"/>
        <a:lstStyle xmlns:a="http://schemas.openxmlformats.org/drawingml/2006/main"/>
        <a:p xmlns:a="http://schemas.openxmlformats.org/drawingml/2006/main">
          <a:r>
            <a:rPr lang="en-GB" sz="1400" dirty="0">
              <a:solidFill>
                <a:schemeClr val="accent1">
                  <a:lumMod val="75000"/>
                </a:schemeClr>
              </a:solidFill>
            </a:rPr>
            <a:t>0.5%</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099" cy="496967"/>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4928" y="0"/>
            <a:ext cx="2949099" cy="496967"/>
          </a:xfrm>
          <a:prstGeom prst="rect">
            <a:avLst/>
          </a:prstGeom>
        </p:spPr>
        <p:txBody>
          <a:bodyPr vert="horz" lIns="91440" tIns="45720" rIns="91440" bIns="45720" rtlCol="0"/>
          <a:lstStyle>
            <a:lvl1pPr algn="r">
              <a:defRPr sz="1200"/>
            </a:lvl1pPr>
          </a:lstStyle>
          <a:p>
            <a:fld id="{75A866E1-8871-46EA-AB08-7E0E73670B32}" type="datetimeFigureOut">
              <a:rPr lang="en-GB" smtClean="0"/>
              <a:t>07/09/2026</a:t>
            </a:fld>
            <a:endParaRPr lang="en-GB"/>
          </a:p>
        </p:txBody>
      </p:sp>
      <p:sp>
        <p:nvSpPr>
          <p:cNvPr id="4" name="Footer Placeholder 3"/>
          <p:cNvSpPr>
            <a:spLocks noGrp="1"/>
          </p:cNvSpPr>
          <p:nvPr>
            <p:ph type="ftr" sz="quarter" idx="2"/>
          </p:nvPr>
        </p:nvSpPr>
        <p:spPr>
          <a:xfrm>
            <a:off x="1" y="9445546"/>
            <a:ext cx="2949099" cy="496966"/>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4928" y="9445546"/>
            <a:ext cx="2949099" cy="496966"/>
          </a:xfrm>
          <a:prstGeom prst="rect">
            <a:avLst/>
          </a:prstGeom>
        </p:spPr>
        <p:txBody>
          <a:bodyPr vert="horz" lIns="91440" tIns="45720" rIns="91440" bIns="45720" rtlCol="0" anchor="b"/>
          <a:lstStyle>
            <a:lvl1pPr algn="r">
              <a:defRPr sz="1200"/>
            </a:lvl1pPr>
          </a:lstStyle>
          <a:p>
            <a:fld id="{3AD9887F-13A7-4FA3-A53E-090E15F22629}" type="slidenum">
              <a:rPr lang="en-GB" smtClean="0"/>
              <a:t>‹#›</a:t>
            </a:fld>
            <a:endParaRPr lang="en-GB"/>
          </a:p>
        </p:txBody>
      </p:sp>
    </p:spTree>
    <p:extLst>
      <p:ext uri="{BB962C8B-B14F-4D97-AF65-F5344CB8AC3E}">
        <p14:creationId xmlns:p14="http://schemas.microsoft.com/office/powerpoint/2010/main" val="20281364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9099" cy="49720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4939" y="0"/>
            <a:ext cx="2949099" cy="497205"/>
          </a:xfrm>
          <a:prstGeom prst="rect">
            <a:avLst/>
          </a:prstGeom>
        </p:spPr>
        <p:txBody>
          <a:bodyPr vert="horz" lIns="91440" tIns="45720" rIns="91440" bIns="45720" rtlCol="0"/>
          <a:lstStyle>
            <a:lvl1pPr algn="r">
              <a:defRPr sz="1200"/>
            </a:lvl1pPr>
          </a:lstStyle>
          <a:p>
            <a:fld id="{B6D081E2-95A2-42ED-B5FC-86C77149703D}" type="datetimeFigureOut">
              <a:rPr lang="en-GB" smtClean="0"/>
              <a:pPr/>
              <a:t>07/09/2026</a:t>
            </a:fld>
            <a:endParaRPr lang="en-GB"/>
          </a:p>
        </p:txBody>
      </p:sp>
      <p:sp>
        <p:nvSpPr>
          <p:cNvPr id="4" name="Slide Image Placeholder 3"/>
          <p:cNvSpPr>
            <a:spLocks noGrp="1" noRot="1" noChangeAspect="1"/>
          </p:cNvSpPr>
          <p:nvPr>
            <p:ph type="sldImg" idx="2"/>
          </p:nvPr>
        </p:nvSpPr>
        <p:spPr>
          <a:xfrm>
            <a:off x="919163" y="746125"/>
            <a:ext cx="4967287"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562" y="4723448"/>
            <a:ext cx="5444490" cy="447484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45170"/>
            <a:ext cx="2949099" cy="49720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4939" y="9445170"/>
            <a:ext cx="2949099" cy="497205"/>
          </a:xfrm>
          <a:prstGeom prst="rect">
            <a:avLst/>
          </a:prstGeom>
        </p:spPr>
        <p:txBody>
          <a:bodyPr vert="horz" lIns="91440" tIns="45720" rIns="91440" bIns="45720" rtlCol="0" anchor="b"/>
          <a:lstStyle>
            <a:lvl1pPr algn="r">
              <a:defRPr sz="1200"/>
            </a:lvl1pPr>
          </a:lstStyle>
          <a:p>
            <a:fld id="{63292B68-1CDF-42EC-8662-4B44ADE8100B}" type="slidenum">
              <a:rPr lang="en-GB" smtClean="0"/>
              <a:pPr/>
              <a:t>‹#›</a:t>
            </a:fld>
            <a:endParaRPr lang="en-GB"/>
          </a:p>
        </p:txBody>
      </p:sp>
    </p:spTree>
    <p:extLst>
      <p:ext uri="{BB962C8B-B14F-4D97-AF65-F5344CB8AC3E}">
        <p14:creationId xmlns:p14="http://schemas.microsoft.com/office/powerpoint/2010/main" val="1935955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3292B68-1CDF-42EC-8662-4B44ADE8100B}" type="slidenum">
              <a:rPr lang="en-GB" smtClean="0"/>
              <a:pPr/>
              <a:t>2</a:t>
            </a:fld>
            <a:endParaRPr lang="en-GB"/>
          </a:p>
        </p:txBody>
      </p:sp>
    </p:spTree>
    <p:extLst>
      <p:ext uri="{BB962C8B-B14F-4D97-AF65-F5344CB8AC3E}">
        <p14:creationId xmlns:p14="http://schemas.microsoft.com/office/powerpoint/2010/main" val="29606088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71675-31FA-EDA3-5FF6-CD4BE3C2CD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97FBE1-6C17-1C0E-FE18-5C16D883F3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C79CB7-969E-BB65-8EB9-27A29AD3D98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9ABBA34-5C82-866E-4E09-556073B4164A}"/>
              </a:ext>
            </a:extLst>
          </p:cNvPr>
          <p:cNvSpPr>
            <a:spLocks noGrp="1"/>
          </p:cNvSpPr>
          <p:nvPr>
            <p:ph type="sldNum" sz="quarter" idx="10"/>
          </p:nvPr>
        </p:nvSpPr>
        <p:spPr/>
        <p:txBody>
          <a:bodyPr/>
          <a:lstStyle/>
          <a:p>
            <a:fld id="{63292B68-1CDF-42EC-8662-4B44ADE8100B}" type="slidenum">
              <a:rPr lang="en-GB" smtClean="0"/>
              <a:pPr/>
              <a:t>12</a:t>
            </a:fld>
            <a:endParaRPr lang="en-GB"/>
          </a:p>
        </p:txBody>
      </p:sp>
    </p:spTree>
    <p:extLst>
      <p:ext uri="{BB962C8B-B14F-4D97-AF65-F5344CB8AC3E}">
        <p14:creationId xmlns:p14="http://schemas.microsoft.com/office/powerpoint/2010/main" val="3970178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A66991-C4D7-6B43-C811-5B71FAD6BD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49E7AE-458D-4B34-6F56-09F04323B3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A94439-5D08-181D-7B2D-67420696A36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DF203AF-EE1C-CFBE-BC2C-B7893C389F51}"/>
              </a:ext>
            </a:extLst>
          </p:cNvPr>
          <p:cNvSpPr>
            <a:spLocks noGrp="1"/>
          </p:cNvSpPr>
          <p:nvPr>
            <p:ph type="sldNum" sz="quarter" idx="10"/>
          </p:nvPr>
        </p:nvSpPr>
        <p:spPr/>
        <p:txBody>
          <a:bodyPr/>
          <a:lstStyle/>
          <a:p>
            <a:fld id="{63292B68-1CDF-42EC-8662-4B44ADE8100B}" type="slidenum">
              <a:rPr lang="en-GB" smtClean="0"/>
              <a:pPr/>
              <a:t>13</a:t>
            </a:fld>
            <a:endParaRPr lang="en-GB"/>
          </a:p>
        </p:txBody>
      </p:sp>
    </p:spTree>
    <p:extLst>
      <p:ext uri="{BB962C8B-B14F-4D97-AF65-F5344CB8AC3E}">
        <p14:creationId xmlns:p14="http://schemas.microsoft.com/office/powerpoint/2010/main" val="3387165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F90A96-5967-4530-957B-C55D6A16768D}" type="slidenum">
              <a:rPr lang="en-GB" smtClean="0"/>
              <a:t>14</a:t>
            </a:fld>
            <a:endParaRPr lang="en-GB"/>
          </a:p>
        </p:txBody>
      </p:sp>
    </p:spTree>
    <p:extLst>
      <p:ext uri="{BB962C8B-B14F-4D97-AF65-F5344CB8AC3E}">
        <p14:creationId xmlns:p14="http://schemas.microsoft.com/office/powerpoint/2010/main" val="2160677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76B96-F021-5D2B-290B-680F2C5164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12864D-3496-E9CB-9AB2-8C99872DA3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678740-8AC7-C93A-CE28-088E3372838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DAA8766-3CAC-8158-3226-1270ED40FEC1}"/>
              </a:ext>
            </a:extLst>
          </p:cNvPr>
          <p:cNvSpPr>
            <a:spLocks noGrp="1"/>
          </p:cNvSpPr>
          <p:nvPr>
            <p:ph type="sldNum" sz="quarter" idx="5"/>
          </p:nvPr>
        </p:nvSpPr>
        <p:spPr/>
        <p:txBody>
          <a:bodyPr/>
          <a:lstStyle/>
          <a:p>
            <a:fld id="{E8F90A96-5967-4530-957B-C55D6A16768D}" type="slidenum">
              <a:rPr lang="en-GB" smtClean="0"/>
              <a:t>15</a:t>
            </a:fld>
            <a:endParaRPr lang="en-GB"/>
          </a:p>
        </p:txBody>
      </p:sp>
    </p:spTree>
    <p:extLst>
      <p:ext uri="{BB962C8B-B14F-4D97-AF65-F5344CB8AC3E}">
        <p14:creationId xmlns:p14="http://schemas.microsoft.com/office/powerpoint/2010/main" val="19273162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42975" y="1352550"/>
            <a:ext cx="4862513" cy="36480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3292B68-1CDF-42EC-8662-4B44ADE8100B}" type="slidenum">
              <a:rPr lang="en-GB" smtClean="0"/>
              <a:pPr/>
              <a:t>3</a:t>
            </a:fld>
            <a:endParaRPr lang="en-GB"/>
          </a:p>
        </p:txBody>
      </p:sp>
    </p:spTree>
    <p:extLst>
      <p:ext uri="{BB962C8B-B14F-4D97-AF65-F5344CB8AC3E}">
        <p14:creationId xmlns:p14="http://schemas.microsoft.com/office/powerpoint/2010/main" val="4414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3638" y="1243013"/>
            <a:ext cx="4473575" cy="335597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3292B68-1CDF-42EC-8662-4B44ADE8100B}" type="slidenum">
              <a:rPr lang="en-GB" smtClean="0"/>
              <a:pPr/>
              <a:t>4</a:t>
            </a:fld>
            <a:endParaRPr lang="en-GB"/>
          </a:p>
        </p:txBody>
      </p:sp>
    </p:spTree>
    <p:extLst>
      <p:ext uri="{BB962C8B-B14F-4D97-AF65-F5344CB8AC3E}">
        <p14:creationId xmlns:p14="http://schemas.microsoft.com/office/powerpoint/2010/main" val="441405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3292B68-1CDF-42EC-8662-4B44ADE8100B}" type="slidenum">
              <a:rPr lang="en-GB" smtClean="0"/>
              <a:pPr/>
              <a:t>5</a:t>
            </a:fld>
            <a:endParaRPr lang="en-GB"/>
          </a:p>
        </p:txBody>
      </p:sp>
    </p:spTree>
    <p:extLst>
      <p:ext uri="{BB962C8B-B14F-4D97-AF65-F5344CB8AC3E}">
        <p14:creationId xmlns:p14="http://schemas.microsoft.com/office/powerpoint/2010/main" val="1392181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3292B68-1CDF-42EC-8662-4B44ADE8100B}" type="slidenum">
              <a:rPr lang="en-GB" smtClean="0"/>
              <a:pPr/>
              <a:t>6</a:t>
            </a:fld>
            <a:endParaRPr lang="en-GB"/>
          </a:p>
        </p:txBody>
      </p:sp>
    </p:spTree>
    <p:extLst>
      <p:ext uri="{BB962C8B-B14F-4D97-AF65-F5344CB8AC3E}">
        <p14:creationId xmlns:p14="http://schemas.microsoft.com/office/powerpoint/2010/main" val="1900067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3292B68-1CDF-42EC-8662-4B44ADE8100B}" type="slidenum">
              <a:rPr lang="en-GB" smtClean="0"/>
              <a:pPr/>
              <a:t>7</a:t>
            </a:fld>
            <a:endParaRPr lang="en-GB"/>
          </a:p>
        </p:txBody>
      </p:sp>
    </p:spTree>
    <p:extLst>
      <p:ext uri="{BB962C8B-B14F-4D97-AF65-F5344CB8AC3E}">
        <p14:creationId xmlns:p14="http://schemas.microsoft.com/office/powerpoint/2010/main" val="3199158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B9D3225-67B3-409D-B176-853F38EDFBEF}" type="slidenum">
              <a:rPr lang="en-GB" smtClean="0"/>
              <a:pPr>
                <a:defRPr/>
              </a:pPr>
              <a:t>8</a:t>
            </a:fld>
            <a:endParaRPr lang="en-GB"/>
          </a:p>
        </p:txBody>
      </p:sp>
    </p:spTree>
    <p:extLst>
      <p:ext uri="{BB962C8B-B14F-4D97-AF65-F5344CB8AC3E}">
        <p14:creationId xmlns:p14="http://schemas.microsoft.com/office/powerpoint/2010/main" val="3910008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AB9D3225-67B3-409D-B176-853F38EDFBEF}" type="slidenum">
              <a:rPr lang="en-GB" smtClean="0"/>
              <a:pPr>
                <a:defRPr/>
              </a:pPr>
              <a:t>9</a:t>
            </a:fld>
            <a:endParaRPr lang="en-GB"/>
          </a:p>
        </p:txBody>
      </p:sp>
    </p:spTree>
    <p:extLst>
      <p:ext uri="{BB962C8B-B14F-4D97-AF65-F5344CB8AC3E}">
        <p14:creationId xmlns:p14="http://schemas.microsoft.com/office/powerpoint/2010/main" val="1897597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63292B68-1CDF-42EC-8662-4B44ADE8100B}" type="slidenum">
              <a:rPr lang="en-GB" smtClean="0"/>
              <a:pPr/>
              <a:t>11</a:t>
            </a:fld>
            <a:endParaRPr lang="en-GB"/>
          </a:p>
        </p:txBody>
      </p:sp>
    </p:spTree>
    <p:extLst>
      <p:ext uri="{BB962C8B-B14F-4D97-AF65-F5344CB8AC3E}">
        <p14:creationId xmlns:p14="http://schemas.microsoft.com/office/powerpoint/2010/main" val="1798919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lvl1pPr>
          </a:lstStyle>
          <a:p>
            <a:pPr>
              <a:defRPr/>
            </a:pPr>
            <a:fld id="{8F4A4C00-FE5E-406C-83AC-433D558845A0}" type="datetimeFigureOut">
              <a:rPr lang="en-US"/>
              <a:pPr>
                <a:defRPr/>
              </a:pPr>
              <a:t>9/7/2026</a:t>
            </a:fld>
            <a:endParaRPr lang="en-GB"/>
          </a:p>
        </p:txBody>
      </p:sp>
      <p:sp>
        <p:nvSpPr>
          <p:cNvPr id="6" name="Slide Number Placeholder 5"/>
          <p:cNvSpPr>
            <a:spLocks noGrp="1"/>
          </p:cNvSpPr>
          <p:nvPr>
            <p:ph type="sldNum" sz="quarter" idx="12"/>
          </p:nvPr>
        </p:nvSpPr>
        <p:spPr>
          <a:xfrm>
            <a:off x="8715404" y="6492875"/>
            <a:ext cx="428596" cy="365125"/>
          </a:xfrm>
        </p:spPr>
        <p:txBody>
          <a:bodyPr/>
          <a:lstStyle>
            <a:lvl1pPr>
              <a:defRPr/>
            </a:lvl1pPr>
          </a:lstStyle>
          <a:p>
            <a:pPr>
              <a:defRPr/>
            </a:pPr>
            <a:fld id="{27392783-A0A9-4328-A6B3-C6BA3237CCD4}" type="slidenum">
              <a:rPr lang="en-GB"/>
              <a:pPr>
                <a:defRPr/>
              </a:pPr>
              <a:t>‹#›</a:t>
            </a:fld>
            <a:endParaRPr lang="en-GB"/>
          </a:p>
        </p:txBody>
      </p:sp>
      <p:sp>
        <p:nvSpPr>
          <p:cNvPr id="5" name="Content Placeholder 2"/>
          <p:cNvSpPr>
            <a:spLocks noGrp="1"/>
          </p:cNvSpPr>
          <p:nvPr>
            <p:ph idx="1"/>
          </p:nvPr>
        </p:nvSpPr>
        <p:spPr>
          <a:xfrm>
            <a:off x="285720" y="857232"/>
            <a:ext cx="8715436" cy="5643602"/>
          </a:xfrm>
          <a:prstGeom prst="rect">
            <a:avLst/>
          </a:prstGeom>
          <a:solidFill>
            <a:schemeClr val="bg1">
              <a:alpha val="60000"/>
            </a:schemeClr>
          </a:solidFill>
        </p:spPr>
        <p:txBody>
          <a:bodyPr/>
          <a:lstStyle>
            <a:lvl1pPr>
              <a:buNone/>
              <a:defRPr/>
            </a:lvl1pPr>
          </a:lstStyle>
          <a:p>
            <a:pPr lvl="0"/>
            <a:r>
              <a:rPr lang="en-US"/>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es-ES_tradnl"/>
              <a:t>Clic para editar título</a:t>
            </a:r>
            <a:endParaRPr lang="es-ES"/>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a:t>Haga clic para modificar el estilo de subtítulo del patrón</a:t>
            </a:r>
            <a:endParaRPr lang="es-ES"/>
          </a:p>
        </p:txBody>
      </p:sp>
      <p:sp>
        <p:nvSpPr>
          <p:cNvPr id="4" name="Marcador de fecha 3"/>
          <p:cNvSpPr>
            <a:spLocks noGrp="1"/>
          </p:cNvSpPr>
          <p:nvPr>
            <p:ph type="dt" sz="half" idx="10"/>
          </p:nvPr>
        </p:nvSpPr>
        <p:spPr/>
        <p:txBody>
          <a:bodyPr/>
          <a:lstStyle>
            <a:lvl1pPr>
              <a:defRPr/>
            </a:lvl1pPr>
          </a:lstStyle>
          <a:p>
            <a:pPr>
              <a:defRPr/>
            </a:pPr>
            <a:fld id="{55D78C9D-035C-42CC-A9A9-847D2DDF516D}" type="datetimeFigureOut">
              <a:rPr lang="es-ES" altLang="en-US"/>
              <a:pPr>
                <a:defRPr/>
              </a:pPr>
              <a:t>07/09/2026</a:t>
            </a:fld>
            <a:endParaRPr lang="es-ES" altLang="en-US"/>
          </a:p>
        </p:txBody>
      </p:sp>
      <p:sp>
        <p:nvSpPr>
          <p:cNvPr id="5" name="Marcador de pie de página 4"/>
          <p:cNvSpPr>
            <a:spLocks noGrp="1"/>
          </p:cNvSpPr>
          <p:nvPr>
            <p:ph type="ftr" sz="quarter" idx="11"/>
          </p:nvPr>
        </p:nvSpPr>
        <p:spPr/>
        <p:txBody>
          <a:bodyPr/>
          <a:lstStyle>
            <a:lvl1pPr>
              <a:defRPr/>
            </a:lvl1pPr>
          </a:lstStyle>
          <a:p>
            <a:pPr>
              <a:defRPr/>
            </a:pPr>
            <a:endParaRPr lang="es-ES"/>
          </a:p>
        </p:txBody>
      </p:sp>
      <p:sp>
        <p:nvSpPr>
          <p:cNvPr id="6" name="Marcador de número de diapositiva 5"/>
          <p:cNvSpPr>
            <a:spLocks noGrp="1"/>
          </p:cNvSpPr>
          <p:nvPr>
            <p:ph type="sldNum" sz="quarter" idx="12"/>
          </p:nvPr>
        </p:nvSpPr>
        <p:spPr/>
        <p:txBody>
          <a:bodyPr/>
          <a:lstStyle>
            <a:lvl1pPr>
              <a:defRPr/>
            </a:lvl1pPr>
          </a:lstStyle>
          <a:p>
            <a:pPr>
              <a:defRPr/>
            </a:pPr>
            <a:fld id="{B1C78980-1736-4266-91C9-318FF9D39F53}" type="slidenum">
              <a:rPr lang="es-ES" altLang="en-US"/>
              <a:pPr>
                <a:defRPr/>
              </a:pPr>
              <a:t>‹#›</a:t>
            </a:fld>
            <a:endParaRPr lang="es-ES" altLang="en-US"/>
          </a:p>
        </p:txBody>
      </p:sp>
    </p:spTree>
    <p:extLst>
      <p:ext uri="{BB962C8B-B14F-4D97-AF65-F5344CB8AC3E}">
        <p14:creationId xmlns:p14="http://schemas.microsoft.com/office/powerpoint/2010/main" val="1982409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GB"/>
          </a:p>
        </p:txBody>
      </p:sp>
      <p:sp>
        <p:nvSpPr>
          <p:cNvPr id="3" name="Footer Placeholder 2"/>
          <p:cNvSpPr>
            <a:spLocks noGrp="1"/>
          </p:cNvSpPr>
          <p:nvPr>
            <p:ph type="ftr" sz="quarter" idx="11"/>
          </p:nvPr>
        </p:nvSpPr>
        <p:spPr>
          <a:xfrm>
            <a:off x="3124200" y="6248400"/>
            <a:ext cx="2895600" cy="457200"/>
          </a:xfrm>
          <a:prstGeom prst="rect">
            <a:avLst/>
          </a:prstGeom>
        </p:spPr>
        <p:txBody>
          <a:bodyPr/>
          <a:lstStyle>
            <a:lvl1pPr>
              <a:defRPr>
                <a:latin typeface="Arial" pitchFamily="34" charset="0"/>
              </a:defRPr>
            </a:lvl1pPr>
          </a:lstStyle>
          <a:p>
            <a:pPr>
              <a:defRPr/>
            </a:pPr>
            <a:endParaRPr lang="en-GB"/>
          </a:p>
        </p:txBody>
      </p:sp>
      <p:sp>
        <p:nvSpPr>
          <p:cNvPr id="4" name="Slide Number Placeholder 3"/>
          <p:cNvSpPr>
            <a:spLocks noGrp="1"/>
          </p:cNvSpPr>
          <p:nvPr>
            <p:ph type="sldNum" sz="quarter" idx="12"/>
          </p:nvPr>
        </p:nvSpPr>
        <p:spPr/>
        <p:txBody>
          <a:bodyPr/>
          <a:lstStyle>
            <a:lvl1pPr>
              <a:defRPr/>
            </a:lvl1pPr>
          </a:lstStyle>
          <a:p>
            <a:pPr>
              <a:defRPr/>
            </a:pPr>
            <a:fld id="{6D75D0F2-DBB2-4090-9C77-DF84859A8C6A}" type="slidenum">
              <a:rPr lang="en-GB"/>
              <a:pPr>
                <a:defRPr/>
              </a:pPr>
              <a:t>‹#›</a:t>
            </a:fld>
            <a:endParaRPr lang="en-GB"/>
          </a:p>
        </p:txBody>
      </p:sp>
    </p:spTree>
    <p:extLst>
      <p:ext uri="{BB962C8B-B14F-4D97-AF65-F5344CB8AC3E}">
        <p14:creationId xmlns:p14="http://schemas.microsoft.com/office/powerpoint/2010/main" val="417132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DF52BC2-627A-426E-89C6-E7B2BA95E36A}" type="datetimeFigureOut">
              <a:rPr lang="en-GB" smtClean="0"/>
              <a:t>07/09/2026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DFB5808-6BC3-413F-A891-25E28D5ADDDA}" type="slidenum">
              <a:rPr lang="en-GB" smtClean="0"/>
              <a:t>‹#›</a:t>
            </a:fld>
            <a:endParaRPr lang="en-GB"/>
          </a:p>
        </p:txBody>
      </p:sp>
    </p:spTree>
    <p:extLst>
      <p:ext uri="{BB962C8B-B14F-4D97-AF65-F5344CB8AC3E}">
        <p14:creationId xmlns:p14="http://schemas.microsoft.com/office/powerpoint/2010/main" val="4125560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BA0F8-E1E5-47A3-B425-C30914570B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8A6E320-469D-44B9-82DD-72A5525FE94C}"/>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B76891D-BCBD-4411-AA5E-71EDE08EFC40}"/>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4F52120-4AB2-4C1D-A2EF-37A7D9A5B1D4}"/>
              </a:ext>
            </a:extLst>
          </p:cNvPr>
          <p:cNvSpPr>
            <a:spLocks noGrp="1"/>
          </p:cNvSpPr>
          <p:nvPr>
            <p:ph type="dt" sz="half" idx="10"/>
          </p:nvPr>
        </p:nvSpPr>
        <p:spPr/>
        <p:txBody>
          <a:bodyPr/>
          <a:lstStyle/>
          <a:p>
            <a:pPr>
              <a:defRPr/>
            </a:pPr>
            <a:endParaRPr lang="en-GB">
              <a:solidFill>
                <a:prstClr val="black">
                  <a:tint val="75000"/>
                </a:prstClr>
              </a:solidFill>
            </a:endParaRPr>
          </a:p>
        </p:txBody>
      </p:sp>
      <p:sp>
        <p:nvSpPr>
          <p:cNvPr id="6" name="Footer Placeholder 5">
            <a:extLst>
              <a:ext uri="{FF2B5EF4-FFF2-40B4-BE49-F238E27FC236}">
                <a16:creationId xmlns:a16="http://schemas.microsoft.com/office/drawing/2014/main" id="{6B80E01B-2F1F-4A99-A62E-5C8533B45137}"/>
              </a:ext>
            </a:extLst>
          </p:cNvPr>
          <p:cNvSpPr>
            <a:spLocks noGrp="1"/>
          </p:cNvSpPr>
          <p:nvPr>
            <p:ph type="ftr" sz="quarter" idx="11"/>
          </p:nvPr>
        </p:nvSpPr>
        <p:spPr/>
        <p:txBody>
          <a:bodyPr/>
          <a:lstStyle/>
          <a:p>
            <a:pPr fontAlgn="base">
              <a:spcBef>
                <a:spcPct val="0"/>
              </a:spcBef>
              <a:spcAft>
                <a:spcPct val="0"/>
              </a:spcAft>
              <a:defRPr/>
            </a:pPr>
            <a:endParaRPr lang="en-GB">
              <a:solidFill>
                <a:prstClr val="black"/>
              </a:solidFill>
            </a:endParaRPr>
          </a:p>
        </p:txBody>
      </p:sp>
      <p:sp>
        <p:nvSpPr>
          <p:cNvPr id="7" name="Slide Number Placeholder 6">
            <a:extLst>
              <a:ext uri="{FF2B5EF4-FFF2-40B4-BE49-F238E27FC236}">
                <a16:creationId xmlns:a16="http://schemas.microsoft.com/office/drawing/2014/main" id="{6E975661-B640-4D2A-8B44-DE5FB16E539B}"/>
              </a:ext>
            </a:extLst>
          </p:cNvPr>
          <p:cNvSpPr>
            <a:spLocks noGrp="1"/>
          </p:cNvSpPr>
          <p:nvPr>
            <p:ph type="sldNum" sz="quarter" idx="12"/>
          </p:nvPr>
        </p:nvSpPr>
        <p:spPr/>
        <p:txBody>
          <a:bodyPr/>
          <a:lstStyle/>
          <a:p>
            <a:pPr>
              <a:defRPr/>
            </a:pPr>
            <a:fld id="{B8BA1BF2-9D18-43CD-857C-747826901B04}" type="slidenum">
              <a:rPr lang="en-GB" smtClean="0">
                <a:solidFill>
                  <a:prstClr val="black">
                    <a:tint val="75000"/>
                  </a:prstClr>
                </a:solidFill>
              </a:rPr>
              <a:pPr>
                <a:defRPr/>
              </a:pPr>
              <a:t>‹#›</a:t>
            </a:fld>
            <a:endParaRPr lang="en-GB">
              <a:solidFill>
                <a:prstClr val="black">
                  <a:tint val="75000"/>
                </a:prstClr>
              </a:solidFill>
            </a:endParaRPr>
          </a:p>
        </p:txBody>
      </p:sp>
    </p:spTree>
    <p:extLst>
      <p:ext uri="{BB962C8B-B14F-4D97-AF65-F5344CB8AC3E}">
        <p14:creationId xmlns:p14="http://schemas.microsoft.com/office/powerpoint/2010/main" val="187354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ESF PPT Background.jpg"/>
          <p:cNvPicPr>
            <a:picLocks noChangeAspect="1"/>
          </p:cNvPicPr>
          <p:nvPr/>
        </p:nvPicPr>
        <p:blipFill>
          <a:blip r:embed="rId7" cstate="print"/>
          <a:stretch>
            <a:fillRect/>
          </a:stretch>
        </p:blipFill>
        <p:spPr>
          <a:xfrm>
            <a:off x="0" y="0"/>
            <a:ext cx="9143999" cy="6861043"/>
          </a:xfrm>
          <a:prstGeom prst="rect">
            <a:avLst/>
          </a:prstGeom>
        </p:spPr>
      </p:pic>
      <p:sp>
        <p:nvSpPr>
          <p:cNvPr id="8" name="Rectangle 7"/>
          <p:cNvSpPr/>
          <p:nvPr/>
        </p:nvSpPr>
        <p:spPr>
          <a:xfrm>
            <a:off x="3214678" y="214290"/>
            <a:ext cx="5715008" cy="646331"/>
          </a:xfrm>
          <a:prstGeom prst="rect">
            <a:avLst/>
          </a:prstGeom>
        </p:spPr>
        <p:txBody>
          <a:bodyPr wrap="square">
            <a:spAutoFit/>
          </a:bodyPr>
          <a:lstStyle/>
          <a:p>
            <a:pPr algn="ctr"/>
            <a:r>
              <a:rPr lang="en-GB" sz="1800" dirty="0">
                <a:solidFill>
                  <a:srgbClr val="0066FF"/>
                </a:solidFill>
              </a:rPr>
              <a:t>«  The voice of the European Service Industries for International Trade Negotiations</a:t>
            </a:r>
            <a:r>
              <a:rPr lang="fr-FR" sz="1800" dirty="0">
                <a:solidFill>
                  <a:srgbClr val="0066FF"/>
                </a:solidFill>
              </a:rPr>
              <a:t> in Services</a:t>
            </a:r>
            <a:r>
              <a:rPr lang="en-GB" sz="1800" dirty="0"/>
              <a:t> </a:t>
            </a:r>
            <a:r>
              <a:rPr lang="fr-FR" sz="1800" dirty="0">
                <a:solidFill>
                  <a:srgbClr val="0066FF"/>
                </a:solidFill>
              </a:rPr>
              <a:t> »</a:t>
            </a:r>
            <a:endParaRPr lang="en-GB" sz="1800" dirty="0">
              <a:solidFill>
                <a:srgbClr val="0066FF"/>
              </a:solidFill>
            </a:endParaRPr>
          </a:p>
        </p:txBody>
      </p:sp>
      <p:pic>
        <p:nvPicPr>
          <p:cNvPr id="9" name="Picture 12" descr="K:\ESF Logo\ESF logo variations IM\ESF logo only transp.tif"/>
          <p:cNvPicPr>
            <a:picLocks noChangeAspect="1" noChangeArrowheads="1"/>
          </p:cNvPicPr>
          <p:nvPr/>
        </p:nvPicPr>
        <p:blipFill>
          <a:blip r:embed="rId8" cstate="print"/>
          <a:srcRect/>
          <a:stretch>
            <a:fillRect/>
          </a:stretch>
        </p:blipFill>
        <p:spPr bwMode="auto">
          <a:xfrm>
            <a:off x="357188" y="0"/>
            <a:ext cx="1909762" cy="868363"/>
          </a:xfrm>
          <a:prstGeom prst="rect">
            <a:avLst/>
          </a:prstGeom>
          <a:noFill/>
          <a:ln w="9525">
            <a:noFill/>
            <a:miter lim="800000"/>
            <a:headEnd/>
            <a:tailEnd/>
          </a:ln>
        </p:spPr>
      </p:pic>
      <p:sp>
        <p:nvSpPr>
          <p:cNvPr id="6" name="Slide Number Placeholder 5"/>
          <p:cNvSpPr>
            <a:spLocks noGrp="1"/>
          </p:cNvSpPr>
          <p:nvPr>
            <p:ph type="sldNum" sz="quarter" idx="4"/>
          </p:nvPr>
        </p:nvSpPr>
        <p:spPr>
          <a:xfrm>
            <a:off x="8715404" y="6357958"/>
            <a:ext cx="428596"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AA554005-5CE4-451B-B2EF-6551A9D7F02E}" type="slidenum">
              <a:rPr lang="en-GB"/>
              <a:pPr>
                <a:defRPr/>
              </a:pPr>
              <a:t>‹#›</a:t>
            </a:fld>
            <a:endParaRPr lang="en-GB" dirty="0"/>
          </a:p>
        </p:txBody>
      </p:sp>
      <p:sp>
        <p:nvSpPr>
          <p:cNvPr id="4" name="Date Placeholder 3"/>
          <p:cNvSpPr>
            <a:spLocks noGrp="1"/>
          </p:cNvSpPr>
          <p:nvPr>
            <p:ph type="dt" sz="half" idx="2"/>
          </p:nvPr>
        </p:nvSpPr>
        <p:spPr>
          <a:xfrm>
            <a:off x="0" y="6492875"/>
            <a:ext cx="1071538"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83EA93ED-A6EC-4306-B4FB-3F6629D98A8C}" type="datetimeFigureOut">
              <a:rPr lang="en-US"/>
              <a:pPr>
                <a:defRPr/>
              </a:pPr>
              <a:t>9/7/2026</a:t>
            </a:fld>
            <a:endParaRPr lang="en-GB" dirty="0"/>
          </a:p>
        </p:txBody>
      </p:sp>
    </p:spTree>
  </p:cSld>
  <p:clrMap bg1="lt1" tx1="dk1" bg2="lt2" tx2="dk2" accent1="accent1" accent2="accent2" accent3="accent3" accent4="accent4" accent5="accent5" accent6="accent6" hlink="hlink" folHlink="folHlink"/>
  <p:sldLayoutIdLst>
    <p:sldLayoutId id="2147483671" r:id="rId1"/>
    <p:sldLayoutId id="2147483676" r:id="rId2"/>
    <p:sldLayoutId id="2147483677" r:id="rId3"/>
    <p:sldLayoutId id="2147483678" r:id="rId4"/>
    <p:sldLayoutId id="2147483679" r:id="rId5"/>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emf"/><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chart" Target="../charts/chart20.xml"/></Relationships>
</file>

<file path=ppt/slides/_rels/slide1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chart" Target="../charts/chart2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hyperlink" Target="https://stats.oecd.org/Index.aspx?DataSetCode=TIVA_2018_C1" TargetMode="External"/><Relationship Id="rId4" Type="http://schemas.openxmlformats.org/officeDocument/2006/relationships/hyperlink" Target="https://www.wto.org/english/res_e/statis_e/wts2020_e/wts20_toc_e.htm" TargetMode="External"/></Relationships>
</file>

<file path=ppt/slides/_rels/slide7.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11.xml"/></Relationships>
</file>

<file path=ppt/slides/_rels/slide9.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chart" Target="../charts/chart14.xml"/><Relationship Id="rId4" Type="http://schemas.openxmlformats.org/officeDocument/2006/relationships/chart" Target="../charts/char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4CAF1E9-1250-4D0C-8CE4-75AEA080335F}"/>
              </a:ext>
            </a:extLst>
          </p:cNvPr>
          <p:cNvPicPr/>
          <p:nvPr/>
        </p:nvPicPr>
        <p:blipFill>
          <a:blip r:embed="rId2"/>
          <a:stretch>
            <a:fillRect/>
          </a:stretch>
        </p:blipFill>
        <p:spPr>
          <a:xfrm>
            <a:off x="720437" y="3264147"/>
            <a:ext cx="8423563" cy="3527971"/>
          </a:xfrm>
          <a:prstGeom prst="rect">
            <a:avLst/>
          </a:prstGeom>
        </p:spPr>
      </p:pic>
      <p:sp>
        <p:nvSpPr>
          <p:cNvPr id="2" name="Content Placeholder 1"/>
          <p:cNvSpPr>
            <a:spLocks noGrp="1"/>
          </p:cNvSpPr>
          <p:nvPr>
            <p:ph idx="1"/>
          </p:nvPr>
        </p:nvSpPr>
        <p:spPr>
          <a:xfrm>
            <a:off x="323528" y="2708920"/>
            <a:ext cx="8715436" cy="1800200"/>
          </a:xfrm>
        </p:spPr>
        <p:txBody>
          <a:bodyPr/>
          <a:lstStyle/>
          <a:p>
            <a:pPr algn="ctr"/>
            <a:r>
              <a:rPr lang="en-GB" dirty="0"/>
              <a:t>“The importance of Trade in Services </a:t>
            </a:r>
          </a:p>
          <a:p>
            <a:pPr algn="ctr"/>
            <a:r>
              <a:rPr lang="en-GB" dirty="0"/>
              <a:t>between EU &amp; United Arab Emirates (UAE)”</a:t>
            </a:r>
          </a:p>
          <a:p>
            <a:pPr algn="ctr"/>
            <a:r>
              <a:rPr lang="en-GB"/>
              <a:t>November </a:t>
            </a:r>
            <a:r>
              <a:rPr lang="en-GB" dirty="0"/>
              <a:t>2025</a:t>
            </a:r>
          </a:p>
        </p:txBody>
      </p:sp>
      <p:pic>
        <p:nvPicPr>
          <p:cNvPr id="5" name="Picture 4">
            <a:extLst>
              <a:ext uri="{FF2B5EF4-FFF2-40B4-BE49-F238E27FC236}">
                <a16:creationId xmlns:a16="http://schemas.microsoft.com/office/drawing/2014/main" id="{27BEA835-A59E-431F-9F3A-E0155A0A0B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3728" y="1307852"/>
            <a:ext cx="1876946" cy="1275307"/>
          </a:xfrm>
          <a:prstGeom prst="rect">
            <a:avLst/>
          </a:prstGeom>
        </p:spPr>
      </p:pic>
      <p:pic>
        <p:nvPicPr>
          <p:cNvPr id="7" name="Picture 6" descr="A green white and black flag&#10;&#10;AI-generated content may be incorrect.">
            <a:extLst>
              <a:ext uri="{FF2B5EF4-FFF2-40B4-BE49-F238E27FC236}">
                <a16:creationId xmlns:a16="http://schemas.microsoft.com/office/drawing/2014/main" id="{0ACC8CA2-BC4C-A8F1-1506-E451AE5D5D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2218" y="1307852"/>
            <a:ext cx="1876946" cy="1275307"/>
          </a:xfrm>
          <a:prstGeom prst="rect">
            <a:avLst/>
          </a:prstGeom>
          <a:ln>
            <a:solidFill>
              <a:schemeClr val="tx1"/>
            </a:solidFill>
          </a:ln>
        </p:spPr>
      </p:pic>
    </p:spTree>
    <p:extLst>
      <p:ext uri="{BB962C8B-B14F-4D97-AF65-F5344CB8AC3E}">
        <p14:creationId xmlns:p14="http://schemas.microsoft.com/office/powerpoint/2010/main" val="4258692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277B117D-4EB8-4AC6-A953-A109D5D8BE3B}"/>
              </a:ext>
            </a:extLst>
          </p:cNvPr>
          <p:cNvGraphicFramePr/>
          <p:nvPr>
            <p:extLst>
              <p:ext uri="{D42A27DB-BD31-4B8C-83A1-F6EECF244321}">
                <p14:modId xmlns:p14="http://schemas.microsoft.com/office/powerpoint/2010/main" val="3498947051"/>
              </p:ext>
            </p:extLst>
          </p:nvPr>
        </p:nvGraphicFramePr>
        <p:xfrm>
          <a:off x="107504" y="836712"/>
          <a:ext cx="9036495" cy="590465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ECCACE23-3826-4C6D-BD2A-F950061E90C9}"/>
              </a:ext>
            </a:extLst>
          </p:cNvPr>
          <p:cNvSpPr txBox="1"/>
          <p:nvPr/>
        </p:nvSpPr>
        <p:spPr>
          <a:xfrm>
            <a:off x="7061544" y="6510206"/>
            <a:ext cx="2082456" cy="253916"/>
          </a:xfrm>
          <a:prstGeom prst="rect">
            <a:avLst/>
          </a:prstGeom>
          <a:noFill/>
        </p:spPr>
        <p:txBody>
          <a:bodyPr wrap="square" rtlCol="0">
            <a:spAutoFit/>
          </a:bodyPr>
          <a:lstStyle/>
          <a:p>
            <a:r>
              <a:rPr lang="en-GB" sz="1050" i="1" dirty="0">
                <a:latin typeface="+mn-lt"/>
              </a:rPr>
              <a:t>Source: Eurostat bop_its6_det. </a:t>
            </a:r>
            <a:endParaRPr lang="en-GB" sz="1050" b="1" i="1" dirty="0">
              <a:solidFill>
                <a:srgbClr val="FF0000"/>
              </a:solidFill>
              <a:latin typeface="+mn-lt"/>
            </a:endParaRPr>
          </a:p>
        </p:txBody>
      </p:sp>
      <p:sp>
        <p:nvSpPr>
          <p:cNvPr id="3" name="TextBox 2">
            <a:extLst>
              <a:ext uri="{FF2B5EF4-FFF2-40B4-BE49-F238E27FC236}">
                <a16:creationId xmlns:a16="http://schemas.microsoft.com/office/drawing/2014/main" id="{9330FCBD-80F5-4953-BB15-EBA1309C387B}"/>
              </a:ext>
            </a:extLst>
          </p:cNvPr>
          <p:cNvSpPr txBox="1"/>
          <p:nvPr/>
        </p:nvSpPr>
        <p:spPr>
          <a:xfrm>
            <a:off x="1115616" y="1772817"/>
            <a:ext cx="3456384" cy="646331"/>
          </a:xfrm>
          <a:prstGeom prst="rect">
            <a:avLst/>
          </a:prstGeom>
          <a:noFill/>
          <a:ln w="25400">
            <a:solidFill>
              <a:srgbClr val="FF0000"/>
            </a:solidFill>
          </a:ln>
        </p:spPr>
        <p:txBody>
          <a:bodyPr wrap="square" rtlCol="0">
            <a:spAutoFit/>
          </a:bodyPr>
          <a:lstStyle/>
          <a:p>
            <a:r>
              <a:rPr lang="en-GB" b="1" dirty="0">
                <a:solidFill>
                  <a:srgbClr val="FF0000"/>
                </a:solidFill>
                <a:latin typeface="Calibri Light" panose="020F0302020204030204" pitchFamily="34" charset="0"/>
              </a:rPr>
              <a:t>EU Exports= +245% in 10 years</a:t>
            </a:r>
          </a:p>
          <a:p>
            <a:r>
              <a:rPr lang="en-GB" b="1" dirty="0">
                <a:solidFill>
                  <a:srgbClr val="FF0000"/>
                </a:solidFill>
                <a:latin typeface="Calibri Light" panose="020F0302020204030204" pitchFamily="34" charset="0"/>
              </a:rPr>
              <a:t>UAE Exports = +92% in 10 years</a:t>
            </a:r>
          </a:p>
        </p:txBody>
      </p:sp>
    </p:spTree>
    <p:extLst>
      <p:ext uri="{BB962C8B-B14F-4D97-AF65-F5344CB8AC3E}">
        <p14:creationId xmlns:p14="http://schemas.microsoft.com/office/powerpoint/2010/main" val="266990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277B117D-4EB8-4AC6-A953-A109D5D8BE3B}"/>
              </a:ext>
            </a:extLst>
          </p:cNvPr>
          <p:cNvGraphicFramePr/>
          <p:nvPr>
            <p:extLst>
              <p:ext uri="{D42A27DB-BD31-4B8C-83A1-F6EECF244321}">
                <p14:modId xmlns:p14="http://schemas.microsoft.com/office/powerpoint/2010/main" val="941072955"/>
              </p:ext>
            </p:extLst>
          </p:nvPr>
        </p:nvGraphicFramePr>
        <p:xfrm>
          <a:off x="107504" y="836712"/>
          <a:ext cx="9036495" cy="576064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ECCACE23-3826-4C6D-BD2A-F950061E90C9}"/>
              </a:ext>
            </a:extLst>
          </p:cNvPr>
          <p:cNvSpPr txBox="1"/>
          <p:nvPr/>
        </p:nvSpPr>
        <p:spPr>
          <a:xfrm>
            <a:off x="6911750" y="6597352"/>
            <a:ext cx="2232249" cy="260648"/>
          </a:xfrm>
          <a:prstGeom prst="rect">
            <a:avLst/>
          </a:prstGeom>
          <a:solidFill>
            <a:schemeClr val="bg1"/>
          </a:solidFill>
          <a:ln>
            <a:solidFill>
              <a:schemeClr val="accent1">
                <a:shade val="50000"/>
              </a:schemeClr>
            </a:solidFill>
          </a:ln>
        </p:spPr>
        <p:txBody>
          <a:bodyPr wrap="square" rtlCol="0">
            <a:spAutoFit/>
          </a:bodyPr>
          <a:lstStyle/>
          <a:p>
            <a:r>
              <a:rPr lang="en-GB" sz="1050" i="1" dirty="0">
                <a:latin typeface="+mn-lt"/>
              </a:rPr>
              <a:t>Source: Eurostat – [bop_fdi6_pos]. </a:t>
            </a:r>
            <a:endParaRPr lang="en-GB" sz="1050" b="1" i="1" dirty="0">
              <a:solidFill>
                <a:srgbClr val="FF0000"/>
              </a:solidFill>
              <a:latin typeface="+mn-lt"/>
            </a:endParaRPr>
          </a:p>
        </p:txBody>
      </p:sp>
    </p:spTree>
    <p:extLst>
      <p:ext uri="{BB962C8B-B14F-4D97-AF65-F5344CB8AC3E}">
        <p14:creationId xmlns:p14="http://schemas.microsoft.com/office/powerpoint/2010/main" val="2041342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FFCA0-01A3-64B3-F795-A91834840F1E}"/>
            </a:ext>
          </a:extLst>
        </p:cNvPr>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6A4AB0C3-5CF9-7C23-DAF5-20891E344E3D}"/>
              </a:ext>
            </a:extLst>
          </p:cNvPr>
          <p:cNvGraphicFramePr/>
          <p:nvPr>
            <p:extLst>
              <p:ext uri="{D42A27DB-BD31-4B8C-83A1-F6EECF244321}">
                <p14:modId xmlns:p14="http://schemas.microsoft.com/office/powerpoint/2010/main" val="1145934576"/>
              </p:ext>
            </p:extLst>
          </p:nvPr>
        </p:nvGraphicFramePr>
        <p:xfrm>
          <a:off x="0" y="0"/>
          <a:ext cx="9136126" cy="685800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3DB39B40-9AF7-3C4F-B437-482D5E44D0E3}"/>
              </a:ext>
            </a:extLst>
          </p:cNvPr>
          <p:cNvSpPr txBox="1"/>
          <p:nvPr/>
        </p:nvSpPr>
        <p:spPr>
          <a:xfrm>
            <a:off x="7308304" y="6469916"/>
            <a:ext cx="2082456" cy="253916"/>
          </a:xfrm>
          <a:prstGeom prst="rect">
            <a:avLst/>
          </a:prstGeom>
          <a:noFill/>
        </p:spPr>
        <p:txBody>
          <a:bodyPr wrap="square" rtlCol="0">
            <a:spAutoFit/>
          </a:bodyPr>
          <a:lstStyle/>
          <a:p>
            <a:r>
              <a:rPr lang="en-GB" sz="1050" i="1" dirty="0">
                <a:latin typeface="+mn-lt"/>
              </a:rPr>
              <a:t>Source: Eurostat bop_its6_det. </a:t>
            </a:r>
            <a:endParaRPr lang="en-GB" sz="1050" b="1" i="1" dirty="0">
              <a:solidFill>
                <a:srgbClr val="FF0000"/>
              </a:solidFill>
              <a:latin typeface="+mn-lt"/>
            </a:endParaRPr>
          </a:p>
        </p:txBody>
      </p:sp>
      <p:sp>
        <p:nvSpPr>
          <p:cNvPr id="2" name="Title 1">
            <a:extLst>
              <a:ext uri="{FF2B5EF4-FFF2-40B4-BE49-F238E27FC236}">
                <a16:creationId xmlns:a16="http://schemas.microsoft.com/office/drawing/2014/main" id="{96C46B0B-DACF-76B6-1BF7-AEDBD89287AA}"/>
              </a:ext>
            </a:extLst>
          </p:cNvPr>
          <p:cNvSpPr>
            <a:spLocks noGrp="1"/>
          </p:cNvSpPr>
          <p:nvPr>
            <p:ph type="ctrTitle"/>
          </p:nvPr>
        </p:nvSpPr>
        <p:spPr>
          <a:xfrm>
            <a:off x="1769514" y="134168"/>
            <a:ext cx="7366612" cy="1008112"/>
          </a:xfrm>
          <a:solidFill>
            <a:schemeClr val="bg1">
              <a:alpha val="0"/>
            </a:schemeClr>
          </a:solidFill>
        </p:spPr>
        <p:txBody>
          <a:bodyPr>
            <a:noAutofit/>
          </a:bodyPr>
          <a:lstStyle/>
          <a:p>
            <a:r>
              <a:rPr lang="en-GB" sz="2800" b="1" cap="all" dirty="0">
                <a:latin typeface="Calibri Light" panose="020F0302020204030204" pitchFamily="34" charset="0"/>
              </a:rPr>
              <a:t>Top 20 EU Investment partners - € Bio</a:t>
            </a:r>
            <a:br>
              <a:rPr lang="en-GB" sz="2800" b="1" cap="all" dirty="0">
                <a:latin typeface="Calibri Light" panose="020F0302020204030204" pitchFamily="34" charset="0"/>
              </a:rPr>
            </a:br>
            <a:r>
              <a:rPr lang="en-GB" sz="2800" b="1" cap="all" dirty="0">
                <a:latin typeface="Calibri Light" panose="020F0302020204030204" pitchFamily="34" charset="0"/>
              </a:rPr>
              <a:t> </a:t>
            </a:r>
            <a:r>
              <a:rPr lang="en-GB" sz="2800" b="1" cap="all" dirty="0">
                <a:solidFill>
                  <a:srgbClr val="FF0000"/>
                </a:solidFill>
                <a:latin typeface="Calibri Light" panose="020F0302020204030204" pitchFamily="34" charset="0"/>
              </a:rPr>
              <a:t>OUTWARD </a:t>
            </a:r>
            <a:r>
              <a:rPr lang="en-GB" sz="2800" b="1" cap="all" dirty="0">
                <a:latin typeface="Calibri Light" panose="020F0302020204030204" pitchFamily="34" charset="0"/>
              </a:rPr>
              <a:t>FDI Stocks (Extra-EU27) – 2023 </a:t>
            </a:r>
          </a:p>
        </p:txBody>
      </p:sp>
      <p:sp>
        <p:nvSpPr>
          <p:cNvPr id="10" name="TextBox 9">
            <a:extLst>
              <a:ext uri="{FF2B5EF4-FFF2-40B4-BE49-F238E27FC236}">
                <a16:creationId xmlns:a16="http://schemas.microsoft.com/office/drawing/2014/main" id="{D33FDB8B-6B38-551D-CB70-D4B07DF607D2}"/>
              </a:ext>
            </a:extLst>
          </p:cNvPr>
          <p:cNvSpPr txBox="1"/>
          <p:nvPr/>
        </p:nvSpPr>
        <p:spPr>
          <a:xfrm>
            <a:off x="4067944" y="1586325"/>
            <a:ext cx="4392488" cy="830997"/>
          </a:xfrm>
          <a:prstGeom prst="rect">
            <a:avLst/>
          </a:prstGeom>
          <a:solidFill>
            <a:schemeClr val="accent1">
              <a:lumMod val="20000"/>
              <a:lumOff val="80000"/>
            </a:schemeClr>
          </a:solidFill>
          <a:ln w="25400">
            <a:solidFill>
              <a:schemeClr val="accent1"/>
            </a:solidFill>
          </a:ln>
        </p:spPr>
        <p:txBody>
          <a:bodyPr wrap="square" rtlCol="0">
            <a:spAutoFit/>
          </a:bodyPr>
          <a:lstStyle/>
          <a:p>
            <a:r>
              <a:rPr lang="en-GB" sz="2400" b="1" dirty="0">
                <a:solidFill>
                  <a:schemeClr val="tx2"/>
                </a:solidFill>
                <a:latin typeface="+mj-lt"/>
              </a:rPr>
              <a:t>UEA is the 11</a:t>
            </a:r>
            <a:r>
              <a:rPr lang="en-GB" sz="2400" b="1" baseline="30000" dirty="0">
                <a:solidFill>
                  <a:schemeClr val="tx2"/>
                </a:solidFill>
                <a:latin typeface="+mj-lt"/>
              </a:rPr>
              <a:t>th</a:t>
            </a:r>
            <a:r>
              <a:rPr lang="en-GB" sz="2400" b="1" dirty="0">
                <a:solidFill>
                  <a:schemeClr val="tx2"/>
                </a:solidFill>
                <a:latin typeface="+mj-lt"/>
              </a:rPr>
              <a:t> biggest recipient of EU Outward FDI in 2023</a:t>
            </a:r>
          </a:p>
        </p:txBody>
      </p:sp>
    </p:spTree>
    <p:extLst>
      <p:ext uri="{BB962C8B-B14F-4D97-AF65-F5344CB8AC3E}">
        <p14:creationId xmlns:p14="http://schemas.microsoft.com/office/powerpoint/2010/main" val="2748870073"/>
      </p:ext>
    </p:extLst>
  </p:cSld>
  <p:clrMapOvr>
    <a:masterClrMapping/>
  </p:clrMapOvr>
  <mc:AlternateContent xmlns:mc="http://schemas.openxmlformats.org/markup-compatibility/2006" xmlns:p14="http://schemas.microsoft.com/office/powerpoint/2010/main">
    <mc:Choice Requires="p14">
      <p:transition spd="slow" p14:dur="3400" advClick="0" advTm="9000">
        <p14:reveal/>
      </p:transition>
    </mc:Choice>
    <mc:Fallback xmlns="">
      <p:transition spd="slow" advClick="0" advTm="9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0CECE-5A6A-BF28-63CA-813FAD2E3BD1}"/>
            </a:ext>
          </a:extLst>
        </p:cNvPr>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738DD403-483C-8D4B-CE1A-8297922D9B9E}"/>
              </a:ext>
            </a:extLst>
          </p:cNvPr>
          <p:cNvGraphicFramePr/>
          <p:nvPr>
            <p:extLst>
              <p:ext uri="{D42A27DB-BD31-4B8C-83A1-F6EECF244321}">
                <p14:modId xmlns:p14="http://schemas.microsoft.com/office/powerpoint/2010/main" val="1304225217"/>
              </p:ext>
            </p:extLst>
          </p:nvPr>
        </p:nvGraphicFramePr>
        <p:xfrm>
          <a:off x="0" y="0"/>
          <a:ext cx="9144000" cy="6857999"/>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0376CB8C-F34D-F63F-4B37-47D7D3D57404}"/>
              </a:ext>
            </a:extLst>
          </p:cNvPr>
          <p:cNvSpPr txBox="1"/>
          <p:nvPr/>
        </p:nvSpPr>
        <p:spPr>
          <a:xfrm>
            <a:off x="7061544" y="6487452"/>
            <a:ext cx="2082456" cy="253916"/>
          </a:xfrm>
          <a:prstGeom prst="rect">
            <a:avLst/>
          </a:prstGeom>
          <a:noFill/>
        </p:spPr>
        <p:txBody>
          <a:bodyPr wrap="square" rtlCol="0">
            <a:spAutoFit/>
          </a:bodyPr>
          <a:lstStyle/>
          <a:p>
            <a:r>
              <a:rPr lang="en-GB" sz="1050" i="1" dirty="0">
                <a:latin typeface="+mn-lt"/>
              </a:rPr>
              <a:t>Source: Eurostat bop_its6_det. </a:t>
            </a:r>
            <a:endParaRPr lang="en-GB" sz="1050" b="1" i="1" dirty="0">
              <a:solidFill>
                <a:srgbClr val="FF0000"/>
              </a:solidFill>
              <a:latin typeface="+mn-lt"/>
            </a:endParaRPr>
          </a:p>
        </p:txBody>
      </p:sp>
      <p:sp>
        <p:nvSpPr>
          <p:cNvPr id="2" name="Title 1">
            <a:extLst>
              <a:ext uri="{FF2B5EF4-FFF2-40B4-BE49-F238E27FC236}">
                <a16:creationId xmlns:a16="http://schemas.microsoft.com/office/drawing/2014/main" id="{57119FDF-FD08-A5B2-A020-8015129176F3}"/>
              </a:ext>
            </a:extLst>
          </p:cNvPr>
          <p:cNvSpPr>
            <a:spLocks noGrp="1"/>
          </p:cNvSpPr>
          <p:nvPr>
            <p:ph type="ctrTitle"/>
          </p:nvPr>
        </p:nvSpPr>
        <p:spPr>
          <a:xfrm>
            <a:off x="2803391" y="134168"/>
            <a:ext cx="6326909" cy="906999"/>
          </a:xfrm>
        </p:spPr>
        <p:txBody>
          <a:bodyPr>
            <a:noAutofit/>
          </a:bodyPr>
          <a:lstStyle/>
          <a:p>
            <a:r>
              <a:rPr lang="en-GB" sz="2800" b="1" cap="all" dirty="0">
                <a:latin typeface="Calibri Light" panose="020F0302020204030204" pitchFamily="34" charset="0"/>
              </a:rPr>
              <a:t>Top 20 EU Investment partners - €Bio</a:t>
            </a:r>
            <a:br>
              <a:rPr lang="en-GB" sz="2800" b="1" cap="all" dirty="0">
                <a:latin typeface="Calibri Light" panose="020F0302020204030204" pitchFamily="34" charset="0"/>
              </a:rPr>
            </a:br>
            <a:r>
              <a:rPr lang="en-GB" sz="2800" b="1" cap="all" dirty="0">
                <a:solidFill>
                  <a:srgbClr val="FF0000"/>
                </a:solidFill>
                <a:latin typeface="Calibri Light" panose="020F0302020204030204" pitchFamily="34" charset="0"/>
              </a:rPr>
              <a:t>INWARD</a:t>
            </a:r>
            <a:r>
              <a:rPr lang="en-GB" sz="2800" b="1" cap="all" dirty="0">
                <a:latin typeface="Calibri Light" panose="020F0302020204030204" pitchFamily="34" charset="0"/>
              </a:rPr>
              <a:t> FDI Stocks (Extra-EU27) – 2023 -</a:t>
            </a:r>
          </a:p>
        </p:txBody>
      </p:sp>
      <p:sp>
        <p:nvSpPr>
          <p:cNvPr id="3" name="TextBox 2">
            <a:extLst>
              <a:ext uri="{FF2B5EF4-FFF2-40B4-BE49-F238E27FC236}">
                <a16:creationId xmlns:a16="http://schemas.microsoft.com/office/drawing/2014/main" id="{3A895143-E177-CB7E-5F2E-D6F687F9415F}"/>
              </a:ext>
            </a:extLst>
          </p:cNvPr>
          <p:cNvSpPr txBox="1"/>
          <p:nvPr/>
        </p:nvSpPr>
        <p:spPr>
          <a:xfrm>
            <a:off x="4067944" y="1586325"/>
            <a:ext cx="4680520" cy="830997"/>
          </a:xfrm>
          <a:prstGeom prst="rect">
            <a:avLst/>
          </a:prstGeom>
          <a:solidFill>
            <a:schemeClr val="bg1"/>
          </a:solidFill>
          <a:ln w="25400">
            <a:solidFill>
              <a:schemeClr val="accent1"/>
            </a:solidFill>
          </a:ln>
        </p:spPr>
        <p:txBody>
          <a:bodyPr wrap="square" rtlCol="0">
            <a:spAutoFit/>
          </a:bodyPr>
          <a:lstStyle/>
          <a:p>
            <a:r>
              <a:rPr lang="en-GB" sz="2400" b="1" dirty="0">
                <a:solidFill>
                  <a:schemeClr val="tx2"/>
                </a:solidFill>
                <a:latin typeface="+mj-lt"/>
              </a:rPr>
              <a:t>UAE is the 11</a:t>
            </a:r>
            <a:r>
              <a:rPr lang="en-GB" sz="2400" b="1" baseline="30000" dirty="0">
                <a:solidFill>
                  <a:schemeClr val="tx2"/>
                </a:solidFill>
                <a:latin typeface="+mj-lt"/>
              </a:rPr>
              <a:t>th</a:t>
            </a:r>
            <a:r>
              <a:rPr lang="en-GB" sz="2400" b="1" dirty="0">
                <a:solidFill>
                  <a:schemeClr val="tx2"/>
                </a:solidFill>
                <a:latin typeface="+mj-lt"/>
              </a:rPr>
              <a:t> biggest investor in the EU in 2023</a:t>
            </a:r>
          </a:p>
        </p:txBody>
      </p:sp>
    </p:spTree>
    <p:extLst>
      <p:ext uri="{BB962C8B-B14F-4D97-AF65-F5344CB8AC3E}">
        <p14:creationId xmlns:p14="http://schemas.microsoft.com/office/powerpoint/2010/main" val="576002861"/>
      </p:ext>
    </p:extLst>
  </p:cSld>
  <p:clrMapOvr>
    <a:masterClrMapping/>
  </p:clrMapOvr>
  <mc:AlternateContent xmlns:mc="http://schemas.openxmlformats.org/markup-compatibility/2006" xmlns:p14="http://schemas.microsoft.com/office/powerpoint/2010/main">
    <mc:Choice Requires="p14">
      <p:transition spd="slow" p14:dur="3400" advClick="0" advTm="9000">
        <p14:reveal/>
      </p:transition>
    </mc:Choice>
    <mc:Fallback xmlns="">
      <p:transition spd="slow" advClick="0" advTm="9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3EB34004-2DB0-4CC8-97B3-C4EDB095515E}"/>
              </a:ext>
            </a:extLst>
          </p:cNvPr>
          <p:cNvGraphicFramePr/>
          <p:nvPr>
            <p:extLst>
              <p:ext uri="{D42A27DB-BD31-4B8C-83A1-F6EECF244321}">
                <p14:modId xmlns:p14="http://schemas.microsoft.com/office/powerpoint/2010/main" val="2475397263"/>
              </p:ext>
            </p:extLst>
          </p:nvPr>
        </p:nvGraphicFramePr>
        <p:xfrm>
          <a:off x="179512" y="836712"/>
          <a:ext cx="8784976" cy="590465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1">
            <a:extLst>
              <a:ext uri="{FF2B5EF4-FFF2-40B4-BE49-F238E27FC236}">
                <a16:creationId xmlns:a16="http://schemas.microsoft.com/office/drawing/2014/main" id="{D8D5B1EA-BE26-437B-9F92-FFCA8C920E8A}"/>
              </a:ext>
            </a:extLst>
          </p:cNvPr>
          <p:cNvSpPr txBox="1"/>
          <p:nvPr/>
        </p:nvSpPr>
        <p:spPr>
          <a:xfrm>
            <a:off x="4628197" y="1628800"/>
            <a:ext cx="3462192" cy="923330"/>
          </a:xfrm>
          <a:prstGeom prst="rect">
            <a:avLst/>
          </a:prstGeom>
          <a:solidFill>
            <a:schemeClr val="bg1"/>
          </a:solidFill>
          <a:ln w="28575">
            <a:solidFill>
              <a:srgbClr val="FF0000"/>
            </a:solid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en-GB" sz="1800" dirty="0">
              <a:solidFill>
                <a:srgbClr val="FF0000"/>
              </a:solidFill>
            </a:endParaRPr>
          </a:p>
          <a:p>
            <a:pPr algn="ctr"/>
            <a:r>
              <a:rPr lang="en-GB" sz="1800" dirty="0">
                <a:solidFill>
                  <a:srgbClr val="FF0000"/>
                </a:solidFill>
              </a:rPr>
              <a:t>65% of FDI from EU to GCC goes to UAE!</a:t>
            </a:r>
          </a:p>
        </p:txBody>
      </p:sp>
      <p:sp>
        <p:nvSpPr>
          <p:cNvPr id="9" name="TextBox 1">
            <a:extLst>
              <a:ext uri="{FF2B5EF4-FFF2-40B4-BE49-F238E27FC236}">
                <a16:creationId xmlns:a16="http://schemas.microsoft.com/office/drawing/2014/main" id="{2D06E9EA-9BE6-4981-A65B-616D186F0085}"/>
              </a:ext>
            </a:extLst>
          </p:cNvPr>
          <p:cNvSpPr txBox="1"/>
          <p:nvPr/>
        </p:nvSpPr>
        <p:spPr>
          <a:xfrm>
            <a:off x="3023828" y="5237137"/>
            <a:ext cx="576064" cy="360040"/>
          </a:xfrm>
          <a:prstGeom prst="rect">
            <a:avLst/>
          </a:prstGeom>
          <a:ln w="15875">
            <a:solidFill>
              <a:srgbClr val="0070C0"/>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400" dirty="0">
                <a:solidFill>
                  <a:schemeClr val="accent1">
                    <a:lumMod val="75000"/>
                  </a:schemeClr>
                </a:solidFill>
              </a:rPr>
              <a:t>1.2 %</a:t>
            </a:r>
          </a:p>
        </p:txBody>
      </p:sp>
      <p:sp>
        <p:nvSpPr>
          <p:cNvPr id="10" name="TextBox 1">
            <a:extLst>
              <a:ext uri="{FF2B5EF4-FFF2-40B4-BE49-F238E27FC236}">
                <a16:creationId xmlns:a16="http://schemas.microsoft.com/office/drawing/2014/main" id="{2D06E9EA-9BE6-4981-A65B-616D186F0085}"/>
              </a:ext>
            </a:extLst>
          </p:cNvPr>
          <p:cNvSpPr txBox="1"/>
          <p:nvPr/>
        </p:nvSpPr>
        <p:spPr>
          <a:xfrm>
            <a:off x="4199896" y="5260069"/>
            <a:ext cx="576064" cy="360040"/>
          </a:xfrm>
          <a:prstGeom prst="rect">
            <a:avLst/>
          </a:prstGeom>
          <a:ln w="15875">
            <a:solidFill>
              <a:srgbClr val="0070C0"/>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400" dirty="0">
                <a:solidFill>
                  <a:schemeClr val="accent1">
                    <a:lumMod val="75000"/>
                  </a:schemeClr>
                </a:solidFill>
              </a:rPr>
              <a:t>0.5 %</a:t>
            </a:r>
          </a:p>
        </p:txBody>
      </p:sp>
      <p:sp>
        <p:nvSpPr>
          <p:cNvPr id="11" name="TextBox 1">
            <a:extLst>
              <a:ext uri="{FF2B5EF4-FFF2-40B4-BE49-F238E27FC236}">
                <a16:creationId xmlns:a16="http://schemas.microsoft.com/office/drawing/2014/main" id="{2D06E9EA-9BE6-4981-A65B-616D186F0085}"/>
              </a:ext>
            </a:extLst>
          </p:cNvPr>
          <p:cNvSpPr txBox="1"/>
          <p:nvPr/>
        </p:nvSpPr>
        <p:spPr>
          <a:xfrm>
            <a:off x="5292080" y="4750192"/>
            <a:ext cx="771667" cy="360040"/>
          </a:xfrm>
          <a:prstGeom prst="rect">
            <a:avLst/>
          </a:prstGeom>
          <a:ln w="15875">
            <a:solidFill>
              <a:srgbClr val="0070C0"/>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400" dirty="0">
                <a:solidFill>
                  <a:schemeClr val="accent1">
                    <a:lumMod val="75000"/>
                  </a:schemeClr>
                </a:solidFill>
              </a:rPr>
              <a:t>10.4 %</a:t>
            </a:r>
          </a:p>
        </p:txBody>
      </p:sp>
      <p:sp>
        <p:nvSpPr>
          <p:cNvPr id="12" name="TextBox 1">
            <a:extLst>
              <a:ext uri="{FF2B5EF4-FFF2-40B4-BE49-F238E27FC236}">
                <a16:creationId xmlns:a16="http://schemas.microsoft.com/office/drawing/2014/main" id="{2D06E9EA-9BE6-4981-A65B-616D186F0085}"/>
              </a:ext>
            </a:extLst>
          </p:cNvPr>
          <p:cNvSpPr txBox="1"/>
          <p:nvPr/>
        </p:nvSpPr>
        <p:spPr>
          <a:xfrm>
            <a:off x="7020272" y="4476059"/>
            <a:ext cx="647861" cy="326382"/>
          </a:xfrm>
          <a:prstGeom prst="rect">
            <a:avLst/>
          </a:prstGeom>
          <a:ln w="15875">
            <a:solidFill>
              <a:srgbClr val="0070C0"/>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400" dirty="0">
                <a:solidFill>
                  <a:schemeClr val="accent1">
                    <a:lumMod val="75000"/>
                  </a:schemeClr>
                </a:solidFill>
              </a:rPr>
              <a:t>21.3%</a:t>
            </a:r>
          </a:p>
        </p:txBody>
      </p:sp>
      <p:sp>
        <p:nvSpPr>
          <p:cNvPr id="13" name="TextBox 1">
            <a:extLst>
              <a:ext uri="{FF2B5EF4-FFF2-40B4-BE49-F238E27FC236}">
                <a16:creationId xmlns:a16="http://schemas.microsoft.com/office/drawing/2014/main" id="{2D06E9EA-9BE6-4981-A65B-616D186F0085}"/>
              </a:ext>
            </a:extLst>
          </p:cNvPr>
          <p:cNvSpPr txBox="1"/>
          <p:nvPr/>
        </p:nvSpPr>
        <p:spPr>
          <a:xfrm>
            <a:off x="8224491" y="2090465"/>
            <a:ext cx="638069" cy="360040"/>
          </a:xfrm>
          <a:prstGeom prst="rect">
            <a:avLst/>
          </a:prstGeom>
          <a:ln w="15875">
            <a:solidFill>
              <a:srgbClr val="0070C0"/>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400" dirty="0">
                <a:solidFill>
                  <a:schemeClr val="accent1">
                    <a:lumMod val="75000"/>
                  </a:schemeClr>
                </a:solidFill>
              </a:rPr>
              <a:t>65.7%</a:t>
            </a:r>
          </a:p>
        </p:txBody>
      </p:sp>
      <p:graphicFrame>
        <p:nvGraphicFramePr>
          <p:cNvPr id="14" name="Content Placeholder 6">
            <a:extLst>
              <a:ext uri="{FF2B5EF4-FFF2-40B4-BE49-F238E27FC236}">
                <a16:creationId xmlns:a16="http://schemas.microsoft.com/office/drawing/2014/main" id="{01EFFF67-6E42-42ED-B3C0-CA032F021D57}"/>
              </a:ext>
            </a:extLst>
          </p:cNvPr>
          <p:cNvGraphicFramePr>
            <a:graphicFrameLocks noGrp="1"/>
          </p:cNvGraphicFramePr>
          <p:nvPr>
            <p:ph sz="half" idx="1"/>
            <p:extLst>
              <p:ext uri="{D42A27DB-BD31-4B8C-83A1-F6EECF244321}">
                <p14:modId xmlns:p14="http://schemas.microsoft.com/office/powerpoint/2010/main" val="805106069"/>
              </p:ext>
            </p:extLst>
          </p:nvPr>
        </p:nvGraphicFramePr>
        <p:xfrm>
          <a:off x="956553" y="1286168"/>
          <a:ext cx="3382144" cy="3824064"/>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a:extLst>
              <a:ext uri="{FF2B5EF4-FFF2-40B4-BE49-F238E27FC236}">
                <a16:creationId xmlns:a16="http://schemas.microsoft.com/office/drawing/2014/main" id="{86C7FA29-A0BF-40A5-8A92-C452BA1FFD16}"/>
              </a:ext>
            </a:extLst>
          </p:cNvPr>
          <p:cNvSpPr txBox="1"/>
          <p:nvPr/>
        </p:nvSpPr>
        <p:spPr>
          <a:xfrm>
            <a:off x="6911752" y="6499705"/>
            <a:ext cx="2232248" cy="267884"/>
          </a:xfrm>
          <a:prstGeom prst="rect">
            <a:avLst/>
          </a:prstGeom>
          <a:noFill/>
        </p:spPr>
        <p:txBody>
          <a:bodyPr wrap="square" rtlCol="0">
            <a:spAutoFit/>
          </a:bodyPr>
          <a:lstStyle/>
          <a:p>
            <a:r>
              <a:rPr lang="en-GB" sz="1100" dirty="0"/>
              <a:t>Source: Eurostat[bop_fdi6_pos]</a:t>
            </a:r>
          </a:p>
        </p:txBody>
      </p:sp>
    </p:spTree>
    <p:extLst>
      <p:ext uri="{BB962C8B-B14F-4D97-AF65-F5344CB8AC3E}">
        <p14:creationId xmlns:p14="http://schemas.microsoft.com/office/powerpoint/2010/main" val="728798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19859-B8E1-D058-C3FC-F69BDEE59A6C}"/>
            </a:ext>
          </a:extLst>
        </p:cNvPr>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C5E3D9B4-6A9E-2857-D499-3BCFE33A4285}"/>
              </a:ext>
            </a:extLst>
          </p:cNvPr>
          <p:cNvGraphicFramePr/>
          <p:nvPr>
            <p:extLst>
              <p:ext uri="{D42A27DB-BD31-4B8C-83A1-F6EECF244321}">
                <p14:modId xmlns:p14="http://schemas.microsoft.com/office/powerpoint/2010/main" val="1347754614"/>
              </p:ext>
            </p:extLst>
          </p:nvPr>
        </p:nvGraphicFramePr>
        <p:xfrm>
          <a:off x="179512" y="836712"/>
          <a:ext cx="8784976" cy="590465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1">
            <a:extLst>
              <a:ext uri="{FF2B5EF4-FFF2-40B4-BE49-F238E27FC236}">
                <a16:creationId xmlns:a16="http://schemas.microsoft.com/office/drawing/2014/main" id="{6C809E89-34B7-5463-82E4-C6F0D8C47091}"/>
              </a:ext>
            </a:extLst>
          </p:cNvPr>
          <p:cNvSpPr txBox="1"/>
          <p:nvPr/>
        </p:nvSpPr>
        <p:spPr>
          <a:xfrm>
            <a:off x="4628197" y="1628800"/>
            <a:ext cx="3462192" cy="923330"/>
          </a:xfrm>
          <a:prstGeom prst="rect">
            <a:avLst/>
          </a:prstGeom>
          <a:solidFill>
            <a:schemeClr val="bg1"/>
          </a:solidFill>
          <a:ln w="28575">
            <a:solidFill>
              <a:srgbClr val="FF0000"/>
            </a:solidFill>
          </a:ln>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endParaRPr lang="en-GB" sz="1800" dirty="0">
              <a:solidFill>
                <a:srgbClr val="FF0000"/>
              </a:solidFill>
            </a:endParaRPr>
          </a:p>
          <a:p>
            <a:pPr algn="ctr"/>
            <a:r>
              <a:rPr lang="en-GB" sz="1800" dirty="0">
                <a:solidFill>
                  <a:srgbClr val="FF0000"/>
                </a:solidFill>
              </a:rPr>
              <a:t>78,8% of FDI from GCC to EU comes from UAE!</a:t>
            </a:r>
          </a:p>
        </p:txBody>
      </p:sp>
      <p:sp>
        <p:nvSpPr>
          <p:cNvPr id="9" name="TextBox 1">
            <a:extLst>
              <a:ext uri="{FF2B5EF4-FFF2-40B4-BE49-F238E27FC236}">
                <a16:creationId xmlns:a16="http://schemas.microsoft.com/office/drawing/2014/main" id="{60694B31-85DE-3BE4-7F98-02C9C6A9D4FD}"/>
              </a:ext>
            </a:extLst>
          </p:cNvPr>
          <p:cNvSpPr txBox="1"/>
          <p:nvPr/>
        </p:nvSpPr>
        <p:spPr>
          <a:xfrm>
            <a:off x="3059832" y="5148958"/>
            <a:ext cx="576064" cy="360040"/>
          </a:xfrm>
          <a:prstGeom prst="rect">
            <a:avLst/>
          </a:prstGeom>
          <a:ln w="15875">
            <a:solidFill>
              <a:srgbClr val="0070C0"/>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400" dirty="0">
                <a:solidFill>
                  <a:schemeClr val="accent1">
                    <a:lumMod val="75000"/>
                  </a:schemeClr>
                </a:solidFill>
              </a:rPr>
              <a:t>1.5 %</a:t>
            </a:r>
          </a:p>
        </p:txBody>
      </p:sp>
      <p:sp>
        <p:nvSpPr>
          <p:cNvPr id="10" name="TextBox 1">
            <a:extLst>
              <a:ext uri="{FF2B5EF4-FFF2-40B4-BE49-F238E27FC236}">
                <a16:creationId xmlns:a16="http://schemas.microsoft.com/office/drawing/2014/main" id="{8D5C321A-6CFA-A3EA-5EE6-622D83743113}"/>
              </a:ext>
            </a:extLst>
          </p:cNvPr>
          <p:cNvSpPr txBox="1"/>
          <p:nvPr/>
        </p:nvSpPr>
        <p:spPr>
          <a:xfrm>
            <a:off x="4283968" y="5138937"/>
            <a:ext cx="576064" cy="360040"/>
          </a:xfrm>
          <a:prstGeom prst="rect">
            <a:avLst/>
          </a:prstGeom>
          <a:ln w="15875">
            <a:solidFill>
              <a:srgbClr val="0070C0"/>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400" dirty="0">
                <a:solidFill>
                  <a:schemeClr val="accent1">
                    <a:lumMod val="75000"/>
                  </a:schemeClr>
                </a:solidFill>
              </a:rPr>
              <a:t>2,5 %</a:t>
            </a:r>
          </a:p>
        </p:txBody>
      </p:sp>
      <p:sp>
        <p:nvSpPr>
          <p:cNvPr id="11" name="TextBox 1">
            <a:extLst>
              <a:ext uri="{FF2B5EF4-FFF2-40B4-BE49-F238E27FC236}">
                <a16:creationId xmlns:a16="http://schemas.microsoft.com/office/drawing/2014/main" id="{D5D3E801-AD58-B833-F89B-3CE87BCA01DC}"/>
              </a:ext>
            </a:extLst>
          </p:cNvPr>
          <p:cNvSpPr txBox="1"/>
          <p:nvPr/>
        </p:nvSpPr>
        <p:spPr>
          <a:xfrm>
            <a:off x="5292080" y="4750192"/>
            <a:ext cx="771667" cy="360040"/>
          </a:xfrm>
          <a:prstGeom prst="rect">
            <a:avLst/>
          </a:prstGeom>
          <a:ln w="15875">
            <a:solidFill>
              <a:srgbClr val="0070C0"/>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400" dirty="0">
                <a:solidFill>
                  <a:schemeClr val="accent1">
                    <a:lumMod val="75000"/>
                  </a:schemeClr>
                </a:solidFill>
              </a:rPr>
              <a:t>3.6 %</a:t>
            </a:r>
          </a:p>
        </p:txBody>
      </p:sp>
      <p:sp>
        <p:nvSpPr>
          <p:cNvPr id="12" name="TextBox 1">
            <a:extLst>
              <a:ext uri="{FF2B5EF4-FFF2-40B4-BE49-F238E27FC236}">
                <a16:creationId xmlns:a16="http://schemas.microsoft.com/office/drawing/2014/main" id="{71D99670-350E-033D-3C43-B8633F94D37E}"/>
              </a:ext>
            </a:extLst>
          </p:cNvPr>
          <p:cNvSpPr txBox="1"/>
          <p:nvPr/>
        </p:nvSpPr>
        <p:spPr>
          <a:xfrm>
            <a:off x="7020272" y="4476059"/>
            <a:ext cx="647861" cy="326382"/>
          </a:xfrm>
          <a:prstGeom prst="rect">
            <a:avLst/>
          </a:prstGeom>
          <a:ln w="15875">
            <a:solidFill>
              <a:srgbClr val="0070C0"/>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400" dirty="0">
                <a:solidFill>
                  <a:schemeClr val="accent1">
                    <a:lumMod val="75000"/>
                  </a:schemeClr>
                </a:solidFill>
              </a:rPr>
              <a:t>13%</a:t>
            </a:r>
          </a:p>
        </p:txBody>
      </p:sp>
      <p:sp>
        <p:nvSpPr>
          <p:cNvPr id="13" name="TextBox 1">
            <a:extLst>
              <a:ext uri="{FF2B5EF4-FFF2-40B4-BE49-F238E27FC236}">
                <a16:creationId xmlns:a16="http://schemas.microsoft.com/office/drawing/2014/main" id="{3C90A8BA-217F-30D0-C5AB-44E128CF33E9}"/>
              </a:ext>
            </a:extLst>
          </p:cNvPr>
          <p:cNvSpPr txBox="1"/>
          <p:nvPr/>
        </p:nvSpPr>
        <p:spPr>
          <a:xfrm>
            <a:off x="8326248" y="2276872"/>
            <a:ext cx="638069" cy="360040"/>
          </a:xfrm>
          <a:prstGeom prst="rect">
            <a:avLst/>
          </a:prstGeom>
          <a:ln w="15875">
            <a:solidFill>
              <a:srgbClr val="0070C0"/>
            </a:solidFill>
          </a:ln>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400" dirty="0">
                <a:solidFill>
                  <a:schemeClr val="accent1">
                    <a:lumMod val="75000"/>
                  </a:schemeClr>
                </a:solidFill>
              </a:rPr>
              <a:t>78.8%</a:t>
            </a:r>
          </a:p>
        </p:txBody>
      </p:sp>
      <p:graphicFrame>
        <p:nvGraphicFramePr>
          <p:cNvPr id="14" name="Content Placeholder 6">
            <a:extLst>
              <a:ext uri="{FF2B5EF4-FFF2-40B4-BE49-F238E27FC236}">
                <a16:creationId xmlns:a16="http://schemas.microsoft.com/office/drawing/2014/main" id="{6CCF0776-1271-7EBE-AE6C-001FC3953348}"/>
              </a:ext>
            </a:extLst>
          </p:cNvPr>
          <p:cNvGraphicFramePr>
            <a:graphicFrameLocks noGrp="1"/>
          </p:cNvGraphicFramePr>
          <p:nvPr>
            <p:ph sz="half" idx="1"/>
            <p:extLst>
              <p:ext uri="{D42A27DB-BD31-4B8C-83A1-F6EECF244321}">
                <p14:modId xmlns:p14="http://schemas.microsoft.com/office/powerpoint/2010/main" val="3874152942"/>
              </p:ext>
            </p:extLst>
          </p:nvPr>
        </p:nvGraphicFramePr>
        <p:xfrm>
          <a:off x="817752" y="1260823"/>
          <a:ext cx="3382144" cy="3824064"/>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a:extLst>
              <a:ext uri="{FF2B5EF4-FFF2-40B4-BE49-F238E27FC236}">
                <a16:creationId xmlns:a16="http://schemas.microsoft.com/office/drawing/2014/main" id="{F2D1AD52-F55A-57B4-8034-D1C57B16F6A1}"/>
              </a:ext>
            </a:extLst>
          </p:cNvPr>
          <p:cNvSpPr txBox="1"/>
          <p:nvPr/>
        </p:nvSpPr>
        <p:spPr>
          <a:xfrm>
            <a:off x="6732240" y="6531618"/>
            <a:ext cx="2376264" cy="261610"/>
          </a:xfrm>
          <a:prstGeom prst="rect">
            <a:avLst/>
          </a:prstGeom>
          <a:noFill/>
        </p:spPr>
        <p:txBody>
          <a:bodyPr wrap="square" rtlCol="0">
            <a:spAutoFit/>
          </a:bodyPr>
          <a:lstStyle/>
          <a:p>
            <a:r>
              <a:rPr lang="en-GB" sz="1100" dirty="0"/>
              <a:t>Source: Eurostat[bop_fdi6_pos]</a:t>
            </a:r>
          </a:p>
        </p:txBody>
      </p:sp>
    </p:spTree>
    <p:extLst>
      <p:ext uri="{BB962C8B-B14F-4D97-AF65-F5344CB8AC3E}">
        <p14:creationId xmlns:p14="http://schemas.microsoft.com/office/powerpoint/2010/main" val="373114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7CDE99-EDC6-433F-A7DF-E3132DF3C9F7}"/>
              </a:ext>
            </a:extLst>
          </p:cNvPr>
          <p:cNvSpPr/>
          <p:nvPr/>
        </p:nvSpPr>
        <p:spPr>
          <a:xfrm>
            <a:off x="908717" y="764704"/>
            <a:ext cx="7326561" cy="830997"/>
          </a:xfrm>
          <a:prstGeom prst="rect">
            <a:avLst/>
          </a:prstGeom>
        </p:spPr>
        <p:txBody>
          <a:bodyPr wrap="square">
            <a:spAutoFit/>
          </a:bodyPr>
          <a:lstStyle/>
          <a:p>
            <a:pPr algn="ctr"/>
            <a:r>
              <a:rPr lang="en-GB" sz="2400" b="1" u="sng" cap="all" dirty="0"/>
              <a:t>WTO GATS Commitments of UAE &amp; GCC Countries per sectors</a:t>
            </a:r>
          </a:p>
        </p:txBody>
      </p:sp>
      <p:graphicFrame>
        <p:nvGraphicFramePr>
          <p:cNvPr id="7" name="Table 6">
            <a:extLst>
              <a:ext uri="{FF2B5EF4-FFF2-40B4-BE49-F238E27FC236}">
                <a16:creationId xmlns:a16="http://schemas.microsoft.com/office/drawing/2014/main" id="{956FAE5F-8FC7-43F3-A8D4-631B7DCD9C30}"/>
              </a:ext>
            </a:extLst>
          </p:cNvPr>
          <p:cNvGraphicFramePr>
            <a:graphicFrameLocks noGrp="1"/>
          </p:cNvGraphicFramePr>
          <p:nvPr>
            <p:extLst>
              <p:ext uri="{D42A27DB-BD31-4B8C-83A1-F6EECF244321}">
                <p14:modId xmlns:p14="http://schemas.microsoft.com/office/powerpoint/2010/main" val="3746333475"/>
              </p:ext>
            </p:extLst>
          </p:nvPr>
        </p:nvGraphicFramePr>
        <p:xfrm>
          <a:off x="251519" y="3565366"/>
          <a:ext cx="8640959" cy="2815963"/>
        </p:xfrm>
        <a:graphic>
          <a:graphicData uri="http://schemas.openxmlformats.org/drawingml/2006/table">
            <a:tbl>
              <a:tblPr>
                <a:tableStyleId>{5C22544A-7EE6-4342-B048-85BDC9FD1C3A}</a:tableStyleId>
              </a:tblPr>
              <a:tblGrid>
                <a:gridCol w="648073">
                  <a:extLst>
                    <a:ext uri="{9D8B030D-6E8A-4147-A177-3AD203B41FA5}">
                      <a16:colId xmlns:a16="http://schemas.microsoft.com/office/drawing/2014/main" val="1403880961"/>
                    </a:ext>
                  </a:extLst>
                </a:gridCol>
                <a:gridCol w="3456384">
                  <a:extLst>
                    <a:ext uri="{9D8B030D-6E8A-4147-A177-3AD203B41FA5}">
                      <a16:colId xmlns:a16="http://schemas.microsoft.com/office/drawing/2014/main" val="3451780352"/>
                    </a:ext>
                  </a:extLst>
                </a:gridCol>
                <a:gridCol w="864096">
                  <a:extLst>
                    <a:ext uri="{9D8B030D-6E8A-4147-A177-3AD203B41FA5}">
                      <a16:colId xmlns:a16="http://schemas.microsoft.com/office/drawing/2014/main" val="2970155989"/>
                    </a:ext>
                  </a:extLst>
                </a:gridCol>
                <a:gridCol w="648072">
                  <a:extLst>
                    <a:ext uri="{9D8B030D-6E8A-4147-A177-3AD203B41FA5}">
                      <a16:colId xmlns:a16="http://schemas.microsoft.com/office/drawing/2014/main" val="1740165187"/>
                    </a:ext>
                  </a:extLst>
                </a:gridCol>
                <a:gridCol w="685803">
                  <a:extLst>
                    <a:ext uri="{9D8B030D-6E8A-4147-A177-3AD203B41FA5}">
                      <a16:colId xmlns:a16="http://schemas.microsoft.com/office/drawing/2014/main" val="3799958935"/>
                    </a:ext>
                  </a:extLst>
                </a:gridCol>
                <a:gridCol w="729754">
                  <a:extLst>
                    <a:ext uri="{9D8B030D-6E8A-4147-A177-3AD203B41FA5}">
                      <a16:colId xmlns:a16="http://schemas.microsoft.com/office/drawing/2014/main" val="2716365799"/>
                    </a:ext>
                  </a:extLst>
                </a:gridCol>
                <a:gridCol w="928779">
                  <a:extLst>
                    <a:ext uri="{9D8B030D-6E8A-4147-A177-3AD203B41FA5}">
                      <a16:colId xmlns:a16="http://schemas.microsoft.com/office/drawing/2014/main" val="1301588920"/>
                    </a:ext>
                  </a:extLst>
                </a:gridCol>
                <a:gridCol w="679998">
                  <a:extLst>
                    <a:ext uri="{9D8B030D-6E8A-4147-A177-3AD203B41FA5}">
                      <a16:colId xmlns:a16="http://schemas.microsoft.com/office/drawing/2014/main" val="3454168713"/>
                    </a:ext>
                  </a:extLst>
                </a:gridCol>
              </a:tblGrid>
              <a:tr h="798557">
                <a:tc>
                  <a:txBody>
                    <a:bodyPr/>
                    <a:lstStyle/>
                    <a:p>
                      <a:pPr algn="l" fontAlgn="b"/>
                      <a:r>
                        <a:rPr lang="en-GB" sz="1400" u="none" strike="noStrike" dirty="0">
                          <a:effectLst/>
                          <a:latin typeface="+mn-lt"/>
                        </a:rPr>
                        <a:t> </a:t>
                      </a:r>
                      <a:endParaRPr lang="en-GB" sz="1400" b="0" i="0" u="none" strike="noStrike" dirty="0">
                        <a:solidFill>
                          <a:srgbClr val="000000"/>
                        </a:solidFill>
                        <a:effectLst/>
                        <a:latin typeface="+mn-lt"/>
                      </a:endParaRPr>
                    </a:p>
                  </a:txBody>
                  <a:tcPr marL="7620" marR="7620" marT="7620" marB="0" anchor="b"/>
                </a:tc>
                <a:tc>
                  <a:txBody>
                    <a:bodyPr/>
                    <a:lstStyle/>
                    <a:p>
                      <a:pPr algn="ctr" fontAlgn="b"/>
                      <a:r>
                        <a:rPr lang="en-GB" sz="1400" b="0" i="0" u="none" strike="noStrike" dirty="0">
                          <a:solidFill>
                            <a:srgbClr val="000000"/>
                          </a:solidFill>
                          <a:effectLst/>
                          <a:latin typeface="+mn-lt"/>
                        </a:rPr>
                        <a:t>…</a:t>
                      </a:r>
                    </a:p>
                  </a:txBody>
                  <a:tcPr marL="7620" marR="7620" marT="7620" marB="0" anchor="b"/>
                </a:tc>
                <a:tc>
                  <a:txBody>
                    <a:bodyPr/>
                    <a:lstStyle/>
                    <a:p>
                      <a:pPr algn="ctr" fontAlgn="ctr"/>
                      <a:r>
                        <a:rPr lang="en-GB" sz="1400" b="0" i="0" u="none" strike="noStrike" dirty="0">
                          <a:solidFill>
                            <a:srgbClr val="9C0006"/>
                          </a:solidFill>
                          <a:effectLst/>
                          <a:latin typeface="+mn-lt"/>
                        </a:rPr>
                        <a:t>…</a:t>
                      </a:r>
                    </a:p>
                  </a:txBody>
                  <a:tcPr marL="7620" marR="7620" marT="7620" marB="0" anchor="ctr"/>
                </a:tc>
                <a:tc>
                  <a:txBody>
                    <a:bodyPr/>
                    <a:lstStyle/>
                    <a:p>
                      <a:pPr algn="ctr" fontAlgn="ctr"/>
                      <a:r>
                        <a:rPr lang="en-GB" sz="1400" b="0" i="0" u="none" strike="noStrike" dirty="0">
                          <a:solidFill>
                            <a:srgbClr val="9C0006"/>
                          </a:solidFill>
                          <a:effectLst/>
                          <a:latin typeface="+mn-lt"/>
                        </a:rPr>
                        <a:t>…</a:t>
                      </a:r>
                    </a:p>
                  </a:txBody>
                  <a:tcPr marL="7620" marR="7620" marT="7620" marB="0" anchor="ctr"/>
                </a:tc>
                <a:tc>
                  <a:txBody>
                    <a:bodyPr/>
                    <a:lstStyle/>
                    <a:p>
                      <a:pPr algn="ctr" fontAlgn="ctr"/>
                      <a:r>
                        <a:rPr lang="en-GB" sz="1400" b="0" i="0" u="none" strike="noStrike" dirty="0">
                          <a:solidFill>
                            <a:srgbClr val="006100"/>
                          </a:solidFill>
                          <a:effectLst/>
                          <a:latin typeface="+mn-lt"/>
                        </a:rPr>
                        <a:t>…</a:t>
                      </a:r>
                    </a:p>
                  </a:txBody>
                  <a:tcPr marL="7620" marR="7620" marT="7620" marB="0" anchor="ctr"/>
                </a:tc>
                <a:tc>
                  <a:txBody>
                    <a:bodyPr/>
                    <a:lstStyle/>
                    <a:p>
                      <a:pPr algn="ctr" fontAlgn="ctr"/>
                      <a:r>
                        <a:rPr lang="en-GB" sz="1400" b="0" i="0" u="none" strike="noStrike" dirty="0">
                          <a:solidFill>
                            <a:srgbClr val="9C0006"/>
                          </a:solidFill>
                          <a:effectLst/>
                          <a:latin typeface="+mn-lt"/>
                        </a:rPr>
                        <a:t>…</a:t>
                      </a:r>
                    </a:p>
                  </a:txBody>
                  <a:tcPr marL="7620" marR="7620" marT="7620" marB="0" anchor="ctr"/>
                </a:tc>
                <a:tc>
                  <a:txBody>
                    <a:bodyPr/>
                    <a:lstStyle/>
                    <a:p>
                      <a:pPr algn="ctr" fontAlgn="ctr"/>
                      <a:r>
                        <a:rPr lang="en-GB" sz="1400" b="0" i="0" u="none" strike="noStrike" dirty="0">
                          <a:solidFill>
                            <a:srgbClr val="006100"/>
                          </a:solidFill>
                          <a:effectLst/>
                          <a:latin typeface="+mn-lt"/>
                        </a:rPr>
                        <a:t>…</a:t>
                      </a:r>
                    </a:p>
                  </a:txBody>
                  <a:tcPr marL="7620" marR="7620" marT="7620" marB="0" anchor="ctr"/>
                </a:tc>
                <a:tc>
                  <a:txBody>
                    <a:bodyPr/>
                    <a:lstStyle/>
                    <a:p>
                      <a:pPr algn="ctr" fontAlgn="ctr"/>
                      <a:r>
                        <a:rPr lang="en-GB" sz="1400" b="0" i="0" u="none" strike="noStrike" dirty="0">
                          <a:solidFill>
                            <a:srgbClr val="9C0006"/>
                          </a:solidFill>
                          <a:effectLst/>
                          <a:latin typeface="+mn-lt"/>
                        </a:rPr>
                        <a:t>…</a:t>
                      </a:r>
                    </a:p>
                  </a:txBody>
                  <a:tcPr marL="7620" marR="7620" marT="7620" marB="0" anchor="ctr">
                    <a:solidFill>
                      <a:schemeClr val="accent1">
                        <a:lumMod val="60000"/>
                        <a:lumOff val="40000"/>
                      </a:schemeClr>
                    </a:solidFill>
                  </a:tcPr>
                </a:tc>
                <a:extLst>
                  <a:ext uri="{0D108BD9-81ED-4DB2-BD59-A6C34878D82A}">
                    <a16:rowId xmlns:a16="http://schemas.microsoft.com/office/drawing/2014/main" val="1599382657"/>
                  </a:ext>
                </a:extLst>
              </a:tr>
              <a:tr h="798557">
                <a:tc>
                  <a:txBody>
                    <a:bodyPr/>
                    <a:lstStyle/>
                    <a:p>
                      <a:pPr algn="l" fontAlgn="b"/>
                      <a:r>
                        <a:rPr lang="en-GB" sz="1400" u="none" strike="noStrike">
                          <a:effectLst/>
                          <a:latin typeface="+mn-lt"/>
                        </a:rPr>
                        <a:t>12</a:t>
                      </a:r>
                      <a:endParaRPr lang="en-GB" sz="1400" b="0" i="0" u="none" strike="noStrike">
                        <a:solidFill>
                          <a:srgbClr val="000000"/>
                        </a:solidFill>
                        <a:effectLst/>
                        <a:latin typeface="+mn-lt"/>
                      </a:endParaRPr>
                    </a:p>
                  </a:txBody>
                  <a:tcPr marL="7620" marR="7620" marT="7620" marB="0" anchor="b"/>
                </a:tc>
                <a:tc>
                  <a:txBody>
                    <a:bodyPr/>
                    <a:lstStyle/>
                    <a:p>
                      <a:pPr algn="l" fontAlgn="b"/>
                      <a:r>
                        <a:rPr lang="en-GB" sz="1400" b="1" u="none" strike="noStrike" dirty="0">
                          <a:effectLst/>
                          <a:latin typeface="+mn-lt"/>
                        </a:rPr>
                        <a:t>OTHER SERVICES NOT INCLUDED ELSEWHERE (Incl. Energy related services)</a:t>
                      </a:r>
                      <a:endParaRPr lang="en-GB" sz="1400" b="1" i="0" u="none" strike="noStrike" dirty="0">
                        <a:solidFill>
                          <a:srgbClr val="000000"/>
                        </a:solidFill>
                        <a:effectLst/>
                        <a:latin typeface="+mn-lt"/>
                      </a:endParaRPr>
                    </a:p>
                  </a:txBody>
                  <a:tcPr marL="7620" marR="7620" marT="7620" marB="0" anchor="b"/>
                </a:tc>
                <a:tc>
                  <a:txBody>
                    <a:bodyPr/>
                    <a:lstStyle/>
                    <a:p>
                      <a:pPr algn="ctr" fontAlgn="ctr"/>
                      <a:r>
                        <a:rPr lang="en-GB" sz="1400" b="1" u="none" strike="noStrike" dirty="0">
                          <a:effectLst/>
                          <a:latin typeface="+mn-lt"/>
                        </a:rPr>
                        <a:t> </a:t>
                      </a:r>
                      <a:endParaRPr lang="en-GB" sz="1400" b="1" i="0" u="none" strike="noStrike" dirty="0">
                        <a:solidFill>
                          <a:srgbClr val="9C0006"/>
                        </a:solidFill>
                        <a:effectLst/>
                        <a:latin typeface="+mn-lt"/>
                      </a:endParaRPr>
                    </a:p>
                  </a:txBody>
                  <a:tcPr marL="7620" marR="7620" marT="7620" marB="0" anchor="ctr"/>
                </a:tc>
                <a:tc>
                  <a:txBody>
                    <a:bodyPr/>
                    <a:lstStyle/>
                    <a:p>
                      <a:pPr algn="ctr" fontAlgn="ctr"/>
                      <a:r>
                        <a:rPr lang="en-GB" sz="1400" b="1" u="none" strike="noStrike" dirty="0">
                          <a:effectLst/>
                          <a:latin typeface="+mn-lt"/>
                        </a:rPr>
                        <a:t> </a:t>
                      </a:r>
                      <a:endParaRPr lang="en-GB" sz="1400" b="1" i="0" u="none" strike="noStrike" dirty="0">
                        <a:solidFill>
                          <a:srgbClr val="9C0006"/>
                        </a:solidFill>
                        <a:effectLst/>
                        <a:latin typeface="+mn-lt"/>
                      </a:endParaRPr>
                    </a:p>
                  </a:txBody>
                  <a:tcPr marL="7620" marR="7620" marT="7620" marB="0" anchor="ctr"/>
                </a:tc>
                <a:tc>
                  <a:txBody>
                    <a:bodyPr/>
                    <a:lstStyle/>
                    <a:p>
                      <a:pPr algn="ctr" fontAlgn="ctr"/>
                      <a:r>
                        <a:rPr lang="en-GB" sz="1400" b="1" u="none" strike="noStrike" dirty="0">
                          <a:effectLst/>
                          <a:latin typeface="+mn-lt"/>
                        </a:rPr>
                        <a:t> </a:t>
                      </a:r>
                      <a:endParaRPr lang="en-GB" sz="1400" b="1" i="0" u="none" strike="noStrike" dirty="0">
                        <a:solidFill>
                          <a:srgbClr val="9C0006"/>
                        </a:solidFill>
                        <a:effectLst/>
                        <a:latin typeface="+mn-lt"/>
                      </a:endParaRPr>
                    </a:p>
                  </a:txBody>
                  <a:tcPr marL="7620" marR="7620" marT="7620" marB="0" anchor="ctr"/>
                </a:tc>
                <a:tc>
                  <a:txBody>
                    <a:bodyPr/>
                    <a:lstStyle/>
                    <a:p>
                      <a:pPr algn="ctr" fontAlgn="ctr"/>
                      <a:r>
                        <a:rPr lang="en-GB" sz="1400" b="1" u="none" strike="noStrike" dirty="0">
                          <a:effectLst/>
                          <a:latin typeface="+mn-lt"/>
                        </a:rPr>
                        <a:t> </a:t>
                      </a:r>
                      <a:endParaRPr lang="en-GB" sz="1400" b="1" i="0" u="none" strike="noStrike" dirty="0">
                        <a:solidFill>
                          <a:srgbClr val="9C0006"/>
                        </a:solidFill>
                        <a:effectLst/>
                        <a:latin typeface="+mn-lt"/>
                      </a:endParaRPr>
                    </a:p>
                  </a:txBody>
                  <a:tcPr marL="7620" marR="7620" marT="7620" marB="0" anchor="ctr"/>
                </a:tc>
                <a:tc>
                  <a:txBody>
                    <a:bodyPr/>
                    <a:lstStyle/>
                    <a:p>
                      <a:pPr algn="ctr" fontAlgn="ctr"/>
                      <a:r>
                        <a:rPr lang="en-GB" sz="1400" b="1" u="none" strike="noStrike" dirty="0">
                          <a:effectLst/>
                          <a:latin typeface="+mn-lt"/>
                        </a:rPr>
                        <a:t> </a:t>
                      </a:r>
                      <a:endParaRPr lang="en-GB" sz="1400" b="1" i="0" u="none" strike="noStrike" dirty="0">
                        <a:solidFill>
                          <a:srgbClr val="9C0006"/>
                        </a:solidFill>
                        <a:effectLst/>
                        <a:latin typeface="+mn-lt"/>
                      </a:endParaRPr>
                    </a:p>
                  </a:txBody>
                  <a:tcPr marL="7620" marR="7620" marT="7620" marB="0" anchor="ctr"/>
                </a:tc>
                <a:tc>
                  <a:txBody>
                    <a:bodyPr/>
                    <a:lstStyle/>
                    <a:p>
                      <a:pPr algn="ctr" fontAlgn="ctr"/>
                      <a:r>
                        <a:rPr lang="en-GB" sz="1400" b="1" u="none" strike="noStrike" dirty="0">
                          <a:effectLst/>
                          <a:latin typeface="+mn-lt"/>
                        </a:rPr>
                        <a:t> </a:t>
                      </a:r>
                      <a:endParaRPr lang="en-GB" sz="1400" b="1" i="0" u="none" strike="noStrike" dirty="0">
                        <a:solidFill>
                          <a:srgbClr val="9C0006"/>
                        </a:solidFill>
                        <a:effectLst/>
                        <a:latin typeface="+mn-lt"/>
                      </a:endParaRPr>
                    </a:p>
                  </a:txBody>
                  <a:tcPr marL="7620" marR="7620" marT="7620" marB="0" anchor="ctr">
                    <a:solidFill>
                      <a:schemeClr val="accent1">
                        <a:lumMod val="60000"/>
                        <a:lumOff val="40000"/>
                      </a:schemeClr>
                    </a:solidFill>
                  </a:tcPr>
                </a:tc>
                <a:extLst>
                  <a:ext uri="{0D108BD9-81ED-4DB2-BD59-A6C34878D82A}">
                    <a16:rowId xmlns:a16="http://schemas.microsoft.com/office/drawing/2014/main" val="2478789313"/>
                  </a:ext>
                </a:extLst>
              </a:tr>
              <a:tr h="406283">
                <a:tc>
                  <a:txBody>
                    <a:bodyPr/>
                    <a:lstStyle/>
                    <a:p>
                      <a:pPr algn="l" fontAlgn="b"/>
                      <a:r>
                        <a:rPr lang="en-GB" sz="1400" u="none" strike="noStrike">
                          <a:effectLst/>
                          <a:latin typeface="+mn-lt"/>
                        </a:rPr>
                        <a:t> </a:t>
                      </a:r>
                      <a:endParaRPr lang="en-GB" sz="1400" b="0" i="0" u="none" strike="noStrike">
                        <a:solidFill>
                          <a:srgbClr val="000000"/>
                        </a:solidFill>
                        <a:effectLst/>
                        <a:latin typeface="+mn-lt"/>
                      </a:endParaRPr>
                    </a:p>
                  </a:txBody>
                  <a:tcPr marL="7620" marR="7620" marT="7620" marB="0" anchor="b"/>
                </a:tc>
                <a:tc>
                  <a:txBody>
                    <a:bodyPr/>
                    <a:lstStyle/>
                    <a:p>
                      <a:pPr algn="l" fontAlgn="b"/>
                      <a:r>
                        <a:rPr lang="en-GB" sz="1400" b="1" u="none" strike="noStrike" dirty="0">
                          <a:effectLst/>
                          <a:latin typeface="+mn-lt"/>
                        </a:rPr>
                        <a:t>Sectors </a:t>
                      </a:r>
                      <a:r>
                        <a:rPr lang="en-GB" sz="1400" b="1" u="none" strike="noStrike" dirty="0">
                          <a:solidFill>
                            <a:srgbClr val="FF0000"/>
                          </a:solidFill>
                          <a:effectLst/>
                          <a:latin typeface="+mn-lt"/>
                        </a:rPr>
                        <a:t>not</a:t>
                      </a:r>
                      <a:r>
                        <a:rPr lang="en-GB" sz="1400" b="1" u="none" strike="noStrike" dirty="0">
                          <a:effectLst/>
                          <a:latin typeface="+mn-lt"/>
                        </a:rPr>
                        <a:t> committed (out of 12)</a:t>
                      </a:r>
                      <a:endParaRPr lang="en-GB" sz="1400" b="1" i="0" u="none" strike="noStrike" dirty="0">
                        <a:solidFill>
                          <a:srgbClr val="000000"/>
                        </a:solidFill>
                        <a:effectLst/>
                        <a:latin typeface="+mn-lt"/>
                      </a:endParaRPr>
                    </a:p>
                  </a:txBody>
                  <a:tcPr marL="7620" marR="7620" marT="7620" marB="0" anchor="b"/>
                </a:tc>
                <a:tc>
                  <a:txBody>
                    <a:bodyPr/>
                    <a:lstStyle/>
                    <a:p>
                      <a:pPr algn="ctr" fontAlgn="ctr"/>
                      <a:r>
                        <a:rPr lang="en-GB" sz="1600" b="1" u="none" strike="noStrike" dirty="0">
                          <a:solidFill>
                            <a:srgbClr val="FF0000"/>
                          </a:solidFill>
                          <a:effectLst/>
                          <a:latin typeface="+mn-lt"/>
                        </a:rPr>
                        <a:t>11</a:t>
                      </a:r>
                      <a:endParaRPr lang="en-GB" sz="1600" b="1" i="0" u="none" strike="noStrike" dirty="0">
                        <a:solidFill>
                          <a:srgbClr val="FF0000"/>
                        </a:solidFill>
                        <a:effectLst/>
                        <a:latin typeface="+mn-lt"/>
                      </a:endParaRPr>
                    </a:p>
                  </a:txBody>
                  <a:tcPr marL="7620" marR="7620" marT="7620" marB="0" anchor="ctr"/>
                </a:tc>
                <a:tc>
                  <a:txBody>
                    <a:bodyPr/>
                    <a:lstStyle/>
                    <a:p>
                      <a:pPr algn="ctr" fontAlgn="ctr"/>
                      <a:r>
                        <a:rPr lang="en-GB" sz="1600" b="1" u="none" strike="noStrike" dirty="0">
                          <a:solidFill>
                            <a:srgbClr val="FF0000"/>
                          </a:solidFill>
                          <a:effectLst/>
                          <a:latin typeface="+mn-lt"/>
                        </a:rPr>
                        <a:t>4</a:t>
                      </a:r>
                      <a:endParaRPr lang="en-GB" sz="1600" b="1" i="0" u="none" strike="noStrike" dirty="0">
                        <a:solidFill>
                          <a:srgbClr val="FF0000"/>
                        </a:solidFill>
                        <a:effectLst/>
                        <a:latin typeface="+mn-lt"/>
                      </a:endParaRPr>
                    </a:p>
                  </a:txBody>
                  <a:tcPr marL="7620" marR="7620" marT="7620" marB="0" anchor="ctr"/>
                </a:tc>
                <a:tc>
                  <a:txBody>
                    <a:bodyPr/>
                    <a:lstStyle/>
                    <a:p>
                      <a:pPr algn="ctr" fontAlgn="ctr"/>
                      <a:r>
                        <a:rPr lang="en-GB" sz="1600" b="1" u="none" strike="noStrike" dirty="0">
                          <a:solidFill>
                            <a:srgbClr val="FF0000"/>
                          </a:solidFill>
                          <a:effectLst/>
                          <a:latin typeface="+mn-lt"/>
                        </a:rPr>
                        <a:t>2</a:t>
                      </a:r>
                      <a:endParaRPr lang="en-GB" sz="1600" b="1" i="0" u="none" strike="noStrike" dirty="0">
                        <a:solidFill>
                          <a:srgbClr val="FF0000"/>
                        </a:solidFill>
                        <a:effectLst/>
                        <a:latin typeface="+mn-lt"/>
                      </a:endParaRPr>
                    </a:p>
                  </a:txBody>
                  <a:tcPr marL="7620" marR="7620" marT="7620" marB="0" anchor="ctr"/>
                </a:tc>
                <a:tc>
                  <a:txBody>
                    <a:bodyPr/>
                    <a:lstStyle/>
                    <a:p>
                      <a:pPr algn="ctr" fontAlgn="ctr"/>
                      <a:r>
                        <a:rPr lang="en-GB" sz="1600" b="1" u="none" strike="noStrike" dirty="0">
                          <a:solidFill>
                            <a:srgbClr val="FF0000"/>
                          </a:solidFill>
                          <a:effectLst/>
                          <a:latin typeface="+mn-lt"/>
                        </a:rPr>
                        <a:t>6</a:t>
                      </a:r>
                      <a:endParaRPr lang="en-GB" sz="1600" b="1" i="0" u="none" strike="noStrike" dirty="0">
                        <a:solidFill>
                          <a:srgbClr val="FF0000"/>
                        </a:solidFill>
                        <a:effectLst/>
                        <a:latin typeface="+mn-lt"/>
                      </a:endParaRPr>
                    </a:p>
                  </a:txBody>
                  <a:tcPr marL="7620" marR="7620" marT="7620" marB="0" anchor="ctr"/>
                </a:tc>
                <a:tc>
                  <a:txBody>
                    <a:bodyPr/>
                    <a:lstStyle/>
                    <a:p>
                      <a:pPr algn="ctr" fontAlgn="ctr"/>
                      <a:r>
                        <a:rPr lang="en-GB" sz="1600" b="1" u="none" strike="noStrike" dirty="0">
                          <a:solidFill>
                            <a:srgbClr val="FF0000"/>
                          </a:solidFill>
                          <a:effectLst/>
                          <a:latin typeface="+mn-lt"/>
                        </a:rPr>
                        <a:t>1</a:t>
                      </a:r>
                      <a:endParaRPr lang="en-GB" sz="1600" b="1" i="0" u="none" strike="noStrike" dirty="0">
                        <a:solidFill>
                          <a:srgbClr val="FF0000"/>
                        </a:solidFill>
                        <a:effectLst/>
                        <a:latin typeface="+mn-lt"/>
                      </a:endParaRPr>
                    </a:p>
                  </a:txBody>
                  <a:tcPr marL="7620" marR="7620" marT="7620" marB="0" anchor="ctr"/>
                </a:tc>
                <a:tc>
                  <a:txBody>
                    <a:bodyPr/>
                    <a:lstStyle/>
                    <a:p>
                      <a:pPr algn="ctr" fontAlgn="ctr"/>
                      <a:r>
                        <a:rPr lang="en-GB" sz="1600" b="1" u="none" strike="noStrike" dirty="0">
                          <a:solidFill>
                            <a:srgbClr val="FF0000"/>
                          </a:solidFill>
                          <a:effectLst/>
                          <a:latin typeface="+mn-lt"/>
                        </a:rPr>
                        <a:t>6</a:t>
                      </a:r>
                      <a:endParaRPr lang="en-GB" sz="1600" b="1" i="0" u="none" strike="noStrike" dirty="0">
                        <a:solidFill>
                          <a:srgbClr val="FF0000"/>
                        </a:solidFill>
                        <a:effectLst/>
                        <a:latin typeface="+mn-lt"/>
                      </a:endParaRPr>
                    </a:p>
                  </a:txBody>
                  <a:tcPr marL="7620" marR="7620" marT="7620" marB="0" anchor="ctr">
                    <a:solidFill>
                      <a:schemeClr val="accent1">
                        <a:lumMod val="60000"/>
                        <a:lumOff val="40000"/>
                      </a:schemeClr>
                    </a:solidFill>
                  </a:tcPr>
                </a:tc>
                <a:extLst>
                  <a:ext uri="{0D108BD9-81ED-4DB2-BD59-A6C34878D82A}">
                    <a16:rowId xmlns:a16="http://schemas.microsoft.com/office/drawing/2014/main" val="1059658836"/>
                  </a:ext>
                </a:extLst>
              </a:tr>
              <a:tr h="406283">
                <a:tc>
                  <a:txBody>
                    <a:bodyPr/>
                    <a:lstStyle/>
                    <a:p>
                      <a:pPr algn="l" fontAlgn="b"/>
                      <a:endParaRPr lang="en-GB" sz="1400" b="0" i="0" u="none" strike="noStrike">
                        <a:solidFill>
                          <a:srgbClr val="000000"/>
                        </a:solidFill>
                        <a:effectLst/>
                        <a:latin typeface="+mn-lt"/>
                      </a:endParaRPr>
                    </a:p>
                  </a:txBody>
                  <a:tcPr marL="7620" marR="7620" marT="7620" marB="0" anchor="b"/>
                </a:tc>
                <a:tc>
                  <a:txBody>
                    <a:bodyPr/>
                    <a:lstStyle/>
                    <a:p>
                      <a:pPr algn="l" fontAlgn="b"/>
                      <a:r>
                        <a:rPr lang="en-GB" sz="1400" b="1" u="none" strike="noStrike" dirty="0">
                          <a:effectLst/>
                          <a:latin typeface="+mn-lt"/>
                        </a:rPr>
                        <a:t>Sub-sectors not committed (Out of 162)</a:t>
                      </a:r>
                      <a:endParaRPr lang="en-GB" sz="1400" b="1" i="0" u="none" strike="noStrike" dirty="0">
                        <a:solidFill>
                          <a:srgbClr val="000000"/>
                        </a:solidFill>
                        <a:effectLst/>
                        <a:latin typeface="+mn-lt"/>
                      </a:endParaRPr>
                    </a:p>
                  </a:txBody>
                  <a:tcPr marL="7620" marR="7620" marT="7620" marB="0" anchor="b"/>
                </a:tc>
                <a:tc>
                  <a:txBody>
                    <a:bodyPr/>
                    <a:lstStyle/>
                    <a:p>
                      <a:pPr algn="ctr" fontAlgn="ctr"/>
                      <a:r>
                        <a:rPr lang="en-GB" sz="1600" b="1" u="none" strike="noStrike" dirty="0">
                          <a:solidFill>
                            <a:srgbClr val="FF0000"/>
                          </a:solidFill>
                          <a:effectLst/>
                          <a:latin typeface="+mn-lt"/>
                        </a:rPr>
                        <a:t>158</a:t>
                      </a:r>
                      <a:endParaRPr lang="en-GB" sz="1600" b="1" i="0" u="none" strike="noStrike" dirty="0">
                        <a:solidFill>
                          <a:srgbClr val="FF0000"/>
                        </a:solidFill>
                        <a:effectLst/>
                        <a:latin typeface="+mn-lt"/>
                      </a:endParaRPr>
                    </a:p>
                  </a:txBody>
                  <a:tcPr marL="7620" marR="7620" marT="7620" marB="0" anchor="ctr"/>
                </a:tc>
                <a:tc>
                  <a:txBody>
                    <a:bodyPr/>
                    <a:lstStyle/>
                    <a:p>
                      <a:pPr algn="ctr" fontAlgn="ctr"/>
                      <a:r>
                        <a:rPr lang="en-GB" sz="1600" b="1" u="none" strike="noStrike" dirty="0">
                          <a:solidFill>
                            <a:srgbClr val="FF0000"/>
                          </a:solidFill>
                          <a:effectLst/>
                          <a:latin typeface="+mn-lt"/>
                        </a:rPr>
                        <a:t>110</a:t>
                      </a:r>
                      <a:endParaRPr lang="en-GB" sz="1600" b="1" i="0" u="none" strike="noStrike" dirty="0">
                        <a:solidFill>
                          <a:srgbClr val="FF0000"/>
                        </a:solidFill>
                        <a:effectLst/>
                        <a:latin typeface="+mn-lt"/>
                      </a:endParaRPr>
                    </a:p>
                  </a:txBody>
                  <a:tcPr marL="7620" marR="7620" marT="7620" marB="0" anchor="ctr"/>
                </a:tc>
                <a:tc>
                  <a:txBody>
                    <a:bodyPr/>
                    <a:lstStyle/>
                    <a:p>
                      <a:pPr algn="ctr" fontAlgn="ctr"/>
                      <a:r>
                        <a:rPr lang="en-GB" sz="1600" b="1" u="none" strike="noStrike" dirty="0">
                          <a:solidFill>
                            <a:srgbClr val="FF0000"/>
                          </a:solidFill>
                          <a:effectLst/>
                          <a:latin typeface="+mn-lt"/>
                        </a:rPr>
                        <a:t>73</a:t>
                      </a:r>
                      <a:endParaRPr lang="en-GB" sz="1600" b="1" i="0" u="none" strike="noStrike" dirty="0">
                        <a:solidFill>
                          <a:srgbClr val="FF0000"/>
                        </a:solidFill>
                        <a:effectLst/>
                        <a:latin typeface="+mn-lt"/>
                      </a:endParaRPr>
                    </a:p>
                  </a:txBody>
                  <a:tcPr marL="7620" marR="7620" marT="7620" marB="0" anchor="ctr"/>
                </a:tc>
                <a:tc>
                  <a:txBody>
                    <a:bodyPr/>
                    <a:lstStyle/>
                    <a:p>
                      <a:pPr algn="ctr" fontAlgn="ctr"/>
                      <a:r>
                        <a:rPr lang="en-GB" sz="1600" b="1" u="none" strike="noStrike" dirty="0">
                          <a:solidFill>
                            <a:srgbClr val="FF0000"/>
                          </a:solidFill>
                          <a:effectLst/>
                          <a:latin typeface="+mn-lt"/>
                        </a:rPr>
                        <a:t>123</a:t>
                      </a:r>
                      <a:endParaRPr lang="en-GB" sz="1600" b="1" i="0" u="none" strike="noStrike" dirty="0">
                        <a:solidFill>
                          <a:srgbClr val="FF0000"/>
                        </a:solidFill>
                        <a:effectLst/>
                        <a:latin typeface="+mn-lt"/>
                      </a:endParaRPr>
                    </a:p>
                  </a:txBody>
                  <a:tcPr marL="7620" marR="7620" marT="7620" marB="0" anchor="ctr"/>
                </a:tc>
                <a:tc>
                  <a:txBody>
                    <a:bodyPr/>
                    <a:lstStyle/>
                    <a:p>
                      <a:pPr algn="ctr" fontAlgn="ctr"/>
                      <a:r>
                        <a:rPr lang="en-GB" sz="1600" b="1" u="none" strike="noStrike" dirty="0">
                          <a:solidFill>
                            <a:srgbClr val="FF0000"/>
                          </a:solidFill>
                          <a:effectLst/>
                          <a:latin typeface="+mn-lt"/>
                        </a:rPr>
                        <a:t>52</a:t>
                      </a:r>
                      <a:endParaRPr lang="en-GB" sz="1600" b="1" i="0" u="none" strike="noStrike" dirty="0">
                        <a:solidFill>
                          <a:srgbClr val="FF0000"/>
                        </a:solidFill>
                        <a:effectLst/>
                        <a:latin typeface="+mn-lt"/>
                      </a:endParaRPr>
                    </a:p>
                  </a:txBody>
                  <a:tcPr marL="7620" marR="7620" marT="7620" marB="0" anchor="ctr"/>
                </a:tc>
                <a:tc>
                  <a:txBody>
                    <a:bodyPr/>
                    <a:lstStyle/>
                    <a:p>
                      <a:pPr algn="ctr" fontAlgn="ctr"/>
                      <a:r>
                        <a:rPr lang="en-GB" sz="1600" b="1" u="none" strike="noStrike" dirty="0">
                          <a:solidFill>
                            <a:srgbClr val="FF0000"/>
                          </a:solidFill>
                          <a:effectLst/>
                          <a:latin typeface="+mn-lt"/>
                        </a:rPr>
                        <a:t>122</a:t>
                      </a:r>
                      <a:endParaRPr lang="en-GB" sz="1600" b="1" i="0" u="none" strike="noStrike" dirty="0">
                        <a:solidFill>
                          <a:srgbClr val="FF0000"/>
                        </a:solidFill>
                        <a:effectLst/>
                        <a:latin typeface="+mn-lt"/>
                      </a:endParaRPr>
                    </a:p>
                  </a:txBody>
                  <a:tcPr marL="7620" marR="7620" marT="7620" marB="0" anchor="ctr">
                    <a:solidFill>
                      <a:schemeClr val="accent1">
                        <a:lumMod val="60000"/>
                        <a:lumOff val="40000"/>
                      </a:schemeClr>
                    </a:solidFill>
                  </a:tcPr>
                </a:tc>
                <a:extLst>
                  <a:ext uri="{0D108BD9-81ED-4DB2-BD59-A6C34878D82A}">
                    <a16:rowId xmlns:a16="http://schemas.microsoft.com/office/drawing/2014/main" val="490236772"/>
                  </a:ext>
                </a:extLst>
              </a:tr>
              <a:tr h="406283">
                <a:tc>
                  <a:txBody>
                    <a:bodyPr/>
                    <a:lstStyle/>
                    <a:p>
                      <a:pPr algn="l" fontAlgn="b"/>
                      <a:endParaRPr lang="en-GB" sz="1400" b="0" i="0" u="none" strike="noStrike">
                        <a:solidFill>
                          <a:srgbClr val="000000"/>
                        </a:solidFill>
                        <a:effectLst/>
                        <a:latin typeface="+mn-lt"/>
                      </a:endParaRPr>
                    </a:p>
                  </a:txBody>
                  <a:tcPr marL="7620" marR="7620" marT="7620" marB="0" anchor="b"/>
                </a:tc>
                <a:tc>
                  <a:txBody>
                    <a:bodyPr/>
                    <a:lstStyle/>
                    <a:p>
                      <a:pPr algn="l" fontAlgn="b"/>
                      <a:r>
                        <a:rPr lang="en-GB" sz="1400" b="1" u="none" strike="noStrike" dirty="0">
                          <a:effectLst/>
                          <a:latin typeface="+mn-lt"/>
                        </a:rPr>
                        <a:t>Sectors and sub-sectors committed</a:t>
                      </a:r>
                      <a:endParaRPr lang="en-GB" sz="1400" b="1" i="0" u="none" strike="noStrike" dirty="0">
                        <a:solidFill>
                          <a:srgbClr val="000000"/>
                        </a:solidFill>
                        <a:effectLst/>
                        <a:latin typeface="+mn-lt"/>
                      </a:endParaRPr>
                    </a:p>
                  </a:txBody>
                  <a:tcPr marL="7620" marR="7620" marT="7620" marB="0" anchor="b"/>
                </a:tc>
                <a:tc>
                  <a:txBody>
                    <a:bodyPr/>
                    <a:lstStyle/>
                    <a:p>
                      <a:pPr algn="ctr" fontAlgn="ctr"/>
                      <a:r>
                        <a:rPr lang="en-GB" sz="1600" b="1" u="none" strike="noStrike" dirty="0">
                          <a:solidFill>
                            <a:schemeClr val="accent3">
                              <a:lumMod val="50000"/>
                            </a:schemeClr>
                          </a:solidFill>
                          <a:effectLst/>
                          <a:latin typeface="+mn-lt"/>
                        </a:rPr>
                        <a:t>4</a:t>
                      </a:r>
                      <a:endParaRPr lang="en-GB" sz="1600" b="1" i="0" u="none" strike="noStrike" dirty="0">
                        <a:solidFill>
                          <a:schemeClr val="accent3">
                            <a:lumMod val="50000"/>
                          </a:schemeClr>
                        </a:solidFill>
                        <a:effectLst/>
                        <a:latin typeface="+mn-lt"/>
                      </a:endParaRPr>
                    </a:p>
                  </a:txBody>
                  <a:tcPr marL="7620" marR="7620" marT="7620" marB="0" anchor="ctr"/>
                </a:tc>
                <a:tc>
                  <a:txBody>
                    <a:bodyPr/>
                    <a:lstStyle/>
                    <a:p>
                      <a:pPr algn="ctr" fontAlgn="ctr"/>
                      <a:r>
                        <a:rPr lang="en-GB" sz="1600" b="1" u="none" strike="noStrike" dirty="0">
                          <a:solidFill>
                            <a:schemeClr val="accent3">
                              <a:lumMod val="50000"/>
                            </a:schemeClr>
                          </a:solidFill>
                          <a:effectLst/>
                          <a:latin typeface="+mn-lt"/>
                        </a:rPr>
                        <a:t>52</a:t>
                      </a:r>
                      <a:endParaRPr lang="en-GB" sz="1600" b="1" i="0" u="none" strike="noStrike" dirty="0">
                        <a:solidFill>
                          <a:schemeClr val="accent3">
                            <a:lumMod val="50000"/>
                          </a:schemeClr>
                        </a:solidFill>
                        <a:effectLst/>
                        <a:latin typeface="+mn-lt"/>
                      </a:endParaRPr>
                    </a:p>
                  </a:txBody>
                  <a:tcPr marL="7620" marR="7620" marT="7620" marB="0" anchor="ctr"/>
                </a:tc>
                <a:tc>
                  <a:txBody>
                    <a:bodyPr/>
                    <a:lstStyle/>
                    <a:p>
                      <a:pPr algn="ctr" fontAlgn="ctr"/>
                      <a:r>
                        <a:rPr lang="en-GB" sz="1600" b="1" u="none" strike="noStrike" dirty="0">
                          <a:solidFill>
                            <a:schemeClr val="accent3">
                              <a:lumMod val="50000"/>
                            </a:schemeClr>
                          </a:solidFill>
                          <a:effectLst/>
                          <a:latin typeface="+mn-lt"/>
                        </a:rPr>
                        <a:t>89</a:t>
                      </a:r>
                      <a:endParaRPr lang="en-GB" sz="1600" b="1" i="0" u="none" strike="noStrike" dirty="0">
                        <a:solidFill>
                          <a:schemeClr val="accent3">
                            <a:lumMod val="50000"/>
                          </a:schemeClr>
                        </a:solidFill>
                        <a:effectLst/>
                        <a:latin typeface="+mn-lt"/>
                      </a:endParaRPr>
                    </a:p>
                  </a:txBody>
                  <a:tcPr marL="7620" marR="7620" marT="7620" marB="0" anchor="ctr"/>
                </a:tc>
                <a:tc>
                  <a:txBody>
                    <a:bodyPr/>
                    <a:lstStyle/>
                    <a:p>
                      <a:pPr algn="ctr" fontAlgn="ctr"/>
                      <a:r>
                        <a:rPr lang="en-GB" sz="1600" b="1" u="none" strike="noStrike" dirty="0">
                          <a:solidFill>
                            <a:schemeClr val="accent3">
                              <a:lumMod val="50000"/>
                            </a:schemeClr>
                          </a:solidFill>
                          <a:effectLst/>
                          <a:latin typeface="+mn-lt"/>
                        </a:rPr>
                        <a:t>39</a:t>
                      </a:r>
                      <a:endParaRPr lang="en-GB" sz="1600" b="1" i="0" u="none" strike="noStrike" dirty="0">
                        <a:solidFill>
                          <a:schemeClr val="accent3">
                            <a:lumMod val="50000"/>
                          </a:schemeClr>
                        </a:solidFill>
                        <a:effectLst/>
                        <a:latin typeface="+mn-lt"/>
                      </a:endParaRPr>
                    </a:p>
                  </a:txBody>
                  <a:tcPr marL="7620" marR="7620" marT="7620" marB="0" anchor="ctr"/>
                </a:tc>
                <a:tc>
                  <a:txBody>
                    <a:bodyPr/>
                    <a:lstStyle/>
                    <a:p>
                      <a:pPr algn="ctr" fontAlgn="ctr"/>
                      <a:r>
                        <a:rPr lang="en-GB" sz="1600" b="1" u="none" strike="noStrike" dirty="0">
                          <a:solidFill>
                            <a:schemeClr val="accent3">
                              <a:lumMod val="50000"/>
                            </a:schemeClr>
                          </a:solidFill>
                          <a:effectLst/>
                          <a:latin typeface="+mn-lt"/>
                        </a:rPr>
                        <a:t>110</a:t>
                      </a:r>
                      <a:endParaRPr lang="en-GB" sz="1600" b="1" i="0" u="none" strike="noStrike" dirty="0">
                        <a:solidFill>
                          <a:schemeClr val="accent3">
                            <a:lumMod val="50000"/>
                          </a:schemeClr>
                        </a:solidFill>
                        <a:effectLst/>
                        <a:latin typeface="+mn-lt"/>
                      </a:endParaRPr>
                    </a:p>
                  </a:txBody>
                  <a:tcPr marL="7620" marR="7620" marT="7620" marB="0" anchor="ctr"/>
                </a:tc>
                <a:tc>
                  <a:txBody>
                    <a:bodyPr/>
                    <a:lstStyle/>
                    <a:p>
                      <a:pPr algn="ctr" fontAlgn="ctr"/>
                      <a:r>
                        <a:rPr lang="en-GB" sz="1600" b="1" u="none" strike="noStrike" dirty="0">
                          <a:solidFill>
                            <a:schemeClr val="accent3">
                              <a:lumMod val="50000"/>
                            </a:schemeClr>
                          </a:solidFill>
                          <a:effectLst/>
                          <a:latin typeface="+mn-lt"/>
                        </a:rPr>
                        <a:t>40</a:t>
                      </a:r>
                      <a:endParaRPr lang="en-GB" sz="1600" b="1" i="0" u="none" strike="noStrike" dirty="0">
                        <a:solidFill>
                          <a:schemeClr val="accent3">
                            <a:lumMod val="50000"/>
                          </a:schemeClr>
                        </a:solidFill>
                        <a:effectLst/>
                        <a:latin typeface="+mn-lt"/>
                      </a:endParaRPr>
                    </a:p>
                  </a:txBody>
                  <a:tcPr marL="7620" marR="7620" marT="7620" marB="0" anchor="ctr">
                    <a:solidFill>
                      <a:schemeClr val="accent1">
                        <a:lumMod val="60000"/>
                        <a:lumOff val="40000"/>
                      </a:schemeClr>
                    </a:solidFill>
                  </a:tcPr>
                </a:tc>
                <a:extLst>
                  <a:ext uri="{0D108BD9-81ED-4DB2-BD59-A6C34878D82A}">
                    <a16:rowId xmlns:a16="http://schemas.microsoft.com/office/drawing/2014/main" val="879488359"/>
                  </a:ext>
                </a:extLst>
              </a:tr>
            </a:tbl>
          </a:graphicData>
        </a:graphic>
      </p:graphicFrame>
      <p:graphicFrame>
        <p:nvGraphicFramePr>
          <p:cNvPr id="5" name="Table 4">
            <a:extLst>
              <a:ext uri="{FF2B5EF4-FFF2-40B4-BE49-F238E27FC236}">
                <a16:creationId xmlns:a16="http://schemas.microsoft.com/office/drawing/2014/main" id="{32C5089E-887C-48F3-B9B9-64F24E5C1A5A}"/>
              </a:ext>
            </a:extLst>
          </p:cNvPr>
          <p:cNvGraphicFramePr>
            <a:graphicFrameLocks noGrp="1"/>
          </p:cNvGraphicFramePr>
          <p:nvPr>
            <p:extLst>
              <p:ext uri="{D42A27DB-BD31-4B8C-83A1-F6EECF244321}">
                <p14:modId xmlns:p14="http://schemas.microsoft.com/office/powerpoint/2010/main" val="3232279558"/>
              </p:ext>
            </p:extLst>
          </p:nvPr>
        </p:nvGraphicFramePr>
        <p:xfrm>
          <a:off x="251520" y="2557254"/>
          <a:ext cx="8640958" cy="1231786"/>
        </p:xfrm>
        <a:graphic>
          <a:graphicData uri="http://schemas.openxmlformats.org/drawingml/2006/table">
            <a:tbl>
              <a:tblPr>
                <a:tableStyleId>{5C22544A-7EE6-4342-B048-85BDC9FD1C3A}</a:tableStyleId>
              </a:tblPr>
              <a:tblGrid>
                <a:gridCol w="670418">
                  <a:extLst>
                    <a:ext uri="{9D8B030D-6E8A-4147-A177-3AD203B41FA5}">
                      <a16:colId xmlns:a16="http://schemas.microsoft.com/office/drawing/2014/main" val="1785184856"/>
                    </a:ext>
                  </a:extLst>
                </a:gridCol>
                <a:gridCol w="3434038">
                  <a:extLst>
                    <a:ext uri="{9D8B030D-6E8A-4147-A177-3AD203B41FA5}">
                      <a16:colId xmlns:a16="http://schemas.microsoft.com/office/drawing/2014/main" val="1493935581"/>
                    </a:ext>
                  </a:extLst>
                </a:gridCol>
                <a:gridCol w="874285">
                  <a:extLst>
                    <a:ext uri="{9D8B030D-6E8A-4147-A177-3AD203B41FA5}">
                      <a16:colId xmlns:a16="http://schemas.microsoft.com/office/drawing/2014/main" val="344049028"/>
                    </a:ext>
                  </a:extLst>
                </a:gridCol>
                <a:gridCol w="649774">
                  <a:extLst>
                    <a:ext uri="{9D8B030D-6E8A-4147-A177-3AD203B41FA5}">
                      <a16:colId xmlns:a16="http://schemas.microsoft.com/office/drawing/2014/main" val="2612106319"/>
                    </a:ext>
                  </a:extLst>
                </a:gridCol>
                <a:gridCol w="673912">
                  <a:extLst>
                    <a:ext uri="{9D8B030D-6E8A-4147-A177-3AD203B41FA5}">
                      <a16:colId xmlns:a16="http://schemas.microsoft.com/office/drawing/2014/main" val="2832933876"/>
                    </a:ext>
                  </a:extLst>
                </a:gridCol>
                <a:gridCol w="729755">
                  <a:extLst>
                    <a:ext uri="{9D8B030D-6E8A-4147-A177-3AD203B41FA5}">
                      <a16:colId xmlns:a16="http://schemas.microsoft.com/office/drawing/2014/main" val="2912333531"/>
                    </a:ext>
                  </a:extLst>
                </a:gridCol>
                <a:gridCol w="928778">
                  <a:extLst>
                    <a:ext uri="{9D8B030D-6E8A-4147-A177-3AD203B41FA5}">
                      <a16:colId xmlns:a16="http://schemas.microsoft.com/office/drawing/2014/main" val="514499775"/>
                    </a:ext>
                  </a:extLst>
                </a:gridCol>
                <a:gridCol w="679998">
                  <a:extLst>
                    <a:ext uri="{9D8B030D-6E8A-4147-A177-3AD203B41FA5}">
                      <a16:colId xmlns:a16="http://schemas.microsoft.com/office/drawing/2014/main" val="1168708010"/>
                    </a:ext>
                  </a:extLst>
                </a:gridCol>
              </a:tblGrid>
              <a:tr h="610538">
                <a:tc>
                  <a:txBody>
                    <a:bodyPr/>
                    <a:lstStyle/>
                    <a:p>
                      <a:pPr algn="l" fontAlgn="b"/>
                      <a:r>
                        <a:rPr lang="en-GB" sz="1400" b="1" u="none" strike="noStrike" dirty="0">
                          <a:effectLst/>
                        </a:rPr>
                        <a:t>CPC sectors </a:t>
                      </a:r>
                      <a:endParaRPr lang="en-GB"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GB" sz="1400" b="1" u="none" strike="noStrike" dirty="0">
                          <a:effectLst/>
                        </a:rPr>
                        <a:t>CPC Classification list WTO W/120 (1991) Sectors and Sub-sectors</a:t>
                      </a:r>
                      <a:endParaRPr lang="en-GB"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ctr"/>
                      <a:r>
                        <a:rPr lang="en-GB" sz="1400" b="1" u="none" strike="noStrike" dirty="0">
                          <a:effectLst/>
                        </a:rPr>
                        <a:t>Bahrain</a:t>
                      </a:r>
                      <a:endParaRPr lang="en-GB"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dirty="0">
                          <a:effectLst/>
                        </a:rPr>
                        <a:t>Kuwait</a:t>
                      </a:r>
                      <a:endParaRPr lang="en-GB"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dirty="0">
                          <a:effectLst/>
                        </a:rPr>
                        <a:t>Oman</a:t>
                      </a:r>
                      <a:endParaRPr lang="en-GB"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dirty="0">
                          <a:effectLst/>
                        </a:rPr>
                        <a:t>Qatar</a:t>
                      </a:r>
                      <a:endParaRPr lang="en-GB"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dirty="0">
                          <a:effectLst/>
                        </a:rPr>
                        <a:t>Saudi Arabia</a:t>
                      </a:r>
                      <a:endParaRPr lang="en-GB" sz="14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dirty="0">
                          <a:effectLst/>
                        </a:rPr>
                        <a:t>UAE</a:t>
                      </a:r>
                      <a:endParaRPr lang="en-GB" sz="1400" b="1" i="0" u="none" strike="noStrike" dirty="0">
                        <a:solidFill>
                          <a:srgbClr val="000000"/>
                        </a:solidFill>
                        <a:effectLst/>
                        <a:latin typeface="Calibri" panose="020F0502020204030204" pitchFamily="34" charset="0"/>
                      </a:endParaRPr>
                    </a:p>
                  </a:txBody>
                  <a:tcPr marL="7620" marR="7620" marT="7620" marB="0" anchor="ctr">
                    <a:solidFill>
                      <a:schemeClr val="accent1">
                        <a:lumMod val="60000"/>
                        <a:lumOff val="40000"/>
                      </a:schemeClr>
                    </a:solidFill>
                  </a:tcPr>
                </a:tc>
                <a:extLst>
                  <a:ext uri="{0D108BD9-81ED-4DB2-BD59-A6C34878D82A}">
                    <a16:rowId xmlns:a16="http://schemas.microsoft.com/office/drawing/2014/main" val="2730824653"/>
                  </a:ext>
                </a:extLst>
              </a:tr>
              <a:tr h="310624">
                <a:tc>
                  <a:txBody>
                    <a:bodyPr/>
                    <a:lstStyle/>
                    <a:p>
                      <a:pPr algn="l" fontAlgn="b"/>
                      <a:r>
                        <a:rPr lang="en-GB" sz="1400" b="1" u="none" strike="noStrike">
                          <a:effectLst/>
                        </a:rPr>
                        <a:t> </a:t>
                      </a:r>
                      <a:endParaRPr lang="en-GB" sz="14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GB" sz="1400" b="1" u="none" strike="noStrike" dirty="0">
                          <a:effectLst/>
                        </a:rPr>
                        <a:t>Date of WTO Accession</a:t>
                      </a:r>
                      <a:endParaRPr lang="en-GB"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ctr"/>
                      <a:r>
                        <a:rPr lang="en-GB" sz="1400" b="1" u="none" strike="noStrike">
                          <a:effectLst/>
                        </a:rPr>
                        <a:t>Jan-95</a:t>
                      </a:r>
                      <a:endParaRPr lang="en-GB"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a:effectLst/>
                        </a:rPr>
                        <a:t>Jan-95</a:t>
                      </a:r>
                      <a:endParaRPr lang="en-GB"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dirty="0">
                          <a:solidFill>
                            <a:srgbClr val="FF0000"/>
                          </a:solidFill>
                          <a:effectLst/>
                        </a:rPr>
                        <a:t>Nov-00</a:t>
                      </a:r>
                      <a:endParaRPr lang="en-GB"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a:effectLst/>
                        </a:rPr>
                        <a:t>Jan-96</a:t>
                      </a:r>
                      <a:endParaRPr lang="en-GB" sz="1400" b="1"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dirty="0">
                          <a:solidFill>
                            <a:srgbClr val="FF0000"/>
                          </a:solidFill>
                          <a:effectLst/>
                        </a:rPr>
                        <a:t>Nov-05</a:t>
                      </a:r>
                      <a:endParaRPr lang="en-GB" sz="1400" b="1" i="0" u="none" strike="noStrike" dirty="0">
                        <a:solidFill>
                          <a:srgbClr val="FF00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dirty="0">
                          <a:effectLst/>
                        </a:rPr>
                        <a:t>Jun-96</a:t>
                      </a:r>
                      <a:endParaRPr lang="en-GB" sz="1400" b="1" i="0" u="none" strike="noStrike" dirty="0">
                        <a:solidFill>
                          <a:srgbClr val="000000"/>
                        </a:solidFill>
                        <a:effectLst/>
                        <a:latin typeface="Calibri" panose="020F0502020204030204" pitchFamily="34" charset="0"/>
                      </a:endParaRPr>
                    </a:p>
                  </a:txBody>
                  <a:tcPr marL="7620" marR="7620" marT="7620" marB="0" anchor="ctr">
                    <a:solidFill>
                      <a:schemeClr val="accent1">
                        <a:lumMod val="60000"/>
                        <a:lumOff val="40000"/>
                      </a:schemeClr>
                    </a:solidFill>
                  </a:tcPr>
                </a:tc>
                <a:extLst>
                  <a:ext uri="{0D108BD9-81ED-4DB2-BD59-A6C34878D82A}">
                    <a16:rowId xmlns:a16="http://schemas.microsoft.com/office/drawing/2014/main" val="2031302652"/>
                  </a:ext>
                </a:extLst>
              </a:tr>
              <a:tr h="310624">
                <a:tc>
                  <a:txBody>
                    <a:bodyPr/>
                    <a:lstStyle/>
                    <a:p>
                      <a:pPr algn="l" fontAlgn="b"/>
                      <a:r>
                        <a:rPr lang="en-GB" sz="1400" b="1" u="none" strike="noStrike">
                          <a:effectLst/>
                        </a:rPr>
                        <a:t>1</a:t>
                      </a:r>
                      <a:endParaRPr lang="en-GB" sz="14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GB" sz="1400" b="1" u="none" strike="noStrike" dirty="0">
                          <a:effectLst/>
                        </a:rPr>
                        <a:t>BUSINESS SERVICES</a:t>
                      </a:r>
                      <a:endParaRPr lang="en-GB" sz="1400" b="1" i="0" u="none" strike="noStrike" dirty="0">
                        <a:solidFill>
                          <a:srgbClr val="000000"/>
                        </a:solidFill>
                        <a:effectLst/>
                        <a:latin typeface="Calibri" panose="020F0502020204030204" pitchFamily="34" charset="0"/>
                      </a:endParaRPr>
                    </a:p>
                  </a:txBody>
                  <a:tcPr marL="7620" marR="7620" marT="7620" marB="0" anchor="b"/>
                </a:tc>
                <a:tc>
                  <a:txBody>
                    <a:bodyPr/>
                    <a:lstStyle/>
                    <a:p>
                      <a:pPr algn="ctr" fontAlgn="ctr"/>
                      <a:r>
                        <a:rPr lang="en-GB" sz="1400" b="1" u="none" strike="noStrike">
                          <a:effectLst/>
                        </a:rPr>
                        <a:t> </a:t>
                      </a:r>
                      <a:endParaRPr lang="en-GB" sz="1400" b="1" i="0" u="none" strike="noStrike">
                        <a:solidFill>
                          <a:srgbClr val="9C0006"/>
                        </a:solidFill>
                        <a:effectLst/>
                        <a:latin typeface="Calibri" panose="020F0502020204030204" pitchFamily="34" charset="0"/>
                      </a:endParaRPr>
                    </a:p>
                  </a:txBody>
                  <a:tcPr marL="7620" marR="7620" marT="7620" marB="0" anchor="ctr"/>
                </a:tc>
                <a:tc>
                  <a:txBody>
                    <a:bodyPr/>
                    <a:lstStyle/>
                    <a:p>
                      <a:pPr algn="ctr" fontAlgn="ctr"/>
                      <a:r>
                        <a:rPr lang="en-GB" sz="1400" b="1" u="none" strike="noStrike">
                          <a:effectLst/>
                        </a:rPr>
                        <a:t> </a:t>
                      </a:r>
                      <a:endParaRPr lang="en-GB" sz="1400" b="1" i="0" u="none" strike="noStrike">
                        <a:solidFill>
                          <a:srgbClr val="0061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a:effectLst/>
                        </a:rPr>
                        <a:t> </a:t>
                      </a:r>
                      <a:endParaRPr lang="en-GB" sz="1400" b="1" i="0" u="none" strike="noStrike">
                        <a:solidFill>
                          <a:srgbClr val="0061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a:effectLst/>
                        </a:rPr>
                        <a:t> </a:t>
                      </a:r>
                      <a:endParaRPr lang="en-GB" sz="1400" b="1" i="0" u="none" strike="noStrike">
                        <a:solidFill>
                          <a:srgbClr val="0061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a:effectLst/>
                        </a:rPr>
                        <a:t> </a:t>
                      </a:r>
                      <a:endParaRPr lang="en-GB" sz="1400" b="1" i="0" u="none" strike="noStrike">
                        <a:solidFill>
                          <a:srgbClr val="006100"/>
                        </a:solidFill>
                        <a:effectLst/>
                        <a:latin typeface="Calibri" panose="020F0502020204030204" pitchFamily="34" charset="0"/>
                      </a:endParaRPr>
                    </a:p>
                  </a:txBody>
                  <a:tcPr marL="7620" marR="7620" marT="7620" marB="0" anchor="ctr"/>
                </a:tc>
                <a:tc>
                  <a:txBody>
                    <a:bodyPr/>
                    <a:lstStyle/>
                    <a:p>
                      <a:pPr algn="ctr" fontAlgn="ctr"/>
                      <a:r>
                        <a:rPr lang="en-GB" sz="1400" b="1" u="none" strike="noStrike" dirty="0">
                          <a:effectLst/>
                        </a:rPr>
                        <a:t> </a:t>
                      </a:r>
                      <a:endParaRPr lang="en-GB" sz="1400" b="1" i="0" u="none" strike="noStrike" dirty="0">
                        <a:solidFill>
                          <a:srgbClr val="006100"/>
                        </a:solidFill>
                        <a:effectLst/>
                        <a:latin typeface="Calibri" panose="020F0502020204030204" pitchFamily="34" charset="0"/>
                      </a:endParaRPr>
                    </a:p>
                  </a:txBody>
                  <a:tcPr marL="7620" marR="7620" marT="7620" marB="0" anchor="ctr">
                    <a:solidFill>
                      <a:schemeClr val="accent1">
                        <a:lumMod val="60000"/>
                        <a:lumOff val="40000"/>
                      </a:schemeClr>
                    </a:solidFill>
                  </a:tcPr>
                </a:tc>
                <a:extLst>
                  <a:ext uri="{0D108BD9-81ED-4DB2-BD59-A6C34878D82A}">
                    <a16:rowId xmlns:a16="http://schemas.microsoft.com/office/drawing/2014/main" val="1712467746"/>
                  </a:ext>
                </a:extLst>
              </a:tr>
            </a:tbl>
          </a:graphicData>
        </a:graphic>
      </p:graphicFrame>
      <p:sp>
        <p:nvSpPr>
          <p:cNvPr id="2" name="TextBox 1">
            <a:extLst>
              <a:ext uri="{FF2B5EF4-FFF2-40B4-BE49-F238E27FC236}">
                <a16:creationId xmlns:a16="http://schemas.microsoft.com/office/drawing/2014/main" id="{F604DB0B-0598-41FF-9896-3FAC8F21FFAB}"/>
              </a:ext>
            </a:extLst>
          </p:cNvPr>
          <p:cNvSpPr txBox="1"/>
          <p:nvPr/>
        </p:nvSpPr>
        <p:spPr>
          <a:xfrm>
            <a:off x="251519" y="1628800"/>
            <a:ext cx="8551204" cy="923330"/>
          </a:xfrm>
          <a:prstGeom prst="rect">
            <a:avLst/>
          </a:prstGeom>
          <a:noFill/>
        </p:spPr>
        <p:txBody>
          <a:bodyPr wrap="square" rtlCol="0">
            <a:spAutoFit/>
          </a:bodyPr>
          <a:lstStyle/>
          <a:p>
            <a:r>
              <a:rPr lang="en-GB" dirty="0"/>
              <a:t>Services companies always look for </a:t>
            </a:r>
            <a:r>
              <a:rPr lang="en-GB" b="1" dirty="0">
                <a:solidFill>
                  <a:srgbClr val="FF0000"/>
                </a:solidFill>
              </a:rPr>
              <a:t>legal certainties </a:t>
            </a:r>
            <a:r>
              <a:rPr lang="en-GB" dirty="0"/>
              <a:t>to secure their investments and trade. But the </a:t>
            </a:r>
            <a:r>
              <a:rPr lang="en-GB" b="1" dirty="0"/>
              <a:t>Commitments by UAE </a:t>
            </a:r>
            <a:r>
              <a:rPr lang="en-GB" dirty="0"/>
              <a:t>in the GATS (Services deal in the WTO) are </a:t>
            </a:r>
            <a:r>
              <a:rPr lang="en-GB" b="1" dirty="0">
                <a:solidFill>
                  <a:srgbClr val="FF0000"/>
                </a:solidFill>
              </a:rPr>
              <a:t>rather low! </a:t>
            </a:r>
            <a:r>
              <a:rPr lang="en-GB" dirty="0"/>
              <a:t>(total sectors= 162)</a:t>
            </a:r>
          </a:p>
        </p:txBody>
      </p:sp>
      <p:sp>
        <p:nvSpPr>
          <p:cNvPr id="3" name="TextBox 2">
            <a:extLst>
              <a:ext uri="{FF2B5EF4-FFF2-40B4-BE49-F238E27FC236}">
                <a16:creationId xmlns:a16="http://schemas.microsoft.com/office/drawing/2014/main" id="{E552656B-6057-4C89-BC32-3D1A339C80E9}"/>
              </a:ext>
            </a:extLst>
          </p:cNvPr>
          <p:cNvSpPr txBox="1"/>
          <p:nvPr/>
        </p:nvSpPr>
        <p:spPr>
          <a:xfrm>
            <a:off x="72008" y="6413266"/>
            <a:ext cx="9036496" cy="338554"/>
          </a:xfrm>
          <a:prstGeom prst="rect">
            <a:avLst/>
          </a:prstGeom>
          <a:solidFill>
            <a:schemeClr val="accent1"/>
          </a:solidFill>
        </p:spPr>
        <p:txBody>
          <a:bodyPr wrap="square" rtlCol="0">
            <a:spAutoFit/>
          </a:bodyPr>
          <a:lstStyle/>
          <a:p>
            <a:r>
              <a:rPr lang="en-GB" sz="1600" b="1" dirty="0">
                <a:solidFill>
                  <a:schemeClr val="bg1"/>
                </a:solidFill>
              </a:rPr>
              <a:t>EU has taken commitments in 150 services sub-sectors at the end of the UR in 1995</a:t>
            </a:r>
          </a:p>
        </p:txBody>
      </p:sp>
      <p:sp>
        <p:nvSpPr>
          <p:cNvPr id="4" name="Oval 3">
            <a:extLst>
              <a:ext uri="{FF2B5EF4-FFF2-40B4-BE49-F238E27FC236}">
                <a16:creationId xmlns:a16="http://schemas.microsoft.com/office/drawing/2014/main" id="{DF9E0999-495F-4045-A1E7-3F4AB0084AEF}"/>
              </a:ext>
            </a:extLst>
          </p:cNvPr>
          <p:cNvSpPr/>
          <p:nvPr/>
        </p:nvSpPr>
        <p:spPr>
          <a:xfrm>
            <a:off x="8167754" y="6051205"/>
            <a:ext cx="908722" cy="338554"/>
          </a:xfrm>
          <a:prstGeom prst="ellipse">
            <a:avLst/>
          </a:prstGeom>
          <a:solidFill>
            <a:schemeClr val="bg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953B06B-D6C6-438D-8B60-115D487EA36A}"/>
              </a:ext>
            </a:extLst>
          </p:cNvPr>
          <p:cNvSpPr txBox="1"/>
          <p:nvPr/>
        </p:nvSpPr>
        <p:spPr>
          <a:xfrm>
            <a:off x="683568" y="3827825"/>
            <a:ext cx="6732745" cy="707886"/>
          </a:xfrm>
          <a:prstGeom prst="rect">
            <a:avLst/>
          </a:prstGeom>
          <a:solidFill>
            <a:schemeClr val="bg1"/>
          </a:solidFill>
          <a:ln w="38100">
            <a:solidFill>
              <a:srgbClr val="FF0000"/>
            </a:solidFill>
          </a:ln>
        </p:spPr>
        <p:txBody>
          <a:bodyPr wrap="square" rtlCol="0">
            <a:spAutoFit/>
          </a:bodyPr>
          <a:lstStyle/>
          <a:p>
            <a:r>
              <a:rPr lang="en-GB" sz="2000" dirty="0">
                <a:solidFill>
                  <a:srgbClr val="FF0000"/>
                </a:solidFill>
              </a:rPr>
              <a:t>Rather bad GATS Commitments! Except Saudi Arabia (2005) and Oman (2000) who joined later the WTO!</a:t>
            </a:r>
          </a:p>
        </p:txBody>
      </p:sp>
      <p:sp>
        <p:nvSpPr>
          <p:cNvPr id="11" name="TextBox 10">
            <a:extLst>
              <a:ext uri="{FF2B5EF4-FFF2-40B4-BE49-F238E27FC236}">
                <a16:creationId xmlns:a16="http://schemas.microsoft.com/office/drawing/2014/main" id="{097CBAF0-015C-1835-6E20-12C7D9105A50}"/>
              </a:ext>
            </a:extLst>
          </p:cNvPr>
          <p:cNvSpPr txBox="1"/>
          <p:nvPr/>
        </p:nvSpPr>
        <p:spPr>
          <a:xfrm>
            <a:off x="4572001" y="4627595"/>
            <a:ext cx="3744416" cy="584775"/>
          </a:xfrm>
          <a:prstGeom prst="rect">
            <a:avLst/>
          </a:prstGeom>
          <a:solidFill>
            <a:schemeClr val="bg1"/>
          </a:solidFill>
          <a:ln w="38100">
            <a:solidFill>
              <a:srgbClr val="FF0000"/>
            </a:solidFill>
          </a:ln>
        </p:spPr>
        <p:txBody>
          <a:bodyPr wrap="square" rtlCol="0">
            <a:spAutoFit/>
          </a:bodyPr>
          <a:lstStyle/>
          <a:p>
            <a:r>
              <a:rPr lang="en-GB" sz="1600" dirty="0">
                <a:solidFill>
                  <a:srgbClr val="FF0000"/>
                </a:solidFill>
              </a:rPr>
              <a:t>UAE has taken only commitments in 40 services sectors.</a:t>
            </a:r>
          </a:p>
        </p:txBody>
      </p:sp>
    </p:spTree>
    <p:extLst>
      <p:ext uri="{BB962C8B-B14F-4D97-AF65-F5344CB8AC3E}">
        <p14:creationId xmlns:p14="http://schemas.microsoft.com/office/powerpoint/2010/main" val="1927365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27CDE99-EDC6-433F-A7DF-E3132DF3C9F7}"/>
              </a:ext>
            </a:extLst>
          </p:cNvPr>
          <p:cNvSpPr/>
          <p:nvPr/>
        </p:nvSpPr>
        <p:spPr>
          <a:xfrm>
            <a:off x="827584" y="2596842"/>
            <a:ext cx="7326561" cy="400110"/>
          </a:xfrm>
          <a:prstGeom prst="rect">
            <a:avLst/>
          </a:prstGeom>
          <a:solidFill>
            <a:schemeClr val="bg1"/>
          </a:solidFill>
        </p:spPr>
        <p:txBody>
          <a:bodyPr wrap="square">
            <a:spAutoFit/>
          </a:bodyPr>
          <a:lstStyle/>
          <a:p>
            <a:pPr algn="ctr"/>
            <a:r>
              <a:rPr lang="en-GB" sz="2000" u="sng" cap="all" dirty="0"/>
              <a:t>GCC Services Commitments With </a:t>
            </a:r>
            <a:r>
              <a:rPr lang="en-GB" sz="2000" b="1" u="sng" cap="all" dirty="0" err="1">
                <a:solidFill>
                  <a:srgbClr val="FF0000"/>
                </a:solidFill>
              </a:rPr>
              <a:t>efta</a:t>
            </a:r>
            <a:r>
              <a:rPr lang="en-GB" sz="2000" u="sng" cap="all" dirty="0"/>
              <a:t> countries</a:t>
            </a:r>
          </a:p>
        </p:txBody>
      </p:sp>
      <p:sp>
        <p:nvSpPr>
          <p:cNvPr id="2" name="TextBox 1">
            <a:extLst>
              <a:ext uri="{FF2B5EF4-FFF2-40B4-BE49-F238E27FC236}">
                <a16:creationId xmlns:a16="http://schemas.microsoft.com/office/drawing/2014/main" id="{F604DB0B-0598-41FF-9896-3FAC8F21FFAB}"/>
              </a:ext>
            </a:extLst>
          </p:cNvPr>
          <p:cNvSpPr txBox="1"/>
          <p:nvPr/>
        </p:nvSpPr>
        <p:spPr>
          <a:xfrm>
            <a:off x="467544" y="1268760"/>
            <a:ext cx="8424934" cy="1323439"/>
          </a:xfrm>
          <a:prstGeom prst="rect">
            <a:avLst/>
          </a:prstGeom>
          <a:noFill/>
        </p:spPr>
        <p:txBody>
          <a:bodyPr wrap="square" rtlCol="0">
            <a:spAutoFit/>
          </a:bodyPr>
          <a:lstStyle/>
          <a:p>
            <a:r>
              <a:rPr lang="en-GB" sz="2000" dirty="0">
                <a:latin typeface="Calibri Light" panose="020F0302020204030204" pitchFamily="34" charset="0"/>
              </a:rPr>
              <a:t>When we look at the commitments that UAE &amp; GCC countries have taken with other trading partners in various FTAs, either bilaterally or as a Region, the UAE  commitments are </a:t>
            </a:r>
            <a:r>
              <a:rPr lang="en-GB" sz="2000" b="1" dirty="0">
                <a:solidFill>
                  <a:srgbClr val="FF0000"/>
                </a:solidFill>
                <a:latin typeface="Calibri Light" panose="020F0302020204030204" pitchFamily="34" charset="0"/>
              </a:rPr>
              <a:t>much better</a:t>
            </a:r>
            <a:r>
              <a:rPr lang="en-GB" sz="2000" dirty="0">
                <a:latin typeface="Calibri Light" panose="020F0302020204030204" pitchFamily="34" charset="0"/>
              </a:rPr>
              <a:t>, and could serve as a </a:t>
            </a:r>
            <a:r>
              <a:rPr lang="en-GB" sz="2000" b="1" dirty="0">
                <a:solidFill>
                  <a:srgbClr val="FF0000"/>
                </a:solidFill>
                <a:latin typeface="Calibri Light" panose="020F0302020204030204" pitchFamily="34" charset="0"/>
              </a:rPr>
              <a:t>benchmark for the EU</a:t>
            </a:r>
            <a:r>
              <a:rPr lang="en-GB" sz="2000" dirty="0">
                <a:latin typeface="Calibri Light" panose="020F0302020204030204" pitchFamily="34" charset="0"/>
              </a:rPr>
              <a:t>, but far from todays FTAs’ standards </a:t>
            </a:r>
          </a:p>
        </p:txBody>
      </p:sp>
      <p:graphicFrame>
        <p:nvGraphicFramePr>
          <p:cNvPr id="3" name="Table 2">
            <a:extLst>
              <a:ext uri="{FF2B5EF4-FFF2-40B4-BE49-F238E27FC236}">
                <a16:creationId xmlns:a16="http://schemas.microsoft.com/office/drawing/2014/main" id="{2E142B4C-541E-4187-B8DE-23EDB9BB9AB8}"/>
              </a:ext>
            </a:extLst>
          </p:cNvPr>
          <p:cNvGraphicFramePr>
            <a:graphicFrameLocks noGrp="1"/>
          </p:cNvGraphicFramePr>
          <p:nvPr/>
        </p:nvGraphicFramePr>
        <p:xfrm>
          <a:off x="457997" y="3415247"/>
          <a:ext cx="8208911" cy="1082253"/>
        </p:xfrm>
        <a:graphic>
          <a:graphicData uri="http://schemas.openxmlformats.org/drawingml/2006/table">
            <a:tbl>
              <a:tblPr firstRow="1" firstCol="1" bandRow="1">
                <a:tableStyleId>{5C22544A-7EE6-4342-B048-85BDC9FD1C3A}</a:tableStyleId>
              </a:tblPr>
              <a:tblGrid>
                <a:gridCol w="3105891">
                  <a:extLst>
                    <a:ext uri="{9D8B030D-6E8A-4147-A177-3AD203B41FA5}">
                      <a16:colId xmlns:a16="http://schemas.microsoft.com/office/drawing/2014/main" val="1831377414"/>
                    </a:ext>
                  </a:extLst>
                </a:gridCol>
                <a:gridCol w="1016233">
                  <a:extLst>
                    <a:ext uri="{9D8B030D-6E8A-4147-A177-3AD203B41FA5}">
                      <a16:colId xmlns:a16="http://schemas.microsoft.com/office/drawing/2014/main" val="635044328"/>
                    </a:ext>
                  </a:extLst>
                </a:gridCol>
                <a:gridCol w="684556">
                  <a:extLst>
                    <a:ext uri="{9D8B030D-6E8A-4147-A177-3AD203B41FA5}">
                      <a16:colId xmlns:a16="http://schemas.microsoft.com/office/drawing/2014/main" val="1305912338"/>
                    </a:ext>
                  </a:extLst>
                </a:gridCol>
                <a:gridCol w="788923">
                  <a:extLst>
                    <a:ext uri="{9D8B030D-6E8A-4147-A177-3AD203B41FA5}">
                      <a16:colId xmlns:a16="http://schemas.microsoft.com/office/drawing/2014/main" val="2321844520"/>
                    </a:ext>
                  </a:extLst>
                </a:gridCol>
                <a:gridCol w="788923">
                  <a:extLst>
                    <a:ext uri="{9D8B030D-6E8A-4147-A177-3AD203B41FA5}">
                      <a16:colId xmlns:a16="http://schemas.microsoft.com/office/drawing/2014/main" val="20181239"/>
                    </a:ext>
                  </a:extLst>
                </a:gridCol>
                <a:gridCol w="788923">
                  <a:extLst>
                    <a:ext uri="{9D8B030D-6E8A-4147-A177-3AD203B41FA5}">
                      <a16:colId xmlns:a16="http://schemas.microsoft.com/office/drawing/2014/main" val="3667279270"/>
                    </a:ext>
                  </a:extLst>
                </a:gridCol>
                <a:gridCol w="1035462">
                  <a:extLst>
                    <a:ext uri="{9D8B030D-6E8A-4147-A177-3AD203B41FA5}">
                      <a16:colId xmlns:a16="http://schemas.microsoft.com/office/drawing/2014/main" val="1406624819"/>
                    </a:ext>
                  </a:extLst>
                </a:gridCol>
              </a:tblGrid>
              <a:tr h="286015">
                <a:tc>
                  <a:txBody>
                    <a:bodyPr/>
                    <a:lstStyle/>
                    <a:p>
                      <a:pPr>
                        <a:lnSpc>
                          <a:spcPct val="107000"/>
                        </a:lnSpc>
                        <a:spcAft>
                          <a:spcPts val="0"/>
                        </a:spcAft>
                      </a:pPr>
                      <a:r>
                        <a:rPr lang="en-GB" sz="1600" dirty="0">
                          <a:effectLst/>
                        </a:rPr>
                        <a:t>Sectors not committed (out of 12)</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1</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3</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1</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2</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1</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1</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41333263"/>
                  </a:ext>
                </a:extLst>
              </a:tr>
              <a:tr h="286015">
                <a:tc>
                  <a:txBody>
                    <a:bodyPr/>
                    <a:lstStyle/>
                    <a:p>
                      <a:pPr>
                        <a:lnSpc>
                          <a:spcPct val="107000"/>
                        </a:lnSpc>
                        <a:spcAft>
                          <a:spcPts val="0"/>
                        </a:spcAft>
                      </a:pPr>
                      <a:r>
                        <a:rPr lang="en-GB" sz="1600" dirty="0">
                          <a:effectLst/>
                        </a:rPr>
                        <a:t>Sub-sectors not committed (Out of 162)</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63</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a:solidFill>
                            <a:srgbClr val="FF0000"/>
                          </a:solidFill>
                          <a:effectLst/>
                        </a:rPr>
                        <a:t>96</a:t>
                      </a:r>
                      <a:endParaRPr lang="en-GB"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55</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90</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41</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50</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983216881"/>
                  </a:ext>
                </a:extLst>
              </a:tr>
              <a:tr h="286015">
                <a:tc>
                  <a:txBody>
                    <a:bodyPr/>
                    <a:lstStyle/>
                    <a:p>
                      <a:pPr>
                        <a:lnSpc>
                          <a:spcPct val="107000"/>
                        </a:lnSpc>
                        <a:spcAft>
                          <a:spcPts val="0"/>
                        </a:spcAft>
                      </a:pPr>
                      <a:r>
                        <a:rPr lang="en-GB" sz="1600" dirty="0">
                          <a:effectLst/>
                        </a:rPr>
                        <a:t>Sectors and sub-sectors committed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chemeClr val="accent3">
                              <a:lumMod val="50000"/>
                            </a:schemeClr>
                          </a:solidFill>
                          <a:effectLst/>
                        </a:rPr>
                        <a:t>99</a:t>
                      </a:r>
                      <a:endParaRPr lang="en-GB" sz="1600" b="1"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chemeClr val="accent3">
                              <a:lumMod val="50000"/>
                            </a:schemeClr>
                          </a:solidFill>
                          <a:effectLst/>
                        </a:rPr>
                        <a:t>66</a:t>
                      </a:r>
                      <a:endParaRPr lang="en-GB" sz="1600" b="1"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chemeClr val="accent3">
                              <a:lumMod val="50000"/>
                            </a:schemeClr>
                          </a:solidFill>
                          <a:effectLst/>
                        </a:rPr>
                        <a:t>107</a:t>
                      </a:r>
                      <a:endParaRPr lang="en-GB" sz="1600" b="1"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chemeClr val="accent3">
                              <a:lumMod val="50000"/>
                            </a:schemeClr>
                          </a:solidFill>
                          <a:effectLst/>
                        </a:rPr>
                        <a:t>72</a:t>
                      </a:r>
                      <a:endParaRPr lang="en-GB" sz="1600" b="1"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chemeClr val="accent3">
                              <a:lumMod val="50000"/>
                            </a:schemeClr>
                          </a:solidFill>
                          <a:effectLst/>
                        </a:rPr>
                        <a:t>121</a:t>
                      </a:r>
                      <a:endParaRPr lang="en-GB" sz="1600" b="1"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chemeClr val="accent3">
                              <a:lumMod val="50000"/>
                            </a:schemeClr>
                          </a:solidFill>
                          <a:effectLst/>
                        </a:rPr>
                        <a:t>112</a:t>
                      </a:r>
                      <a:endParaRPr lang="en-GB" sz="1600" b="1"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27976452"/>
                  </a:ext>
                </a:extLst>
              </a:tr>
            </a:tbl>
          </a:graphicData>
        </a:graphic>
      </p:graphicFrame>
      <p:graphicFrame>
        <p:nvGraphicFramePr>
          <p:cNvPr id="4" name="Table 3">
            <a:extLst>
              <a:ext uri="{FF2B5EF4-FFF2-40B4-BE49-F238E27FC236}">
                <a16:creationId xmlns:a16="http://schemas.microsoft.com/office/drawing/2014/main" id="{9DB5C704-AF47-41B8-BE37-28CC1FF5EA97}"/>
              </a:ext>
            </a:extLst>
          </p:cNvPr>
          <p:cNvGraphicFramePr>
            <a:graphicFrameLocks noGrp="1"/>
          </p:cNvGraphicFramePr>
          <p:nvPr/>
        </p:nvGraphicFramePr>
        <p:xfrm>
          <a:off x="477092" y="2996952"/>
          <a:ext cx="8189816" cy="446469"/>
        </p:xfrm>
        <a:graphic>
          <a:graphicData uri="http://schemas.openxmlformats.org/drawingml/2006/table">
            <a:tbl>
              <a:tblPr firstRow="1" firstCol="1" bandRow="1">
                <a:tableStyleId>{5C22544A-7EE6-4342-B048-85BDC9FD1C3A}</a:tableStyleId>
              </a:tblPr>
              <a:tblGrid>
                <a:gridCol w="3086796">
                  <a:extLst>
                    <a:ext uri="{9D8B030D-6E8A-4147-A177-3AD203B41FA5}">
                      <a16:colId xmlns:a16="http://schemas.microsoft.com/office/drawing/2014/main" val="134801056"/>
                    </a:ext>
                  </a:extLst>
                </a:gridCol>
                <a:gridCol w="1025740">
                  <a:extLst>
                    <a:ext uri="{9D8B030D-6E8A-4147-A177-3AD203B41FA5}">
                      <a16:colId xmlns:a16="http://schemas.microsoft.com/office/drawing/2014/main" val="959196002"/>
                    </a:ext>
                  </a:extLst>
                </a:gridCol>
                <a:gridCol w="682962">
                  <a:extLst>
                    <a:ext uri="{9D8B030D-6E8A-4147-A177-3AD203B41FA5}">
                      <a16:colId xmlns:a16="http://schemas.microsoft.com/office/drawing/2014/main" val="880384877"/>
                    </a:ext>
                  </a:extLst>
                </a:gridCol>
                <a:gridCol w="787088">
                  <a:extLst>
                    <a:ext uri="{9D8B030D-6E8A-4147-A177-3AD203B41FA5}">
                      <a16:colId xmlns:a16="http://schemas.microsoft.com/office/drawing/2014/main" val="501156884"/>
                    </a:ext>
                  </a:extLst>
                </a:gridCol>
                <a:gridCol w="787088">
                  <a:extLst>
                    <a:ext uri="{9D8B030D-6E8A-4147-A177-3AD203B41FA5}">
                      <a16:colId xmlns:a16="http://schemas.microsoft.com/office/drawing/2014/main" val="3992725664"/>
                    </a:ext>
                  </a:extLst>
                </a:gridCol>
                <a:gridCol w="787088">
                  <a:extLst>
                    <a:ext uri="{9D8B030D-6E8A-4147-A177-3AD203B41FA5}">
                      <a16:colId xmlns:a16="http://schemas.microsoft.com/office/drawing/2014/main" val="439579612"/>
                    </a:ext>
                  </a:extLst>
                </a:gridCol>
                <a:gridCol w="1033054">
                  <a:extLst>
                    <a:ext uri="{9D8B030D-6E8A-4147-A177-3AD203B41FA5}">
                      <a16:colId xmlns:a16="http://schemas.microsoft.com/office/drawing/2014/main" val="3102831358"/>
                    </a:ext>
                  </a:extLst>
                </a:gridCol>
              </a:tblGrid>
              <a:tr h="190500">
                <a:tc>
                  <a:txBody>
                    <a:bodyPr/>
                    <a:lstStyle/>
                    <a:p>
                      <a:pPr>
                        <a:lnSpc>
                          <a:spcPct val="107000"/>
                        </a:lnSpc>
                        <a:spcAft>
                          <a:spcPts val="0"/>
                        </a:spcAft>
                      </a:pPr>
                      <a:r>
                        <a:rPr lang="en-GB" sz="1400" dirty="0">
                          <a:effectLst/>
                        </a:rPr>
                        <a:t>CPC Sectors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400" dirty="0">
                          <a:effectLst/>
                        </a:rPr>
                        <a:t>Bahrain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400" dirty="0">
                          <a:effectLst/>
                        </a:rPr>
                        <a:t>Kuwait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400" dirty="0">
                          <a:effectLst/>
                        </a:rPr>
                        <a:t>Oman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400" dirty="0">
                          <a:effectLst/>
                        </a:rPr>
                        <a:t>Qatar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400" dirty="0">
                          <a:effectLst/>
                        </a:rPr>
                        <a:t>Saudi Arabia</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400" dirty="0">
                          <a:effectLst/>
                        </a:rPr>
                        <a:t>UAE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33343153"/>
                  </a:ext>
                </a:extLst>
              </a:tr>
            </a:tbl>
          </a:graphicData>
        </a:graphic>
      </p:graphicFrame>
      <p:sp>
        <p:nvSpPr>
          <p:cNvPr id="8" name="Rectangle 7">
            <a:extLst>
              <a:ext uri="{FF2B5EF4-FFF2-40B4-BE49-F238E27FC236}">
                <a16:creationId xmlns:a16="http://schemas.microsoft.com/office/drawing/2014/main" id="{A9CE4C6A-CE66-415D-B854-B0C12CD6A1DA}"/>
              </a:ext>
            </a:extLst>
          </p:cNvPr>
          <p:cNvSpPr/>
          <p:nvPr/>
        </p:nvSpPr>
        <p:spPr>
          <a:xfrm>
            <a:off x="823299" y="4685074"/>
            <a:ext cx="7326561" cy="400110"/>
          </a:xfrm>
          <a:prstGeom prst="rect">
            <a:avLst/>
          </a:prstGeom>
          <a:solidFill>
            <a:schemeClr val="bg1"/>
          </a:solidFill>
        </p:spPr>
        <p:txBody>
          <a:bodyPr wrap="square">
            <a:spAutoFit/>
          </a:bodyPr>
          <a:lstStyle/>
          <a:p>
            <a:pPr algn="ctr"/>
            <a:r>
              <a:rPr lang="en-GB" sz="2000" u="sng" cap="all" dirty="0"/>
              <a:t>GCC Services Commitments With </a:t>
            </a:r>
            <a:r>
              <a:rPr lang="en-GB" sz="2000" b="1" u="sng" cap="all" dirty="0">
                <a:solidFill>
                  <a:srgbClr val="FF0000"/>
                </a:solidFill>
              </a:rPr>
              <a:t>Singapore</a:t>
            </a:r>
          </a:p>
        </p:txBody>
      </p:sp>
      <p:graphicFrame>
        <p:nvGraphicFramePr>
          <p:cNvPr id="9" name="Table 8">
            <a:extLst>
              <a:ext uri="{FF2B5EF4-FFF2-40B4-BE49-F238E27FC236}">
                <a16:creationId xmlns:a16="http://schemas.microsoft.com/office/drawing/2014/main" id="{5CAAE0CE-7EE7-4358-86A9-D501248D3E22}"/>
              </a:ext>
            </a:extLst>
          </p:cNvPr>
          <p:cNvGraphicFramePr>
            <a:graphicFrameLocks noGrp="1"/>
          </p:cNvGraphicFramePr>
          <p:nvPr/>
        </p:nvGraphicFramePr>
        <p:xfrm>
          <a:off x="414631" y="5060667"/>
          <a:ext cx="8252278" cy="446469"/>
        </p:xfrm>
        <a:graphic>
          <a:graphicData uri="http://schemas.openxmlformats.org/drawingml/2006/table">
            <a:tbl>
              <a:tblPr firstRow="1" firstCol="1" bandRow="1">
                <a:tableStyleId>{5C22544A-7EE6-4342-B048-85BDC9FD1C3A}</a:tableStyleId>
              </a:tblPr>
              <a:tblGrid>
                <a:gridCol w="3057021">
                  <a:extLst>
                    <a:ext uri="{9D8B030D-6E8A-4147-A177-3AD203B41FA5}">
                      <a16:colId xmlns:a16="http://schemas.microsoft.com/office/drawing/2014/main" val="134801056"/>
                    </a:ext>
                  </a:extLst>
                </a:gridCol>
                <a:gridCol w="798129">
                  <a:extLst>
                    <a:ext uri="{9D8B030D-6E8A-4147-A177-3AD203B41FA5}">
                      <a16:colId xmlns:a16="http://schemas.microsoft.com/office/drawing/2014/main" val="959196002"/>
                    </a:ext>
                  </a:extLst>
                </a:gridCol>
                <a:gridCol w="734267">
                  <a:extLst>
                    <a:ext uri="{9D8B030D-6E8A-4147-A177-3AD203B41FA5}">
                      <a16:colId xmlns:a16="http://schemas.microsoft.com/office/drawing/2014/main" val="880384877"/>
                    </a:ext>
                  </a:extLst>
                </a:gridCol>
                <a:gridCol w="792088">
                  <a:extLst>
                    <a:ext uri="{9D8B030D-6E8A-4147-A177-3AD203B41FA5}">
                      <a16:colId xmlns:a16="http://schemas.microsoft.com/office/drawing/2014/main" val="501156884"/>
                    </a:ext>
                  </a:extLst>
                </a:gridCol>
                <a:gridCol w="792088">
                  <a:extLst>
                    <a:ext uri="{9D8B030D-6E8A-4147-A177-3AD203B41FA5}">
                      <a16:colId xmlns:a16="http://schemas.microsoft.com/office/drawing/2014/main" val="3992725664"/>
                    </a:ext>
                  </a:extLst>
                </a:gridCol>
                <a:gridCol w="1037752">
                  <a:extLst>
                    <a:ext uri="{9D8B030D-6E8A-4147-A177-3AD203B41FA5}">
                      <a16:colId xmlns:a16="http://schemas.microsoft.com/office/drawing/2014/main" val="439579612"/>
                    </a:ext>
                  </a:extLst>
                </a:gridCol>
                <a:gridCol w="1040933">
                  <a:extLst>
                    <a:ext uri="{9D8B030D-6E8A-4147-A177-3AD203B41FA5}">
                      <a16:colId xmlns:a16="http://schemas.microsoft.com/office/drawing/2014/main" val="3102831358"/>
                    </a:ext>
                  </a:extLst>
                </a:gridCol>
              </a:tblGrid>
              <a:tr h="190500">
                <a:tc>
                  <a:txBody>
                    <a:bodyPr/>
                    <a:lstStyle/>
                    <a:p>
                      <a:pPr>
                        <a:lnSpc>
                          <a:spcPct val="107000"/>
                        </a:lnSpc>
                        <a:spcAft>
                          <a:spcPts val="0"/>
                        </a:spcAft>
                      </a:pPr>
                      <a:r>
                        <a:rPr lang="en-GB" sz="1400" dirty="0">
                          <a:effectLst/>
                        </a:rPr>
                        <a:t>CPC Sectors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400" dirty="0">
                          <a:effectLst/>
                        </a:rPr>
                        <a:t>Bahrain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400" dirty="0">
                          <a:effectLst/>
                        </a:rPr>
                        <a:t>Kuwait</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400" dirty="0">
                          <a:effectLst/>
                        </a:rPr>
                        <a:t>Oman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400" dirty="0">
                          <a:effectLst/>
                        </a:rPr>
                        <a:t>Qatar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400" dirty="0">
                          <a:effectLst/>
                        </a:rPr>
                        <a:t>Saudi Arabia</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nSpc>
                          <a:spcPct val="107000"/>
                        </a:lnSpc>
                        <a:spcAft>
                          <a:spcPts val="0"/>
                        </a:spcAft>
                      </a:pPr>
                      <a:r>
                        <a:rPr lang="en-GB" sz="1400" dirty="0">
                          <a:effectLst/>
                        </a:rPr>
                        <a:t>UAE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433343153"/>
                  </a:ext>
                </a:extLst>
              </a:tr>
            </a:tbl>
          </a:graphicData>
        </a:graphic>
      </p:graphicFrame>
      <p:graphicFrame>
        <p:nvGraphicFramePr>
          <p:cNvPr id="10" name="Table 9">
            <a:extLst>
              <a:ext uri="{FF2B5EF4-FFF2-40B4-BE49-F238E27FC236}">
                <a16:creationId xmlns:a16="http://schemas.microsoft.com/office/drawing/2014/main" id="{24C987E5-ABB0-4C22-8C90-F0C56BC3A1BF}"/>
              </a:ext>
            </a:extLst>
          </p:cNvPr>
          <p:cNvGraphicFramePr>
            <a:graphicFrameLocks noGrp="1"/>
          </p:cNvGraphicFramePr>
          <p:nvPr/>
        </p:nvGraphicFramePr>
        <p:xfrm>
          <a:off x="414631" y="5517232"/>
          <a:ext cx="8233183" cy="1269747"/>
        </p:xfrm>
        <a:graphic>
          <a:graphicData uri="http://schemas.openxmlformats.org/drawingml/2006/table">
            <a:tbl>
              <a:tblPr firstRow="1" firstCol="1" bandRow="1">
                <a:tableStyleId>{5C22544A-7EE6-4342-B048-85BDC9FD1C3A}</a:tableStyleId>
              </a:tblPr>
              <a:tblGrid>
                <a:gridCol w="3037485">
                  <a:extLst>
                    <a:ext uri="{9D8B030D-6E8A-4147-A177-3AD203B41FA5}">
                      <a16:colId xmlns:a16="http://schemas.microsoft.com/office/drawing/2014/main" val="2853797132"/>
                    </a:ext>
                  </a:extLst>
                </a:gridCol>
                <a:gridCol w="745774">
                  <a:extLst>
                    <a:ext uri="{9D8B030D-6E8A-4147-A177-3AD203B41FA5}">
                      <a16:colId xmlns:a16="http://schemas.microsoft.com/office/drawing/2014/main" val="1247423143"/>
                    </a:ext>
                  </a:extLst>
                </a:gridCol>
                <a:gridCol w="791098">
                  <a:extLst>
                    <a:ext uri="{9D8B030D-6E8A-4147-A177-3AD203B41FA5}">
                      <a16:colId xmlns:a16="http://schemas.microsoft.com/office/drawing/2014/main" val="3033333518"/>
                    </a:ext>
                  </a:extLst>
                </a:gridCol>
                <a:gridCol w="791098">
                  <a:extLst>
                    <a:ext uri="{9D8B030D-6E8A-4147-A177-3AD203B41FA5}">
                      <a16:colId xmlns:a16="http://schemas.microsoft.com/office/drawing/2014/main" val="2456267371"/>
                    </a:ext>
                  </a:extLst>
                </a:gridCol>
                <a:gridCol w="791098">
                  <a:extLst>
                    <a:ext uri="{9D8B030D-6E8A-4147-A177-3AD203B41FA5}">
                      <a16:colId xmlns:a16="http://schemas.microsoft.com/office/drawing/2014/main" val="3626758773"/>
                    </a:ext>
                  </a:extLst>
                </a:gridCol>
                <a:gridCol w="1038315">
                  <a:extLst>
                    <a:ext uri="{9D8B030D-6E8A-4147-A177-3AD203B41FA5}">
                      <a16:colId xmlns:a16="http://schemas.microsoft.com/office/drawing/2014/main" val="3501367046"/>
                    </a:ext>
                  </a:extLst>
                </a:gridCol>
                <a:gridCol w="1038315">
                  <a:extLst>
                    <a:ext uri="{9D8B030D-6E8A-4147-A177-3AD203B41FA5}">
                      <a16:colId xmlns:a16="http://schemas.microsoft.com/office/drawing/2014/main" val="1943325854"/>
                    </a:ext>
                  </a:extLst>
                </a:gridCol>
              </a:tblGrid>
              <a:tr h="190500">
                <a:tc>
                  <a:txBody>
                    <a:bodyPr/>
                    <a:lstStyle/>
                    <a:p>
                      <a:pPr>
                        <a:lnSpc>
                          <a:spcPct val="107000"/>
                        </a:lnSpc>
                        <a:spcAft>
                          <a:spcPts val="0"/>
                        </a:spcAft>
                      </a:pPr>
                      <a:r>
                        <a:rPr lang="en-GB" sz="1600" b="1" dirty="0">
                          <a:effectLst/>
                        </a:rPr>
                        <a:t>Sectors not committed (out of 12)</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2</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2</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1</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2</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1</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1</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207711685"/>
                  </a:ext>
                </a:extLst>
              </a:tr>
              <a:tr h="190500">
                <a:tc>
                  <a:txBody>
                    <a:bodyPr/>
                    <a:lstStyle/>
                    <a:p>
                      <a:pPr>
                        <a:lnSpc>
                          <a:spcPct val="107000"/>
                        </a:lnSpc>
                        <a:spcAft>
                          <a:spcPts val="0"/>
                        </a:spcAft>
                      </a:pPr>
                      <a:r>
                        <a:rPr lang="en-GB" sz="1600" b="1" dirty="0">
                          <a:effectLst/>
                        </a:rPr>
                        <a:t>Sub-sectors not committed (Out of 162)</a:t>
                      </a:r>
                      <a:endParaRPr lang="en-GB"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a:solidFill>
                            <a:srgbClr val="FF0000"/>
                          </a:solidFill>
                          <a:effectLst/>
                        </a:rPr>
                        <a:t>75</a:t>
                      </a:r>
                      <a:endParaRPr lang="en-GB" sz="16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87</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55</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76</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48</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rgbClr val="FF0000"/>
                          </a:solidFill>
                          <a:effectLst/>
                        </a:rPr>
                        <a:t>51</a:t>
                      </a:r>
                      <a:endParaRPr lang="en-GB" sz="16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91648259"/>
                  </a:ext>
                </a:extLst>
              </a:tr>
              <a:tr h="190500">
                <a:tc>
                  <a:txBody>
                    <a:bodyPr/>
                    <a:lstStyle/>
                    <a:p>
                      <a:pPr>
                        <a:lnSpc>
                          <a:spcPct val="107000"/>
                        </a:lnSpc>
                        <a:spcAft>
                          <a:spcPts val="0"/>
                        </a:spcAft>
                      </a:pPr>
                      <a:r>
                        <a:rPr lang="en-GB" sz="1600" b="1">
                          <a:effectLst/>
                        </a:rPr>
                        <a:t>Sectors and sub-sectors committed</a:t>
                      </a:r>
                      <a:endParaRPr lang="en-GB" sz="16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chemeClr val="accent3">
                              <a:lumMod val="50000"/>
                            </a:schemeClr>
                          </a:solidFill>
                          <a:effectLst/>
                        </a:rPr>
                        <a:t>87</a:t>
                      </a:r>
                      <a:endParaRPr lang="en-GB" sz="1600" b="1"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chemeClr val="accent3">
                              <a:lumMod val="50000"/>
                            </a:schemeClr>
                          </a:solidFill>
                          <a:effectLst/>
                        </a:rPr>
                        <a:t>75</a:t>
                      </a:r>
                      <a:endParaRPr lang="en-GB" sz="1600" b="1"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chemeClr val="accent3">
                              <a:lumMod val="50000"/>
                            </a:schemeClr>
                          </a:solidFill>
                          <a:effectLst/>
                        </a:rPr>
                        <a:t>107</a:t>
                      </a:r>
                      <a:endParaRPr lang="en-GB" sz="1600" b="1"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chemeClr val="accent3">
                              <a:lumMod val="50000"/>
                            </a:schemeClr>
                          </a:solidFill>
                          <a:effectLst/>
                        </a:rPr>
                        <a:t>86</a:t>
                      </a:r>
                      <a:endParaRPr lang="en-GB" sz="1600" b="1"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chemeClr val="accent3">
                              <a:lumMod val="50000"/>
                            </a:schemeClr>
                          </a:solidFill>
                          <a:effectLst/>
                        </a:rPr>
                        <a:t>114</a:t>
                      </a:r>
                      <a:endParaRPr lang="en-GB" sz="1600" b="1"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algn="ctr">
                        <a:lnSpc>
                          <a:spcPct val="107000"/>
                        </a:lnSpc>
                        <a:spcAft>
                          <a:spcPts val="0"/>
                        </a:spcAft>
                      </a:pPr>
                      <a:r>
                        <a:rPr lang="en-GB" sz="1600" b="1" dirty="0">
                          <a:solidFill>
                            <a:schemeClr val="accent3">
                              <a:lumMod val="50000"/>
                            </a:schemeClr>
                          </a:solidFill>
                          <a:effectLst/>
                        </a:rPr>
                        <a:t>111</a:t>
                      </a:r>
                      <a:endParaRPr lang="en-GB" sz="1600" b="1" dirty="0">
                        <a:solidFill>
                          <a:schemeClr val="accent3">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88534159"/>
                  </a:ext>
                </a:extLst>
              </a:tr>
            </a:tbl>
          </a:graphicData>
        </a:graphic>
      </p:graphicFrame>
      <p:sp>
        <p:nvSpPr>
          <p:cNvPr id="11" name="Rectangle 10">
            <a:extLst>
              <a:ext uri="{FF2B5EF4-FFF2-40B4-BE49-F238E27FC236}">
                <a16:creationId xmlns:a16="http://schemas.microsoft.com/office/drawing/2014/main" id="{7B8598DD-6478-441D-8728-B52BD07F0952}"/>
              </a:ext>
            </a:extLst>
          </p:cNvPr>
          <p:cNvSpPr/>
          <p:nvPr/>
        </p:nvSpPr>
        <p:spPr>
          <a:xfrm>
            <a:off x="508197" y="827644"/>
            <a:ext cx="8387745" cy="523220"/>
          </a:xfrm>
          <a:prstGeom prst="rect">
            <a:avLst/>
          </a:prstGeom>
        </p:spPr>
        <p:txBody>
          <a:bodyPr wrap="none">
            <a:spAutoFit/>
          </a:bodyPr>
          <a:lstStyle/>
          <a:p>
            <a:r>
              <a:rPr lang="en-GB" sz="2800" b="1" u="sng" cap="all" dirty="0"/>
              <a:t>UAE &amp; GCC Services Commitments in FTAs</a:t>
            </a:r>
            <a:endParaRPr lang="en-GB" sz="2800" b="1" dirty="0"/>
          </a:p>
        </p:txBody>
      </p:sp>
      <p:sp>
        <p:nvSpPr>
          <p:cNvPr id="12" name="Oval 11">
            <a:extLst>
              <a:ext uri="{FF2B5EF4-FFF2-40B4-BE49-F238E27FC236}">
                <a16:creationId xmlns:a16="http://schemas.microsoft.com/office/drawing/2014/main" id="{AE5FAB2C-6C52-4F83-91FB-D256B2496DA3}"/>
              </a:ext>
            </a:extLst>
          </p:cNvPr>
          <p:cNvSpPr/>
          <p:nvPr/>
        </p:nvSpPr>
        <p:spPr>
          <a:xfrm>
            <a:off x="7740352" y="4195970"/>
            <a:ext cx="1296144" cy="407285"/>
          </a:xfrm>
          <a:prstGeom prst="ellipse">
            <a:avLst/>
          </a:prstGeom>
          <a:solidFill>
            <a:schemeClr val="bg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52C744E7-F32B-470F-BD05-580EA127B372}"/>
              </a:ext>
            </a:extLst>
          </p:cNvPr>
          <p:cNvSpPr/>
          <p:nvPr/>
        </p:nvSpPr>
        <p:spPr>
          <a:xfrm>
            <a:off x="7599720" y="6424691"/>
            <a:ext cx="1292758" cy="349444"/>
          </a:xfrm>
          <a:prstGeom prst="ellipse">
            <a:avLst/>
          </a:prstGeom>
          <a:solidFill>
            <a:schemeClr val="bg1">
              <a:alpha val="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96363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1)">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80F9F-5AF4-2EE2-0958-6241B3F4C57B}"/>
              </a:ext>
            </a:extLst>
          </p:cNvPr>
          <p:cNvSpPr>
            <a:spLocks noGrp="1"/>
          </p:cNvSpPr>
          <p:nvPr>
            <p:ph type="title"/>
          </p:nvPr>
        </p:nvSpPr>
        <p:spPr/>
        <p:txBody>
          <a:bodyPr/>
          <a:lstStyle/>
          <a:p>
            <a:endParaRPr lang="en-BE" dirty="0"/>
          </a:p>
        </p:txBody>
      </p:sp>
      <p:sp>
        <p:nvSpPr>
          <p:cNvPr id="6" name="TextBox 5">
            <a:extLst>
              <a:ext uri="{FF2B5EF4-FFF2-40B4-BE49-F238E27FC236}">
                <a16:creationId xmlns:a16="http://schemas.microsoft.com/office/drawing/2014/main" id="{A744E24D-198E-20AD-37BB-6BC20F8A74FF}"/>
              </a:ext>
            </a:extLst>
          </p:cNvPr>
          <p:cNvSpPr txBox="1"/>
          <p:nvPr/>
        </p:nvSpPr>
        <p:spPr>
          <a:xfrm>
            <a:off x="179512" y="843677"/>
            <a:ext cx="8856984" cy="5170646"/>
          </a:xfrm>
          <a:prstGeom prst="rect">
            <a:avLst/>
          </a:prstGeom>
          <a:solidFill>
            <a:schemeClr val="bg1"/>
          </a:solidFill>
        </p:spPr>
        <p:txBody>
          <a:bodyPr wrap="square">
            <a:spAutoFit/>
          </a:bodyPr>
          <a:lstStyle/>
          <a:p>
            <a:pPr algn="ctr"/>
            <a:r>
              <a:rPr lang="en-US" sz="2400" b="1" u="sng" dirty="0">
                <a:solidFill>
                  <a:schemeClr val="tx2">
                    <a:lumMod val="75000"/>
                  </a:schemeClr>
                </a:solidFill>
              </a:rPr>
              <a:t>Digital barriers in UAE</a:t>
            </a:r>
          </a:p>
          <a:p>
            <a:endParaRPr lang="en-US" sz="800" b="1" dirty="0">
              <a:solidFill>
                <a:schemeClr val="tx2">
                  <a:lumMod val="75000"/>
                </a:schemeClr>
              </a:solidFill>
            </a:endParaRPr>
          </a:p>
          <a:p>
            <a:pPr>
              <a:buFont typeface="+mj-lt"/>
              <a:buAutoNum type="arabicPeriod"/>
            </a:pPr>
            <a:r>
              <a:rPr lang="en-US" b="1" dirty="0">
                <a:solidFill>
                  <a:schemeClr val="tx2">
                    <a:lumMod val="75000"/>
                  </a:schemeClr>
                </a:solidFill>
              </a:rPr>
              <a:t>Data Localization Requirements</a:t>
            </a:r>
            <a:r>
              <a:rPr lang="en-US" dirty="0">
                <a:solidFill>
                  <a:schemeClr val="tx2">
                    <a:lumMod val="75000"/>
                  </a:schemeClr>
                </a:solidFill>
              </a:rPr>
              <a:t>: The UAE has implemented data localization laws that require certain types of data to be stored within the country. This can create challenges for EU companies that rely on cross-border data flows and have data storage facilities in other jurisdictions.</a:t>
            </a:r>
          </a:p>
          <a:p>
            <a:pPr>
              <a:buFont typeface="+mj-lt"/>
              <a:buAutoNum type="arabicPeriod"/>
            </a:pPr>
            <a:r>
              <a:rPr lang="en-US" b="1" dirty="0">
                <a:solidFill>
                  <a:schemeClr val="tx2">
                    <a:lumMod val="75000"/>
                  </a:schemeClr>
                </a:solidFill>
              </a:rPr>
              <a:t>Data Privacy and Protection</a:t>
            </a:r>
            <a:r>
              <a:rPr lang="en-US" dirty="0">
                <a:solidFill>
                  <a:schemeClr val="tx2">
                    <a:lumMod val="75000"/>
                  </a:schemeClr>
                </a:solidFill>
              </a:rPr>
              <a:t>: The UAE has its own data privacy and protection regulations, which may differ from the EU's General Data Protection Regulation (GDPR).</a:t>
            </a:r>
          </a:p>
          <a:p>
            <a:pPr>
              <a:buFont typeface="+mj-lt"/>
              <a:buAutoNum type="arabicPeriod"/>
            </a:pPr>
            <a:r>
              <a:rPr lang="en-US" b="1" dirty="0">
                <a:solidFill>
                  <a:schemeClr val="tx2">
                    <a:lumMod val="75000"/>
                  </a:schemeClr>
                </a:solidFill>
              </a:rPr>
              <a:t>Cybersecurity Regulations</a:t>
            </a:r>
            <a:r>
              <a:rPr lang="en-US" dirty="0">
                <a:solidFill>
                  <a:schemeClr val="tx2">
                    <a:lumMod val="75000"/>
                  </a:schemeClr>
                </a:solidFill>
              </a:rPr>
              <a:t>: The UAE has stringent cybersecurity laws that impose specific requirements on companies operating within its jurisdiction. </a:t>
            </a:r>
          </a:p>
          <a:p>
            <a:pPr>
              <a:buFont typeface="+mj-lt"/>
              <a:buAutoNum type="arabicPeriod"/>
            </a:pPr>
            <a:r>
              <a:rPr lang="en-US" b="1" dirty="0">
                <a:solidFill>
                  <a:schemeClr val="tx2">
                    <a:lumMod val="75000"/>
                  </a:schemeClr>
                </a:solidFill>
              </a:rPr>
              <a:t>Intellectual Property Rights</a:t>
            </a:r>
            <a:r>
              <a:rPr lang="en-US" dirty="0">
                <a:solidFill>
                  <a:schemeClr val="tx2">
                    <a:lumMod val="75000"/>
                  </a:schemeClr>
                </a:solidFill>
              </a:rPr>
              <a:t>: Protecting intellectual property rights can be challenging in the UAE. EU companies must ensure that their digital assets and intellectual property are adequately protected under UAE law. </a:t>
            </a:r>
          </a:p>
          <a:p>
            <a:pPr>
              <a:buFont typeface="+mj-lt"/>
              <a:buAutoNum type="arabicPeriod"/>
            </a:pPr>
            <a:r>
              <a:rPr lang="en-US" b="1" dirty="0">
                <a:solidFill>
                  <a:schemeClr val="tx2">
                    <a:lumMod val="75000"/>
                  </a:schemeClr>
                </a:solidFill>
              </a:rPr>
              <a:t>Technical Standards and Interoperability</a:t>
            </a:r>
            <a:r>
              <a:rPr lang="en-US" dirty="0">
                <a:solidFill>
                  <a:schemeClr val="tx2">
                    <a:lumMod val="75000"/>
                  </a:schemeClr>
                </a:solidFill>
              </a:rPr>
              <a:t>: Differences in technical standards and interoperability requirements between the EU and the UAE can create challenges for EU companies. Ensuring that digital products and services meet UAE standards can require additional resources and expertise.</a:t>
            </a:r>
          </a:p>
        </p:txBody>
      </p:sp>
      <p:sp>
        <p:nvSpPr>
          <p:cNvPr id="7" name="TextBox 6">
            <a:extLst>
              <a:ext uri="{FF2B5EF4-FFF2-40B4-BE49-F238E27FC236}">
                <a16:creationId xmlns:a16="http://schemas.microsoft.com/office/drawing/2014/main" id="{8CDCB7B7-E4B6-DFB9-911B-0D454847E181}"/>
              </a:ext>
            </a:extLst>
          </p:cNvPr>
          <p:cNvSpPr txBox="1"/>
          <p:nvPr/>
        </p:nvSpPr>
        <p:spPr>
          <a:xfrm>
            <a:off x="179512" y="5877272"/>
            <a:ext cx="8856984" cy="923330"/>
          </a:xfrm>
          <a:prstGeom prst="rect">
            <a:avLst/>
          </a:prstGeom>
          <a:solidFill>
            <a:schemeClr val="bg1"/>
          </a:solidFill>
          <a:ln w="28575">
            <a:solidFill>
              <a:schemeClr val="tx2"/>
            </a:solidFill>
          </a:ln>
        </p:spPr>
        <p:txBody>
          <a:bodyPr wrap="square" rtlCol="0">
            <a:spAutoFit/>
          </a:bodyPr>
          <a:lstStyle/>
          <a:p>
            <a:r>
              <a:rPr lang="en-BE" noProof="0" dirty="0">
                <a:solidFill>
                  <a:srgbClr val="C00000"/>
                </a:solidFill>
                <a:latin typeface="+mj-lt"/>
              </a:rPr>
              <a:t>The EU FTA Digital Trade Chapter must provide clear binding rules, allowing cross-border data flows, banning data localisation requirement, protecting source codes and ensure a ban on customs duties on electronic transmission.</a:t>
            </a:r>
          </a:p>
        </p:txBody>
      </p:sp>
    </p:spTree>
    <p:extLst>
      <p:ext uri="{BB962C8B-B14F-4D97-AF65-F5344CB8AC3E}">
        <p14:creationId xmlns:p14="http://schemas.microsoft.com/office/powerpoint/2010/main" val="861509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E7F41B0-6FFB-449B-B976-CE44E0E9D642}"/>
              </a:ext>
            </a:extLst>
          </p:cNvPr>
          <p:cNvSpPr txBox="1"/>
          <p:nvPr/>
        </p:nvSpPr>
        <p:spPr>
          <a:xfrm>
            <a:off x="932873" y="836712"/>
            <a:ext cx="7278254" cy="646331"/>
          </a:xfrm>
          <a:prstGeom prst="rect">
            <a:avLst/>
          </a:prstGeom>
          <a:noFill/>
        </p:spPr>
        <p:txBody>
          <a:bodyPr wrap="square" rtlCol="0">
            <a:spAutoFit/>
          </a:bodyPr>
          <a:lstStyle/>
          <a:p>
            <a:pPr algn="ctr"/>
            <a:r>
              <a:rPr lang="en-GB" dirty="0">
                <a:solidFill>
                  <a:srgbClr val="FF0000"/>
                </a:solidFill>
              </a:rPr>
              <a:t>The share of Trade in Services in the EU GDP is higher than in other high-income countries!   </a:t>
            </a:r>
            <a:r>
              <a:rPr lang="en-GB" dirty="0">
                <a:solidFill>
                  <a:srgbClr val="FF0000"/>
                </a:solidFill>
                <a:sym typeface="Wingdings" panose="05000000000000000000" pitchFamily="2" charset="2"/>
              </a:rPr>
              <a:t>	 29.8</a:t>
            </a:r>
            <a:r>
              <a:rPr lang="en-GB" dirty="0">
                <a:solidFill>
                  <a:srgbClr val="FF0000"/>
                </a:solidFill>
              </a:rPr>
              <a:t>% (13,4 % in UAE)</a:t>
            </a:r>
          </a:p>
        </p:txBody>
      </p:sp>
      <p:sp>
        <p:nvSpPr>
          <p:cNvPr id="3" name="TextBox 2">
            <a:extLst>
              <a:ext uri="{FF2B5EF4-FFF2-40B4-BE49-F238E27FC236}">
                <a16:creationId xmlns:a16="http://schemas.microsoft.com/office/drawing/2014/main" id="{F342A1D6-8F57-4276-846F-AE4501CF3D4E}"/>
              </a:ext>
            </a:extLst>
          </p:cNvPr>
          <p:cNvSpPr txBox="1"/>
          <p:nvPr/>
        </p:nvSpPr>
        <p:spPr>
          <a:xfrm>
            <a:off x="3419872" y="6597352"/>
            <a:ext cx="5544616" cy="307777"/>
          </a:xfrm>
          <a:prstGeom prst="rect">
            <a:avLst/>
          </a:prstGeom>
          <a:noFill/>
        </p:spPr>
        <p:txBody>
          <a:bodyPr wrap="square" rtlCol="0">
            <a:spAutoFit/>
          </a:bodyPr>
          <a:lstStyle/>
          <a:p>
            <a:r>
              <a:rPr lang="en-GB" sz="1400" dirty="0">
                <a:solidFill>
                  <a:schemeClr val="bg1"/>
                </a:solidFill>
              </a:rPr>
              <a:t>Source: https://data.worldbank.org/indicator/BG.GSR.NFSV.GD.ZS</a:t>
            </a:r>
          </a:p>
        </p:txBody>
      </p:sp>
      <p:sp>
        <p:nvSpPr>
          <p:cNvPr id="4" name="Speech Bubble: Rectangle 3">
            <a:extLst>
              <a:ext uri="{FF2B5EF4-FFF2-40B4-BE49-F238E27FC236}">
                <a16:creationId xmlns:a16="http://schemas.microsoft.com/office/drawing/2014/main" id="{342C9D85-FC7E-7226-1095-0796618E97F8}"/>
              </a:ext>
            </a:extLst>
          </p:cNvPr>
          <p:cNvSpPr/>
          <p:nvPr/>
        </p:nvSpPr>
        <p:spPr>
          <a:xfrm>
            <a:off x="901162" y="5463563"/>
            <a:ext cx="5038990" cy="534875"/>
          </a:xfrm>
          <a:prstGeom prst="wedgeRectCallout">
            <a:avLst>
              <a:gd name="adj1" fmla="val 55198"/>
              <a:gd name="adj2" fmla="val -52786"/>
            </a:avLst>
          </a:prstGeom>
          <a:solidFill>
            <a:schemeClr val="bg1"/>
          </a:solidFill>
          <a:ln w="158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just"/>
            <a:r>
              <a:rPr lang="en-US" sz="1400" dirty="0">
                <a:solidFill>
                  <a:srgbClr val="FF0000"/>
                </a:solidFill>
                <a:latin typeface="+mn-lt"/>
                <a:ea typeface="+mn-ea"/>
                <a:cs typeface="+mn-cs"/>
              </a:rPr>
              <a:t>The share of Trade in Services in Indonesia GDP is </a:t>
            </a:r>
            <a:r>
              <a:rPr lang="en-US" sz="1400" dirty="0">
                <a:solidFill>
                  <a:srgbClr val="FF0000"/>
                </a:solidFill>
              </a:rPr>
              <a:t>88</a:t>
            </a:r>
            <a:r>
              <a:rPr lang="en-US" sz="1400" dirty="0">
                <a:solidFill>
                  <a:srgbClr val="FF0000"/>
                </a:solidFill>
                <a:latin typeface="+mn-lt"/>
                <a:ea typeface="+mn-ea"/>
                <a:cs typeface="+mn-cs"/>
              </a:rPr>
              <a:t>% lower than </a:t>
            </a:r>
            <a:r>
              <a:rPr lang="en-US" sz="1400" dirty="0">
                <a:solidFill>
                  <a:srgbClr val="FF0000"/>
                </a:solidFill>
              </a:rPr>
              <a:t> Middle I</a:t>
            </a:r>
            <a:r>
              <a:rPr lang="en-US" sz="1400" dirty="0">
                <a:solidFill>
                  <a:srgbClr val="FF0000"/>
                </a:solidFill>
                <a:latin typeface="+mn-lt"/>
                <a:ea typeface="+mn-ea"/>
                <a:cs typeface="+mn-cs"/>
              </a:rPr>
              <a:t>ncome countries average, and 600% lower than in the EU! </a:t>
            </a:r>
          </a:p>
        </p:txBody>
      </p:sp>
      <p:graphicFrame>
        <p:nvGraphicFramePr>
          <p:cNvPr id="2" name="Chart 1">
            <a:extLst>
              <a:ext uri="{FF2B5EF4-FFF2-40B4-BE49-F238E27FC236}">
                <a16:creationId xmlns:a16="http://schemas.microsoft.com/office/drawing/2014/main" id="{0CAFE115-6D8D-7D75-3EA8-53C120D2B4AB}"/>
              </a:ext>
            </a:extLst>
          </p:cNvPr>
          <p:cNvGraphicFramePr/>
          <p:nvPr>
            <p:extLst>
              <p:ext uri="{D42A27DB-BD31-4B8C-83A1-F6EECF244321}">
                <p14:modId xmlns:p14="http://schemas.microsoft.com/office/powerpoint/2010/main" val="60729595"/>
              </p:ext>
            </p:extLst>
          </p:nvPr>
        </p:nvGraphicFramePr>
        <p:xfrm>
          <a:off x="7118" y="1497998"/>
          <a:ext cx="9001000" cy="51863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40249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DF5A9DDA-4ABB-4E75-9382-55B25AF6852D}"/>
              </a:ext>
            </a:extLst>
          </p:cNvPr>
          <p:cNvGraphicFramePr/>
          <p:nvPr/>
        </p:nvGraphicFramePr>
        <p:xfrm>
          <a:off x="0" y="6686"/>
          <a:ext cx="9144000" cy="6851313"/>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Box 25">
            <a:extLst>
              <a:ext uri="{FF2B5EF4-FFF2-40B4-BE49-F238E27FC236}">
                <a16:creationId xmlns:a16="http://schemas.microsoft.com/office/drawing/2014/main" id="{1DAF6B2F-0DF1-4EB2-A9D4-4B94A3CF3EC3}"/>
              </a:ext>
            </a:extLst>
          </p:cNvPr>
          <p:cNvSpPr txBox="1">
            <a:spLocks noChangeArrowheads="1"/>
          </p:cNvSpPr>
          <p:nvPr/>
        </p:nvSpPr>
        <p:spPr bwMode="auto">
          <a:xfrm>
            <a:off x="0" y="6381328"/>
            <a:ext cx="91805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BE" sz="1400" dirty="0"/>
              <a:t>Total World Export of services 2023 (</a:t>
            </a:r>
            <a:r>
              <a:rPr lang="fr-BE" sz="1400" dirty="0" err="1"/>
              <a:t>excl</a:t>
            </a:r>
            <a:r>
              <a:rPr lang="fr-BE" sz="1400" dirty="0"/>
              <a:t>. Intra EU) = 7 088 Bio US$ - 	Source: WTO Trade </a:t>
            </a:r>
            <a:r>
              <a:rPr lang="en-GB" sz="1400" dirty="0"/>
              <a:t>Statistical</a:t>
            </a:r>
            <a:r>
              <a:rPr lang="fr-BE" sz="1400" dirty="0"/>
              <a:t> </a:t>
            </a:r>
            <a:r>
              <a:rPr lang="en-GB" sz="1400" dirty="0"/>
              <a:t>Review</a:t>
            </a:r>
            <a:r>
              <a:rPr lang="fr-BE" sz="1400" dirty="0"/>
              <a:t> &amp; Global </a:t>
            </a:r>
            <a:r>
              <a:rPr lang="fr-BE" sz="1400" dirty="0" err="1"/>
              <a:t>trade</a:t>
            </a:r>
            <a:r>
              <a:rPr lang="fr-BE" sz="1400" dirty="0"/>
              <a:t> </a:t>
            </a:r>
            <a:r>
              <a:rPr lang="fr-BE" sz="1400" dirty="0" err="1"/>
              <a:t>outlook</a:t>
            </a:r>
            <a:r>
              <a:rPr lang="fr-BE" sz="1400" dirty="0"/>
              <a:t> 2024 – Bio US$ </a:t>
            </a:r>
            <a:endParaRPr lang="en-GB" sz="1400" dirty="0"/>
          </a:p>
        </p:txBody>
      </p:sp>
      <p:sp>
        <p:nvSpPr>
          <p:cNvPr id="2" name="TextBox 1">
            <a:extLst>
              <a:ext uri="{FF2B5EF4-FFF2-40B4-BE49-F238E27FC236}">
                <a16:creationId xmlns:a16="http://schemas.microsoft.com/office/drawing/2014/main" id="{57585374-B6DE-4B85-AF2E-091FF6EEDCD2}"/>
              </a:ext>
            </a:extLst>
          </p:cNvPr>
          <p:cNvSpPr txBox="1"/>
          <p:nvPr/>
        </p:nvSpPr>
        <p:spPr>
          <a:xfrm>
            <a:off x="2510175" y="6687"/>
            <a:ext cx="5209309" cy="954107"/>
          </a:xfrm>
          <a:prstGeom prst="rect">
            <a:avLst/>
          </a:prstGeom>
          <a:noFill/>
        </p:spPr>
        <p:txBody>
          <a:bodyPr wrap="square" rtlCol="0">
            <a:spAutoFit/>
          </a:bodyPr>
          <a:lstStyle/>
          <a:p>
            <a:pPr algn="ctr"/>
            <a:r>
              <a:rPr lang="en-GB" sz="2800" dirty="0"/>
              <a:t>TOP 20 WORLD EXPORTERS OF TRADE IN SERVICES</a:t>
            </a:r>
          </a:p>
        </p:txBody>
      </p:sp>
      <p:cxnSp>
        <p:nvCxnSpPr>
          <p:cNvPr id="4" name="Straight Connector 3">
            <a:extLst>
              <a:ext uri="{FF2B5EF4-FFF2-40B4-BE49-F238E27FC236}">
                <a16:creationId xmlns:a16="http://schemas.microsoft.com/office/drawing/2014/main" id="{EBA2D03E-7200-4E1B-B986-89D5D1ABDBB1}"/>
              </a:ext>
            </a:extLst>
          </p:cNvPr>
          <p:cNvCxnSpPr>
            <a:cxnSpLocks/>
          </p:cNvCxnSpPr>
          <p:nvPr/>
        </p:nvCxnSpPr>
        <p:spPr>
          <a:xfrm>
            <a:off x="971600" y="-23629"/>
            <a:ext cx="0" cy="5900901"/>
          </a:xfrm>
          <a:prstGeom prst="line">
            <a:avLst/>
          </a:prstGeom>
          <a:ln w="9525">
            <a:prstDash val="dash"/>
          </a:ln>
        </p:spPr>
        <p:style>
          <a:lnRef idx="3">
            <a:schemeClr val="dk1"/>
          </a:lnRef>
          <a:fillRef idx="0">
            <a:schemeClr val="dk1"/>
          </a:fillRef>
          <a:effectRef idx="2">
            <a:schemeClr val="dk1"/>
          </a:effectRef>
          <a:fontRef idx="minor">
            <a:schemeClr val="tx1"/>
          </a:fontRef>
        </p:style>
      </p:cxnSp>
      <p:sp>
        <p:nvSpPr>
          <p:cNvPr id="8" name="Speech Bubble: Rectangle 7">
            <a:extLst>
              <a:ext uri="{FF2B5EF4-FFF2-40B4-BE49-F238E27FC236}">
                <a16:creationId xmlns:a16="http://schemas.microsoft.com/office/drawing/2014/main" id="{AB2A2E00-5332-40D6-BCB3-A5E9CBA80946}"/>
              </a:ext>
            </a:extLst>
          </p:cNvPr>
          <p:cNvSpPr/>
          <p:nvPr/>
        </p:nvSpPr>
        <p:spPr>
          <a:xfrm>
            <a:off x="2510175" y="1645256"/>
            <a:ext cx="3024336" cy="675462"/>
          </a:xfrm>
          <a:prstGeom prst="wedgeRectCallout">
            <a:avLst>
              <a:gd name="adj1" fmla="val -82912"/>
              <a:gd name="adj2" fmla="val 138032"/>
            </a:avLst>
          </a:prstGeom>
          <a:solidFill>
            <a:schemeClr val="bg1"/>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EU is the first largest global exporter of services</a:t>
            </a:r>
          </a:p>
        </p:txBody>
      </p:sp>
      <p:sp>
        <p:nvSpPr>
          <p:cNvPr id="5" name="Speech Bubble: Rectangle 4">
            <a:extLst>
              <a:ext uri="{FF2B5EF4-FFF2-40B4-BE49-F238E27FC236}">
                <a16:creationId xmlns:a16="http://schemas.microsoft.com/office/drawing/2014/main" id="{1B4D799B-34FF-F812-45E8-76F2A99FE8A2}"/>
              </a:ext>
            </a:extLst>
          </p:cNvPr>
          <p:cNvSpPr/>
          <p:nvPr/>
        </p:nvSpPr>
        <p:spPr>
          <a:xfrm>
            <a:off x="4489114" y="2795716"/>
            <a:ext cx="2090794" cy="523220"/>
          </a:xfrm>
          <a:prstGeom prst="wedgeRectCallout">
            <a:avLst>
              <a:gd name="adj1" fmla="val -46783"/>
              <a:gd name="adj2" fmla="val 337364"/>
            </a:avLst>
          </a:prstGeom>
          <a:solidFill>
            <a:schemeClr val="bg1"/>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UAE = 9</a:t>
            </a:r>
            <a:r>
              <a:rPr lang="en-GB" baseline="30000" dirty="0">
                <a:solidFill>
                  <a:srgbClr val="FF0000"/>
                </a:solidFill>
              </a:rPr>
              <a:t>th</a:t>
            </a:r>
            <a:r>
              <a:rPr lang="en-GB" dirty="0">
                <a:solidFill>
                  <a:srgbClr val="FF0000"/>
                </a:solidFill>
              </a:rPr>
              <a:t> </a:t>
            </a:r>
          </a:p>
        </p:txBody>
      </p:sp>
    </p:spTree>
    <p:extLst>
      <p:ext uri="{BB962C8B-B14F-4D97-AF65-F5344CB8AC3E}">
        <p14:creationId xmlns:p14="http://schemas.microsoft.com/office/powerpoint/2010/main" val="3159423217"/>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DF5A9DDA-4ABB-4E75-9382-55B25AF6852D}"/>
              </a:ext>
            </a:extLst>
          </p:cNvPr>
          <p:cNvGraphicFramePr/>
          <p:nvPr/>
        </p:nvGraphicFramePr>
        <p:xfrm>
          <a:off x="0" y="6686"/>
          <a:ext cx="9144000" cy="6851313"/>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Box 25">
            <a:extLst>
              <a:ext uri="{FF2B5EF4-FFF2-40B4-BE49-F238E27FC236}">
                <a16:creationId xmlns:a16="http://schemas.microsoft.com/office/drawing/2014/main" id="{1DAF6B2F-0DF1-4EB2-A9D4-4B94A3CF3EC3}"/>
              </a:ext>
            </a:extLst>
          </p:cNvPr>
          <p:cNvSpPr txBox="1">
            <a:spLocks noChangeArrowheads="1"/>
          </p:cNvSpPr>
          <p:nvPr/>
        </p:nvSpPr>
        <p:spPr bwMode="auto">
          <a:xfrm>
            <a:off x="0" y="6381328"/>
            <a:ext cx="918051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fr-BE" sz="1400" dirty="0"/>
              <a:t>Total World Export of services 2025 (</a:t>
            </a:r>
            <a:r>
              <a:rPr lang="fr-BE" sz="1400" dirty="0" err="1"/>
              <a:t>excl</a:t>
            </a:r>
            <a:r>
              <a:rPr lang="fr-BE" sz="1400" dirty="0"/>
              <a:t>. Intra EU) = 7 772 Bio US$ - 	Source: WTO Trade </a:t>
            </a:r>
            <a:r>
              <a:rPr lang="en-GB" sz="1400" dirty="0"/>
              <a:t>Statistical</a:t>
            </a:r>
            <a:r>
              <a:rPr lang="fr-BE" sz="1400" dirty="0"/>
              <a:t> </a:t>
            </a:r>
            <a:r>
              <a:rPr lang="en-GB" sz="1400" dirty="0"/>
              <a:t>Review</a:t>
            </a:r>
            <a:r>
              <a:rPr lang="fr-BE" sz="1400" dirty="0"/>
              <a:t> &amp; Global </a:t>
            </a:r>
            <a:r>
              <a:rPr lang="fr-BE" sz="1400" dirty="0" err="1"/>
              <a:t>trade</a:t>
            </a:r>
            <a:r>
              <a:rPr lang="fr-BE" sz="1400" dirty="0"/>
              <a:t> </a:t>
            </a:r>
            <a:r>
              <a:rPr lang="fr-BE" sz="1400" dirty="0" err="1"/>
              <a:t>outlook</a:t>
            </a:r>
            <a:r>
              <a:rPr lang="fr-BE" sz="1400" dirty="0"/>
              <a:t> – Bio US$ </a:t>
            </a:r>
            <a:endParaRPr lang="en-GB" sz="1400" dirty="0"/>
          </a:p>
        </p:txBody>
      </p:sp>
      <p:sp>
        <p:nvSpPr>
          <p:cNvPr id="2" name="TextBox 1">
            <a:extLst>
              <a:ext uri="{FF2B5EF4-FFF2-40B4-BE49-F238E27FC236}">
                <a16:creationId xmlns:a16="http://schemas.microsoft.com/office/drawing/2014/main" id="{57585374-B6DE-4B85-AF2E-091FF6EEDCD2}"/>
              </a:ext>
            </a:extLst>
          </p:cNvPr>
          <p:cNvSpPr txBox="1"/>
          <p:nvPr/>
        </p:nvSpPr>
        <p:spPr>
          <a:xfrm>
            <a:off x="2510175" y="6687"/>
            <a:ext cx="5209309" cy="954107"/>
          </a:xfrm>
          <a:prstGeom prst="rect">
            <a:avLst/>
          </a:prstGeom>
          <a:noFill/>
        </p:spPr>
        <p:txBody>
          <a:bodyPr wrap="square" rtlCol="0">
            <a:spAutoFit/>
          </a:bodyPr>
          <a:lstStyle/>
          <a:p>
            <a:pPr algn="ctr"/>
            <a:r>
              <a:rPr lang="en-GB" sz="2800" dirty="0"/>
              <a:t>TOP 20 WORLD EXPORTERS OF TRADE IN SERVICES</a:t>
            </a:r>
          </a:p>
        </p:txBody>
      </p:sp>
      <p:cxnSp>
        <p:nvCxnSpPr>
          <p:cNvPr id="4" name="Straight Connector 3">
            <a:extLst>
              <a:ext uri="{FF2B5EF4-FFF2-40B4-BE49-F238E27FC236}">
                <a16:creationId xmlns:a16="http://schemas.microsoft.com/office/drawing/2014/main" id="{EBA2D03E-7200-4E1B-B986-89D5D1ABDBB1}"/>
              </a:ext>
            </a:extLst>
          </p:cNvPr>
          <p:cNvCxnSpPr>
            <a:cxnSpLocks/>
          </p:cNvCxnSpPr>
          <p:nvPr/>
        </p:nvCxnSpPr>
        <p:spPr>
          <a:xfrm>
            <a:off x="971600" y="-23629"/>
            <a:ext cx="0" cy="5900901"/>
          </a:xfrm>
          <a:prstGeom prst="line">
            <a:avLst/>
          </a:prstGeom>
          <a:ln w="9525">
            <a:prstDash val="dash"/>
          </a:ln>
        </p:spPr>
        <p:style>
          <a:lnRef idx="3">
            <a:schemeClr val="dk1"/>
          </a:lnRef>
          <a:fillRef idx="0">
            <a:schemeClr val="dk1"/>
          </a:fillRef>
          <a:effectRef idx="2">
            <a:schemeClr val="dk1"/>
          </a:effectRef>
          <a:fontRef idx="minor">
            <a:schemeClr val="tx1"/>
          </a:fontRef>
        </p:style>
      </p:cxnSp>
      <p:sp>
        <p:nvSpPr>
          <p:cNvPr id="8" name="Speech Bubble: Rectangle 7">
            <a:extLst>
              <a:ext uri="{FF2B5EF4-FFF2-40B4-BE49-F238E27FC236}">
                <a16:creationId xmlns:a16="http://schemas.microsoft.com/office/drawing/2014/main" id="{AB2A2E00-5332-40D6-BCB3-A5E9CBA80946}"/>
              </a:ext>
            </a:extLst>
          </p:cNvPr>
          <p:cNvSpPr/>
          <p:nvPr/>
        </p:nvSpPr>
        <p:spPr>
          <a:xfrm>
            <a:off x="1409162" y="991109"/>
            <a:ext cx="3024336" cy="675462"/>
          </a:xfrm>
          <a:prstGeom prst="wedgeRectCallout">
            <a:avLst>
              <a:gd name="adj1" fmla="val -48358"/>
              <a:gd name="adj2" fmla="val 198812"/>
            </a:avLst>
          </a:prstGeom>
          <a:solidFill>
            <a:schemeClr val="bg1"/>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EU is the first largest global exporter of services</a:t>
            </a:r>
          </a:p>
        </p:txBody>
      </p:sp>
      <p:sp>
        <p:nvSpPr>
          <p:cNvPr id="6" name="Speech Bubble: Rectangle 5">
            <a:extLst>
              <a:ext uri="{FF2B5EF4-FFF2-40B4-BE49-F238E27FC236}">
                <a16:creationId xmlns:a16="http://schemas.microsoft.com/office/drawing/2014/main" id="{705EB3D2-8552-0F6A-6D8B-BC8FC62AF6CD}"/>
              </a:ext>
            </a:extLst>
          </p:cNvPr>
          <p:cNvSpPr/>
          <p:nvPr/>
        </p:nvSpPr>
        <p:spPr>
          <a:xfrm>
            <a:off x="4489114" y="2795716"/>
            <a:ext cx="2090794" cy="523220"/>
          </a:xfrm>
          <a:prstGeom prst="wedgeRectCallout">
            <a:avLst>
              <a:gd name="adj1" fmla="val -42410"/>
              <a:gd name="adj2" fmla="val 340859"/>
            </a:avLst>
          </a:prstGeom>
          <a:solidFill>
            <a:schemeClr val="bg1"/>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FF0000"/>
                </a:solidFill>
              </a:rPr>
              <a:t>UAE = 9</a:t>
            </a:r>
            <a:r>
              <a:rPr lang="en-GB" baseline="30000" dirty="0">
                <a:solidFill>
                  <a:srgbClr val="FF0000"/>
                </a:solidFill>
              </a:rPr>
              <a:t>th</a:t>
            </a:r>
            <a:r>
              <a:rPr lang="en-GB" dirty="0">
                <a:solidFill>
                  <a:srgbClr val="FF0000"/>
                </a:solidFill>
              </a:rPr>
              <a:t> </a:t>
            </a:r>
          </a:p>
        </p:txBody>
      </p:sp>
    </p:spTree>
    <p:extLst>
      <p:ext uri="{BB962C8B-B14F-4D97-AF65-F5344CB8AC3E}">
        <p14:creationId xmlns:p14="http://schemas.microsoft.com/office/powerpoint/2010/main" val="943370199"/>
      </p:ext>
    </p:extLst>
  </p:cSld>
  <p:clrMapOvr>
    <a:masterClrMapping/>
  </p:clrMapOvr>
  <mc:AlternateContent xmlns:mc="http://schemas.openxmlformats.org/markup-compatibility/2006" xmlns:p14="http://schemas.microsoft.com/office/powerpoint/2010/main">
    <mc:Choice Requires="p14">
      <p:transition spd="slow" p14:dur="1500" advClick="0" advTm="9000">
        <p:split orient="vert"/>
      </p:transition>
    </mc:Choice>
    <mc:Fallback xmlns="">
      <p:transition spd="slow" advClick="0" advTm="9000">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B3BC4-E625-4754-8F38-4194B70F27C2}"/>
              </a:ext>
            </a:extLst>
          </p:cNvPr>
          <p:cNvSpPr>
            <a:spLocks noGrp="1"/>
          </p:cNvSpPr>
          <p:nvPr>
            <p:ph type="ctrTitle"/>
          </p:nvPr>
        </p:nvSpPr>
        <p:spPr>
          <a:xfrm>
            <a:off x="899593" y="873099"/>
            <a:ext cx="7053378" cy="306130"/>
          </a:xfrm>
          <a:solidFill>
            <a:schemeClr val="bg1"/>
          </a:solidFill>
        </p:spPr>
        <p:txBody>
          <a:bodyPr>
            <a:noAutofit/>
          </a:bodyPr>
          <a:lstStyle/>
          <a:p>
            <a:r>
              <a:rPr lang="en-GB" sz="1600" b="1" cap="all" dirty="0">
                <a:latin typeface="Calibri Light" panose="020F0302020204030204" pitchFamily="34" charset="0"/>
              </a:rPr>
              <a:t>Top 25 EU Trading partners in Services -  (Extra-EU27) – 2023  - €Bio</a:t>
            </a:r>
          </a:p>
        </p:txBody>
      </p:sp>
      <p:graphicFrame>
        <p:nvGraphicFramePr>
          <p:cNvPr id="22" name="Chart 21">
            <a:extLst>
              <a:ext uri="{FF2B5EF4-FFF2-40B4-BE49-F238E27FC236}">
                <a16:creationId xmlns:a16="http://schemas.microsoft.com/office/drawing/2014/main" id="{28BE5D6B-CD86-A9E7-CD4F-E6F892325992}"/>
              </a:ext>
            </a:extLst>
          </p:cNvPr>
          <p:cNvGraphicFramePr/>
          <p:nvPr/>
        </p:nvGraphicFramePr>
        <p:xfrm>
          <a:off x="101545" y="1228299"/>
          <a:ext cx="2598247" cy="5556834"/>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1">
            <a:extLst>
              <a:ext uri="{FF2B5EF4-FFF2-40B4-BE49-F238E27FC236}">
                <a16:creationId xmlns:a16="http://schemas.microsoft.com/office/drawing/2014/main" id="{04456ECF-6F52-39C0-A6A6-E92C778D6520}"/>
              </a:ext>
            </a:extLst>
          </p:cNvPr>
          <p:cNvSpPr txBox="1"/>
          <p:nvPr/>
        </p:nvSpPr>
        <p:spPr>
          <a:xfrm>
            <a:off x="1148641" y="2711419"/>
            <a:ext cx="864096"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458.7</a:t>
            </a:r>
          </a:p>
        </p:txBody>
      </p:sp>
      <p:sp>
        <p:nvSpPr>
          <p:cNvPr id="5" name="TextBox 1">
            <a:extLst>
              <a:ext uri="{FF2B5EF4-FFF2-40B4-BE49-F238E27FC236}">
                <a16:creationId xmlns:a16="http://schemas.microsoft.com/office/drawing/2014/main" id="{04456ECF-6F52-39C0-A6A6-E92C778D6520}"/>
              </a:ext>
            </a:extLst>
          </p:cNvPr>
          <p:cNvSpPr txBox="1"/>
          <p:nvPr/>
        </p:nvSpPr>
        <p:spPr>
          <a:xfrm>
            <a:off x="1451360" y="3821516"/>
            <a:ext cx="100811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solidFill>
                  <a:schemeClr val="tx1"/>
                </a:solidFill>
                <a:latin typeface="+mj-lt"/>
              </a:rPr>
              <a:t>244.9</a:t>
            </a:r>
          </a:p>
        </p:txBody>
      </p:sp>
      <p:sp>
        <p:nvSpPr>
          <p:cNvPr id="9" name="TextBox 1">
            <a:extLst>
              <a:ext uri="{FF2B5EF4-FFF2-40B4-BE49-F238E27FC236}">
                <a16:creationId xmlns:a16="http://schemas.microsoft.com/office/drawing/2014/main" id="{04456ECF-6F52-39C0-A6A6-E92C778D6520}"/>
              </a:ext>
            </a:extLst>
          </p:cNvPr>
          <p:cNvSpPr txBox="1"/>
          <p:nvPr/>
        </p:nvSpPr>
        <p:spPr>
          <a:xfrm>
            <a:off x="1844732" y="4529226"/>
            <a:ext cx="792088"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101.6</a:t>
            </a:r>
            <a:endParaRPr lang="en-GB" sz="1600" b="1" dirty="0">
              <a:solidFill>
                <a:schemeClr val="tx1"/>
              </a:solidFill>
              <a:latin typeface="+mj-lt"/>
            </a:endParaRPr>
          </a:p>
        </p:txBody>
      </p:sp>
      <p:sp>
        <p:nvSpPr>
          <p:cNvPr id="10" name="TextBox 1">
            <a:extLst>
              <a:ext uri="{FF2B5EF4-FFF2-40B4-BE49-F238E27FC236}">
                <a16:creationId xmlns:a16="http://schemas.microsoft.com/office/drawing/2014/main" id="{04456ECF-6F52-39C0-A6A6-E92C778D6520}"/>
              </a:ext>
            </a:extLst>
          </p:cNvPr>
          <p:cNvSpPr txBox="1"/>
          <p:nvPr/>
        </p:nvSpPr>
        <p:spPr>
          <a:xfrm>
            <a:off x="2174872" y="4869211"/>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80.5</a:t>
            </a:r>
          </a:p>
        </p:txBody>
      </p:sp>
      <p:sp>
        <p:nvSpPr>
          <p:cNvPr id="24" name="TextBox 1">
            <a:extLst>
              <a:ext uri="{FF2B5EF4-FFF2-40B4-BE49-F238E27FC236}">
                <a16:creationId xmlns:a16="http://schemas.microsoft.com/office/drawing/2014/main" id="{894F8C56-F79B-C647-DA40-24F00CB6327E}"/>
              </a:ext>
            </a:extLst>
          </p:cNvPr>
          <p:cNvSpPr txBox="1"/>
          <p:nvPr/>
        </p:nvSpPr>
        <p:spPr>
          <a:xfrm>
            <a:off x="694372" y="1332182"/>
            <a:ext cx="864096"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745.8</a:t>
            </a:r>
          </a:p>
        </p:txBody>
      </p:sp>
      <p:sp>
        <p:nvSpPr>
          <p:cNvPr id="19" name="TextBox 1">
            <a:extLst>
              <a:ext uri="{FF2B5EF4-FFF2-40B4-BE49-F238E27FC236}">
                <a16:creationId xmlns:a16="http://schemas.microsoft.com/office/drawing/2014/main" id="{625089B2-823F-74C6-735C-C91A060193C4}"/>
              </a:ext>
            </a:extLst>
          </p:cNvPr>
          <p:cNvSpPr txBox="1"/>
          <p:nvPr/>
        </p:nvSpPr>
        <p:spPr>
          <a:xfrm>
            <a:off x="7553013" y="1920269"/>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solidFill>
                  <a:schemeClr val="tx1"/>
                </a:solidFill>
                <a:latin typeface="+mj-lt"/>
              </a:rPr>
              <a:t>28</a:t>
            </a:r>
          </a:p>
        </p:txBody>
      </p:sp>
      <p:graphicFrame>
        <p:nvGraphicFramePr>
          <p:cNvPr id="27" name="Chart 26">
            <a:extLst>
              <a:ext uri="{FF2B5EF4-FFF2-40B4-BE49-F238E27FC236}">
                <a16:creationId xmlns:a16="http://schemas.microsoft.com/office/drawing/2014/main" id="{7EDDDC27-D74B-9994-D811-785A112BBDAC}"/>
              </a:ext>
            </a:extLst>
          </p:cNvPr>
          <p:cNvGraphicFramePr/>
          <p:nvPr/>
        </p:nvGraphicFramePr>
        <p:xfrm>
          <a:off x="2712376" y="1289991"/>
          <a:ext cx="6326909" cy="5495142"/>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Box 1">
            <a:extLst>
              <a:ext uri="{FF2B5EF4-FFF2-40B4-BE49-F238E27FC236}">
                <a16:creationId xmlns:a16="http://schemas.microsoft.com/office/drawing/2014/main" id="{04456ECF-6F52-39C0-A6A6-E92C778D6520}"/>
              </a:ext>
            </a:extLst>
          </p:cNvPr>
          <p:cNvSpPr txBox="1"/>
          <p:nvPr/>
        </p:nvSpPr>
        <p:spPr>
          <a:xfrm>
            <a:off x="3149842" y="1452151"/>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solidFill>
                  <a:schemeClr val="tx1"/>
                </a:solidFill>
                <a:latin typeface="+mj-lt"/>
              </a:rPr>
              <a:t>59.7</a:t>
            </a:r>
          </a:p>
        </p:txBody>
      </p:sp>
      <p:sp>
        <p:nvSpPr>
          <p:cNvPr id="13" name="TextBox 1">
            <a:extLst>
              <a:ext uri="{FF2B5EF4-FFF2-40B4-BE49-F238E27FC236}">
                <a16:creationId xmlns:a16="http://schemas.microsoft.com/office/drawing/2014/main" id="{B9DA67AD-4D53-C47B-B56F-0A15831BFA9D}"/>
              </a:ext>
            </a:extLst>
          </p:cNvPr>
          <p:cNvSpPr txBox="1"/>
          <p:nvPr/>
        </p:nvSpPr>
        <p:spPr>
          <a:xfrm>
            <a:off x="3659064" y="1477688"/>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58.2</a:t>
            </a:r>
            <a:endParaRPr lang="en-GB" sz="1600" b="1" dirty="0">
              <a:solidFill>
                <a:schemeClr val="tx1"/>
              </a:solidFill>
              <a:latin typeface="+mj-lt"/>
            </a:endParaRPr>
          </a:p>
        </p:txBody>
      </p:sp>
      <p:sp>
        <p:nvSpPr>
          <p:cNvPr id="15" name="TextBox 1">
            <a:extLst>
              <a:ext uri="{FF2B5EF4-FFF2-40B4-BE49-F238E27FC236}">
                <a16:creationId xmlns:a16="http://schemas.microsoft.com/office/drawing/2014/main" id="{936C770B-F0A2-FBC2-F3E0-4B3DBA33A167}"/>
              </a:ext>
            </a:extLst>
          </p:cNvPr>
          <p:cNvSpPr txBox="1"/>
          <p:nvPr/>
        </p:nvSpPr>
        <p:spPr>
          <a:xfrm>
            <a:off x="3797914" y="1941177"/>
            <a:ext cx="564397"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53.5</a:t>
            </a:r>
            <a:endParaRPr lang="en-GB" sz="1600" b="1" dirty="0">
              <a:solidFill>
                <a:schemeClr val="tx1"/>
              </a:solidFill>
              <a:latin typeface="+mj-lt"/>
            </a:endParaRPr>
          </a:p>
        </p:txBody>
      </p:sp>
      <p:sp>
        <p:nvSpPr>
          <p:cNvPr id="17" name="TextBox 1">
            <a:extLst>
              <a:ext uri="{FF2B5EF4-FFF2-40B4-BE49-F238E27FC236}">
                <a16:creationId xmlns:a16="http://schemas.microsoft.com/office/drawing/2014/main" id="{0E1BC823-C31F-FA8F-D4B1-411A084EAA3B}"/>
              </a:ext>
            </a:extLst>
          </p:cNvPr>
          <p:cNvSpPr txBox="1"/>
          <p:nvPr/>
        </p:nvSpPr>
        <p:spPr>
          <a:xfrm>
            <a:off x="4070087" y="2339971"/>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solidFill>
                  <a:schemeClr val="tx1"/>
                </a:solidFill>
                <a:latin typeface="+mj-lt"/>
              </a:rPr>
              <a:t>46.8</a:t>
            </a:r>
          </a:p>
        </p:txBody>
      </p:sp>
      <p:sp>
        <p:nvSpPr>
          <p:cNvPr id="21" name="TextBox 1">
            <a:extLst>
              <a:ext uri="{FF2B5EF4-FFF2-40B4-BE49-F238E27FC236}">
                <a16:creationId xmlns:a16="http://schemas.microsoft.com/office/drawing/2014/main" id="{20849C67-8EC6-C24E-3E88-868E3B2A6D8B}"/>
              </a:ext>
            </a:extLst>
          </p:cNvPr>
          <p:cNvSpPr txBox="1"/>
          <p:nvPr/>
        </p:nvSpPr>
        <p:spPr>
          <a:xfrm>
            <a:off x="5738314" y="3563063"/>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30</a:t>
            </a:r>
            <a:r>
              <a:rPr lang="en-GB" sz="1600" b="1" dirty="0">
                <a:solidFill>
                  <a:schemeClr val="tx1"/>
                </a:solidFill>
                <a:latin typeface="+mj-lt"/>
              </a:rPr>
              <a:t>.1</a:t>
            </a:r>
          </a:p>
        </p:txBody>
      </p:sp>
      <p:sp>
        <p:nvSpPr>
          <p:cNvPr id="23" name="TextBox 1">
            <a:extLst>
              <a:ext uri="{FF2B5EF4-FFF2-40B4-BE49-F238E27FC236}">
                <a16:creationId xmlns:a16="http://schemas.microsoft.com/office/drawing/2014/main" id="{88C62E18-3CFD-915A-9BB8-BF4D32B67D1E}"/>
              </a:ext>
            </a:extLst>
          </p:cNvPr>
          <p:cNvSpPr txBox="1"/>
          <p:nvPr/>
        </p:nvSpPr>
        <p:spPr>
          <a:xfrm>
            <a:off x="5990579" y="3796726"/>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25.7</a:t>
            </a:r>
            <a:endParaRPr lang="en-GB" sz="1600" b="1" dirty="0">
              <a:solidFill>
                <a:schemeClr val="tx1"/>
              </a:solidFill>
              <a:latin typeface="+mj-lt"/>
            </a:endParaRPr>
          </a:p>
        </p:txBody>
      </p:sp>
      <p:sp>
        <p:nvSpPr>
          <p:cNvPr id="8" name="TextBox 1">
            <a:extLst>
              <a:ext uri="{FF2B5EF4-FFF2-40B4-BE49-F238E27FC236}">
                <a16:creationId xmlns:a16="http://schemas.microsoft.com/office/drawing/2014/main" id="{EBA9D33B-B9EE-4003-DBC2-7AC85497398C}"/>
              </a:ext>
            </a:extLst>
          </p:cNvPr>
          <p:cNvSpPr txBox="1"/>
          <p:nvPr/>
        </p:nvSpPr>
        <p:spPr>
          <a:xfrm>
            <a:off x="6574233" y="4014292"/>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19</a:t>
            </a:r>
            <a:r>
              <a:rPr lang="en-GB" sz="1600" b="1" dirty="0">
                <a:solidFill>
                  <a:schemeClr val="tx1"/>
                </a:solidFill>
                <a:latin typeface="+mj-lt"/>
              </a:rPr>
              <a:t>.1</a:t>
            </a:r>
          </a:p>
        </p:txBody>
      </p:sp>
      <p:sp>
        <p:nvSpPr>
          <p:cNvPr id="28" name="TextBox 1">
            <a:extLst>
              <a:ext uri="{FF2B5EF4-FFF2-40B4-BE49-F238E27FC236}">
                <a16:creationId xmlns:a16="http://schemas.microsoft.com/office/drawing/2014/main" id="{E25110FB-8823-03DE-FA5E-B2095B78593B}"/>
              </a:ext>
            </a:extLst>
          </p:cNvPr>
          <p:cNvSpPr txBox="1"/>
          <p:nvPr/>
        </p:nvSpPr>
        <p:spPr>
          <a:xfrm>
            <a:off x="4351326" y="2786510"/>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solidFill>
                  <a:schemeClr val="tx1"/>
                </a:solidFill>
                <a:latin typeface="+mj-lt"/>
              </a:rPr>
              <a:t>39</a:t>
            </a:r>
          </a:p>
        </p:txBody>
      </p:sp>
      <p:sp>
        <p:nvSpPr>
          <p:cNvPr id="29" name="TextBox 1">
            <a:extLst>
              <a:ext uri="{FF2B5EF4-FFF2-40B4-BE49-F238E27FC236}">
                <a16:creationId xmlns:a16="http://schemas.microsoft.com/office/drawing/2014/main" id="{1CDD9926-E807-997D-A2D3-BC7891AA4FBA}"/>
              </a:ext>
            </a:extLst>
          </p:cNvPr>
          <p:cNvSpPr txBox="1"/>
          <p:nvPr/>
        </p:nvSpPr>
        <p:spPr>
          <a:xfrm>
            <a:off x="4549969" y="2912017"/>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38</a:t>
            </a:r>
            <a:r>
              <a:rPr lang="en-GB" sz="1600" b="1" dirty="0">
                <a:solidFill>
                  <a:schemeClr val="tx1"/>
                </a:solidFill>
                <a:latin typeface="+mj-lt"/>
              </a:rPr>
              <a:t>.4</a:t>
            </a:r>
          </a:p>
        </p:txBody>
      </p:sp>
      <p:sp>
        <p:nvSpPr>
          <p:cNvPr id="30" name="TextBox 1">
            <a:extLst>
              <a:ext uri="{FF2B5EF4-FFF2-40B4-BE49-F238E27FC236}">
                <a16:creationId xmlns:a16="http://schemas.microsoft.com/office/drawing/2014/main" id="{DED66883-31F7-BCCD-1972-73B2A5AA8D34}"/>
              </a:ext>
            </a:extLst>
          </p:cNvPr>
          <p:cNvSpPr txBox="1"/>
          <p:nvPr/>
        </p:nvSpPr>
        <p:spPr>
          <a:xfrm>
            <a:off x="4994398" y="2844620"/>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38.2</a:t>
            </a:r>
            <a:endParaRPr lang="en-GB" sz="1600" b="1" dirty="0">
              <a:solidFill>
                <a:schemeClr val="tx1"/>
              </a:solidFill>
              <a:latin typeface="+mj-lt"/>
            </a:endParaRPr>
          </a:p>
        </p:txBody>
      </p:sp>
      <p:sp>
        <p:nvSpPr>
          <p:cNvPr id="31" name="TextBox 1">
            <a:extLst>
              <a:ext uri="{FF2B5EF4-FFF2-40B4-BE49-F238E27FC236}">
                <a16:creationId xmlns:a16="http://schemas.microsoft.com/office/drawing/2014/main" id="{358FF0F0-95F0-75CC-BB79-B9E8D58618B0}"/>
              </a:ext>
            </a:extLst>
          </p:cNvPr>
          <p:cNvSpPr txBox="1"/>
          <p:nvPr/>
        </p:nvSpPr>
        <p:spPr>
          <a:xfrm>
            <a:off x="5240701" y="3030437"/>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solidFill>
                  <a:schemeClr val="tx1"/>
                </a:solidFill>
                <a:latin typeface="+mj-lt"/>
              </a:rPr>
              <a:t>37.7</a:t>
            </a:r>
          </a:p>
        </p:txBody>
      </p:sp>
      <p:sp>
        <p:nvSpPr>
          <p:cNvPr id="32" name="TextBox 1">
            <a:extLst>
              <a:ext uri="{FF2B5EF4-FFF2-40B4-BE49-F238E27FC236}">
                <a16:creationId xmlns:a16="http://schemas.microsoft.com/office/drawing/2014/main" id="{3C64CB7D-0DB8-8045-A466-21D1482A5658}"/>
              </a:ext>
            </a:extLst>
          </p:cNvPr>
          <p:cNvSpPr txBox="1"/>
          <p:nvPr/>
        </p:nvSpPr>
        <p:spPr>
          <a:xfrm>
            <a:off x="5490885" y="3402072"/>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30.8</a:t>
            </a:r>
            <a:endParaRPr lang="en-GB" sz="1600" b="1" dirty="0">
              <a:solidFill>
                <a:schemeClr val="tx1"/>
              </a:solidFill>
              <a:latin typeface="+mj-lt"/>
            </a:endParaRPr>
          </a:p>
        </p:txBody>
      </p:sp>
      <p:sp>
        <p:nvSpPr>
          <p:cNvPr id="33" name="TextBox 1">
            <a:extLst>
              <a:ext uri="{FF2B5EF4-FFF2-40B4-BE49-F238E27FC236}">
                <a16:creationId xmlns:a16="http://schemas.microsoft.com/office/drawing/2014/main" id="{16A37EE7-7B57-4A8A-C862-E7B505981DD3}"/>
              </a:ext>
            </a:extLst>
          </p:cNvPr>
          <p:cNvSpPr txBox="1"/>
          <p:nvPr/>
        </p:nvSpPr>
        <p:spPr>
          <a:xfrm>
            <a:off x="6409069" y="3818609"/>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solidFill>
                  <a:schemeClr val="tx1"/>
                </a:solidFill>
                <a:latin typeface="+mj-lt"/>
              </a:rPr>
              <a:t>25.6</a:t>
            </a:r>
          </a:p>
        </p:txBody>
      </p:sp>
      <p:sp>
        <p:nvSpPr>
          <p:cNvPr id="35" name="TextBox 1">
            <a:extLst>
              <a:ext uri="{FF2B5EF4-FFF2-40B4-BE49-F238E27FC236}">
                <a16:creationId xmlns:a16="http://schemas.microsoft.com/office/drawing/2014/main" id="{15FBFC4E-DF1E-BE8F-9CD2-6D6D46359426}"/>
              </a:ext>
            </a:extLst>
          </p:cNvPr>
          <p:cNvSpPr txBox="1"/>
          <p:nvPr/>
        </p:nvSpPr>
        <p:spPr>
          <a:xfrm>
            <a:off x="7137263" y="4328810"/>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17.1</a:t>
            </a:r>
            <a:endParaRPr lang="en-GB" sz="1600" b="1" dirty="0">
              <a:solidFill>
                <a:schemeClr val="tx1"/>
              </a:solidFill>
              <a:latin typeface="+mj-lt"/>
            </a:endParaRPr>
          </a:p>
        </p:txBody>
      </p:sp>
      <p:sp>
        <p:nvSpPr>
          <p:cNvPr id="38" name="TextBox 1">
            <a:extLst>
              <a:ext uri="{FF2B5EF4-FFF2-40B4-BE49-F238E27FC236}">
                <a16:creationId xmlns:a16="http://schemas.microsoft.com/office/drawing/2014/main" id="{B9BEACDE-B1D5-D990-91D0-28D45695E766}"/>
              </a:ext>
            </a:extLst>
          </p:cNvPr>
          <p:cNvSpPr txBox="1"/>
          <p:nvPr/>
        </p:nvSpPr>
        <p:spPr>
          <a:xfrm>
            <a:off x="7615096" y="4385210"/>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16.3</a:t>
            </a:r>
            <a:endParaRPr lang="en-GB" sz="1600" b="1" dirty="0">
              <a:solidFill>
                <a:schemeClr val="tx1"/>
              </a:solidFill>
              <a:latin typeface="+mj-lt"/>
            </a:endParaRPr>
          </a:p>
        </p:txBody>
      </p:sp>
      <p:sp>
        <p:nvSpPr>
          <p:cNvPr id="39" name="TextBox 1">
            <a:extLst>
              <a:ext uri="{FF2B5EF4-FFF2-40B4-BE49-F238E27FC236}">
                <a16:creationId xmlns:a16="http://schemas.microsoft.com/office/drawing/2014/main" id="{C7565600-2C80-431B-A241-F7E75D5BAA93}"/>
              </a:ext>
            </a:extLst>
          </p:cNvPr>
          <p:cNvSpPr txBox="1"/>
          <p:nvPr/>
        </p:nvSpPr>
        <p:spPr>
          <a:xfrm>
            <a:off x="7994256" y="4498000"/>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15</a:t>
            </a:r>
            <a:endParaRPr lang="en-GB" sz="1600" b="1" dirty="0">
              <a:solidFill>
                <a:schemeClr val="tx1"/>
              </a:solidFill>
              <a:latin typeface="+mj-lt"/>
            </a:endParaRPr>
          </a:p>
          <a:p>
            <a:endParaRPr lang="en-GB" sz="1600" b="1" dirty="0">
              <a:solidFill>
                <a:schemeClr val="tx1"/>
              </a:solidFill>
              <a:latin typeface="+mj-lt"/>
            </a:endParaRPr>
          </a:p>
        </p:txBody>
      </p:sp>
      <p:sp>
        <p:nvSpPr>
          <p:cNvPr id="41" name="TextBox 1">
            <a:extLst>
              <a:ext uri="{FF2B5EF4-FFF2-40B4-BE49-F238E27FC236}">
                <a16:creationId xmlns:a16="http://schemas.microsoft.com/office/drawing/2014/main" id="{2DD56BC6-ACB5-32E4-468F-036EF2B521B5}"/>
              </a:ext>
            </a:extLst>
          </p:cNvPr>
          <p:cNvSpPr txBox="1"/>
          <p:nvPr/>
        </p:nvSpPr>
        <p:spPr>
          <a:xfrm>
            <a:off x="8514282" y="4333813"/>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13</a:t>
            </a:r>
            <a:r>
              <a:rPr lang="en-GB" sz="1600" b="1" dirty="0">
                <a:solidFill>
                  <a:schemeClr val="tx1"/>
                </a:solidFill>
                <a:latin typeface="+mj-lt"/>
              </a:rPr>
              <a:t>.8</a:t>
            </a:r>
          </a:p>
        </p:txBody>
      </p:sp>
      <p:sp>
        <p:nvSpPr>
          <p:cNvPr id="42" name="TextBox 1">
            <a:extLst>
              <a:ext uri="{FF2B5EF4-FFF2-40B4-BE49-F238E27FC236}">
                <a16:creationId xmlns:a16="http://schemas.microsoft.com/office/drawing/2014/main" id="{A131B429-EDF2-C75D-053B-89E8EA1EA4F5}"/>
              </a:ext>
            </a:extLst>
          </p:cNvPr>
          <p:cNvSpPr txBox="1"/>
          <p:nvPr/>
        </p:nvSpPr>
        <p:spPr>
          <a:xfrm>
            <a:off x="8245370" y="4581179"/>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13.9</a:t>
            </a:r>
            <a:endParaRPr lang="en-GB" sz="1600" b="1" dirty="0">
              <a:solidFill>
                <a:schemeClr val="tx1"/>
              </a:solidFill>
              <a:latin typeface="+mj-lt"/>
            </a:endParaRPr>
          </a:p>
        </p:txBody>
      </p:sp>
      <p:sp>
        <p:nvSpPr>
          <p:cNvPr id="6" name="TextBox 1">
            <a:extLst>
              <a:ext uri="{FF2B5EF4-FFF2-40B4-BE49-F238E27FC236}">
                <a16:creationId xmlns:a16="http://schemas.microsoft.com/office/drawing/2014/main" id="{E189AF18-9230-E1DD-38FA-FB14BB69AEDA}"/>
              </a:ext>
            </a:extLst>
          </p:cNvPr>
          <p:cNvSpPr txBox="1"/>
          <p:nvPr/>
        </p:nvSpPr>
        <p:spPr>
          <a:xfrm>
            <a:off x="6806935" y="4159613"/>
            <a:ext cx="648072" cy="288032"/>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1600" b="1" dirty="0">
                <a:latin typeface="+mj-lt"/>
              </a:rPr>
              <a:t>18.2</a:t>
            </a:r>
            <a:endParaRPr lang="en-GB" sz="1600" b="1" dirty="0">
              <a:solidFill>
                <a:schemeClr val="tx1"/>
              </a:solidFill>
              <a:latin typeface="+mj-lt"/>
            </a:endParaRPr>
          </a:p>
        </p:txBody>
      </p:sp>
      <p:sp>
        <p:nvSpPr>
          <p:cNvPr id="7" name="TextBox 6">
            <a:extLst>
              <a:ext uri="{FF2B5EF4-FFF2-40B4-BE49-F238E27FC236}">
                <a16:creationId xmlns:a16="http://schemas.microsoft.com/office/drawing/2014/main" id="{EC435B02-2AE9-43C5-8D9C-D42610B0A1B5}"/>
              </a:ext>
            </a:extLst>
          </p:cNvPr>
          <p:cNvSpPr txBox="1"/>
          <p:nvPr/>
        </p:nvSpPr>
        <p:spPr>
          <a:xfrm>
            <a:off x="7061544" y="6487452"/>
            <a:ext cx="2082456" cy="253916"/>
          </a:xfrm>
          <a:prstGeom prst="rect">
            <a:avLst/>
          </a:prstGeom>
          <a:solidFill>
            <a:schemeClr val="bg1"/>
          </a:solidFill>
        </p:spPr>
        <p:txBody>
          <a:bodyPr wrap="square" rtlCol="0">
            <a:spAutoFit/>
          </a:bodyPr>
          <a:lstStyle/>
          <a:p>
            <a:r>
              <a:rPr lang="en-GB" sz="1050" i="1" dirty="0">
                <a:latin typeface="+mn-lt"/>
              </a:rPr>
              <a:t>Source: Eurostat bop_its6_det. </a:t>
            </a:r>
            <a:endParaRPr lang="en-GB" sz="1050" b="1" i="1" dirty="0">
              <a:solidFill>
                <a:srgbClr val="FF0000"/>
              </a:solidFill>
              <a:latin typeface="+mn-lt"/>
            </a:endParaRPr>
          </a:p>
        </p:txBody>
      </p:sp>
      <p:sp>
        <p:nvSpPr>
          <p:cNvPr id="3" name="TextBox 2">
            <a:extLst>
              <a:ext uri="{FF2B5EF4-FFF2-40B4-BE49-F238E27FC236}">
                <a16:creationId xmlns:a16="http://schemas.microsoft.com/office/drawing/2014/main" id="{1E058761-A45F-B3EA-7FD2-60ECC123B22A}"/>
              </a:ext>
            </a:extLst>
          </p:cNvPr>
          <p:cNvSpPr txBox="1"/>
          <p:nvPr/>
        </p:nvSpPr>
        <p:spPr>
          <a:xfrm>
            <a:off x="5524389" y="1970139"/>
            <a:ext cx="3395832" cy="707886"/>
          </a:xfrm>
          <a:prstGeom prst="rect">
            <a:avLst/>
          </a:prstGeom>
          <a:solidFill>
            <a:schemeClr val="bg1"/>
          </a:solidFill>
          <a:ln w="25400">
            <a:solidFill>
              <a:srgbClr val="FF0000"/>
            </a:solidFill>
          </a:ln>
        </p:spPr>
        <p:txBody>
          <a:bodyPr wrap="square" rtlCol="0">
            <a:spAutoFit/>
          </a:bodyPr>
          <a:lstStyle/>
          <a:p>
            <a:r>
              <a:rPr lang="en-GB" sz="2000" b="1" dirty="0">
                <a:solidFill>
                  <a:srgbClr val="FF0000"/>
                </a:solidFill>
                <a:latin typeface="+mj-lt"/>
              </a:rPr>
              <a:t>UAE is the 10</a:t>
            </a:r>
            <a:r>
              <a:rPr lang="en-GB" sz="2000" b="1" baseline="30000" dirty="0">
                <a:solidFill>
                  <a:srgbClr val="FF0000"/>
                </a:solidFill>
                <a:latin typeface="+mj-lt"/>
              </a:rPr>
              <a:t>th</a:t>
            </a:r>
            <a:r>
              <a:rPr lang="en-GB" sz="2000" b="1" dirty="0">
                <a:solidFill>
                  <a:srgbClr val="FF0000"/>
                </a:solidFill>
                <a:latin typeface="+mj-lt"/>
              </a:rPr>
              <a:t> Trade in services partner of the EU</a:t>
            </a:r>
          </a:p>
        </p:txBody>
      </p:sp>
      <p:sp>
        <p:nvSpPr>
          <p:cNvPr id="14" name="Rectangle 13">
            <a:extLst>
              <a:ext uri="{FF2B5EF4-FFF2-40B4-BE49-F238E27FC236}">
                <a16:creationId xmlns:a16="http://schemas.microsoft.com/office/drawing/2014/main" id="{A4A99A0A-0CCF-05FB-A26B-33A0E0306D34}"/>
              </a:ext>
            </a:extLst>
          </p:cNvPr>
          <p:cNvSpPr/>
          <p:nvPr/>
        </p:nvSpPr>
        <p:spPr>
          <a:xfrm rot="2782848">
            <a:off x="1106050" y="5738243"/>
            <a:ext cx="249689" cy="39684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5E4812F7-0719-4968-4D2D-284AFECC3D9F}"/>
              </a:ext>
            </a:extLst>
          </p:cNvPr>
          <p:cNvSpPr/>
          <p:nvPr/>
        </p:nvSpPr>
        <p:spPr>
          <a:xfrm rot="2713920">
            <a:off x="2011397" y="5701842"/>
            <a:ext cx="297069" cy="76420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6ECE2A2-87A5-1171-0617-06346137B091}"/>
              </a:ext>
            </a:extLst>
          </p:cNvPr>
          <p:cNvSpPr/>
          <p:nvPr/>
        </p:nvSpPr>
        <p:spPr>
          <a:xfrm rot="2713920">
            <a:off x="3553642" y="5863209"/>
            <a:ext cx="202328" cy="58077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3A9CEC08-45CD-8D55-94B6-B648195FB74A}"/>
              </a:ext>
            </a:extLst>
          </p:cNvPr>
          <p:cNvSpPr/>
          <p:nvPr/>
        </p:nvSpPr>
        <p:spPr>
          <a:xfrm rot="2713920">
            <a:off x="4054072" y="5942622"/>
            <a:ext cx="246967" cy="536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9A586DB-8958-090A-634C-D6EA945214AE}"/>
              </a:ext>
            </a:extLst>
          </p:cNvPr>
          <p:cNvSpPr/>
          <p:nvPr/>
        </p:nvSpPr>
        <p:spPr>
          <a:xfrm rot="2713920">
            <a:off x="5474571" y="5895677"/>
            <a:ext cx="232017" cy="5365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14DD4101-01CE-1536-74DB-0F66B174A951}"/>
              </a:ext>
            </a:extLst>
          </p:cNvPr>
          <p:cNvSpPr/>
          <p:nvPr/>
        </p:nvSpPr>
        <p:spPr>
          <a:xfrm rot="2713920">
            <a:off x="7704512" y="5846101"/>
            <a:ext cx="176480" cy="73842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83640D6-553C-3C98-82F1-4133768A38A7}"/>
              </a:ext>
            </a:extLst>
          </p:cNvPr>
          <p:cNvSpPr/>
          <p:nvPr/>
        </p:nvSpPr>
        <p:spPr>
          <a:xfrm rot="2713920">
            <a:off x="3761504" y="5888272"/>
            <a:ext cx="188718" cy="764201"/>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EFDDAAA7-D76C-B665-F0E6-95FCF9832983}"/>
              </a:ext>
            </a:extLst>
          </p:cNvPr>
          <p:cNvSpPr/>
          <p:nvPr/>
        </p:nvSpPr>
        <p:spPr>
          <a:xfrm rot="2713920">
            <a:off x="1342862" y="5693480"/>
            <a:ext cx="194334" cy="776354"/>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Straight Connector 39">
            <a:extLst>
              <a:ext uri="{FF2B5EF4-FFF2-40B4-BE49-F238E27FC236}">
                <a16:creationId xmlns:a16="http://schemas.microsoft.com/office/drawing/2014/main" id="{20F76C2B-B81E-F06B-0263-01B6A3B06E28}"/>
              </a:ext>
            </a:extLst>
          </p:cNvPr>
          <p:cNvCxnSpPr>
            <a:cxnSpLocks/>
          </p:cNvCxnSpPr>
          <p:nvPr/>
        </p:nvCxnSpPr>
        <p:spPr>
          <a:xfrm flipV="1">
            <a:off x="3223855" y="5984901"/>
            <a:ext cx="435209" cy="439111"/>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A33E1B1-8E1B-36FA-A4CA-2F808B1A6704}"/>
              </a:ext>
            </a:extLst>
          </p:cNvPr>
          <p:cNvCxnSpPr>
            <a:cxnSpLocks/>
          </p:cNvCxnSpPr>
          <p:nvPr/>
        </p:nvCxnSpPr>
        <p:spPr>
          <a:xfrm flipV="1">
            <a:off x="4860866" y="6048341"/>
            <a:ext cx="435209" cy="439111"/>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1B447ED2-E78D-E5CF-63EF-EFAB1D69EEC8}"/>
              </a:ext>
            </a:extLst>
          </p:cNvPr>
          <p:cNvCxnSpPr>
            <a:cxnSpLocks/>
          </p:cNvCxnSpPr>
          <p:nvPr/>
        </p:nvCxnSpPr>
        <p:spPr>
          <a:xfrm flipV="1">
            <a:off x="5772974" y="5983676"/>
            <a:ext cx="435209" cy="439111"/>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0E23F697-5B20-304D-7346-0FA7DFD97C40}"/>
              </a:ext>
            </a:extLst>
          </p:cNvPr>
          <p:cNvCxnSpPr>
            <a:cxnSpLocks/>
          </p:cNvCxnSpPr>
          <p:nvPr/>
        </p:nvCxnSpPr>
        <p:spPr>
          <a:xfrm flipV="1">
            <a:off x="6002830" y="6048341"/>
            <a:ext cx="435209" cy="439111"/>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62905106-9DAC-FC97-1C2E-0E95748FC761}"/>
              </a:ext>
            </a:extLst>
          </p:cNvPr>
          <p:cNvCxnSpPr>
            <a:cxnSpLocks/>
          </p:cNvCxnSpPr>
          <p:nvPr/>
        </p:nvCxnSpPr>
        <p:spPr>
          <a:xfrm flipV="1">
            <a:off x="8517320" y="6069119"/>
            <a:ext cx="435209" cy="439111"/>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90CF1E0-D9A2-D413-F172-275A80510D4D}"/>
              </a:ext>
            </a:extLst>
          </p:cNvPr>
          <p:cNvCxnSpPr>
            <a:cxnSpLocks/>
          </p:cNvCxnSpPr>
          <p:nvPr/>
        </p:nvCxnSpPr>
        <p:spPr>
          <a:xfrm flipV="1">
            <a:off x="4348697" y="5996090"/>
            <a:ext cx="435209" cy="439111"/>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34E3E7D-9BA2-75F6-8CDD-CC72564336FB}"/>
              </a:ext>
            </a:extLst>
          </p:cNvPr>
          <p:cNvCxnSpPr>
            <a:cxnSpLocks/>
          </p:cNvCxnSpPr>
          <p:nvPr/>
        </p:nvCxnSpPr>
        <p:spPr>
          <a:xfrm flipV="1">
            <a:off x="6223835" y="1243894"/>
            <a:ext cx="144564" cy="290615"/>
          </a:xfrm>
          <a:prstGeom prst="line">
            <a:avLst/>
          </a:prstGeom>
          <a:ln w="50800">
            <a:solidFill>
              <a:srgbClr val="00B0F0"/>
            </a:solidFill>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88B78F0F-B785-0E47-0466-552E227FAECB}"/>
              </a:ext>
            </a:extLst>
          </p:cNvPr>
          <p:cNvSpPr txBox="1"/>
          <p:nvPr/>
        </p:nvSpPr>
        <p:spPr>
          <a:xfrm>
            <a:off x="6158624" y="1201366"/>
            <a:ext cx="2829098" cy="523220"/>
          </a:xfrm>
          <a:prstGeom prst="rect">
            <a:avLst/>
          </a:prstGeom>
          <a:noFill/>
          <a:ln>
            <a:solidFill>
              <a:srgbClr val="00B0F0"/>
            </a:solidFill>
          </a:ln>
        </p:spPr>
        <p:txBody>
          <a:bodyPr wrap="square" rtlCol="0">
            <a:spAutoFit/>
          </a:bodyPr>
          <a:lstStyle/>
          <a:p>
            <a:r>
              <a:rPr lang="en-GB" sz="1400" b="1" dirty="0">
                <a:solidFill>
                  <a:srgbClr val="00B0F0"/>
                </a:solidFill>
                <a:latin typeface="+mj-lt"/>
              </a:rPr>
              <a:t>      :   FTA concluded or under negotiations</a:t>
            </a:r>
          </a:p>
        </p:txBody>
      </p:sp>
    </p:spTree>
    <p:extLst>
      <p:ext uri="{BB962C8B-B14F-4D97-AF65-F5344CB8AC3E}">
        <p14:creationId xmlns:p14="http://schemas.microsoft.com/office/powerpoint/2010/main" val="2672102401"/>
      </p:ext>
    </p:extLst>
  </p:cSld>
  <p:clrMapOvr>
    <a:masterClrMapping/>
  </p:clrMapOvr>
  <mc:AlternateContent xmlns:mc="http://schemas.openxmlformats.org/markup-compatibility/2006" xmlns:p14="http://schemas.microsoft.com/office/powerpoint/2010/main">
    <mc:Choice Requires="p14">
      <p:transition spd="slow" p14:dur="3400" advClick="0" advTm="9000">
        <p14:reveal/>
      </p:transition>
    </mc:Choice>
    <mc:Fallback xmlns="">
      <p:transition spd="slow" advClick="0" advTm="9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DC43EDFC-8FE9-5A34-24B1-7F5AD612156C}"/>
              </a:ext>
            </a:extLst>
          </p:cNvPr>
          <p:cNvGraphicFramePr/>
          <p:nvPr/>
        </p:nvGraphicFramePr>
        <p:xfrm>
          <a:off x="206146" y="1492428"/>
          <a:ext cx="4370504" cy="5155192"/>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p:cNvSpPr/>
          <p:nvPr/>
        </p:nvSpPr>
        <p:spPr>
          <a:xfrm>
            <a:off x="0" y="908720"/>
            <a:ext cx="9108504" cy="892552"/>
          </a:xfrm>
          <a:prstGeom prst="rect">
            <a:avLst/>
          </a:prstGeom>
        </p:spPr>
        <p:txBody>
          <a:bodyPr wrap="square">
            <a:spAutoFit/>
          </a:bodyPr>
          <a:lstStyle/>
          <a:p>
            <a:pPr algn="ctr"/>
            <a:r>
              <a:rPr lang="en-GB" altLang="en-US" b="1" u="sng" dirty="0"/>
              <a:t>IMPORTANCE OF TRADE IN SERVICES EU27 (Extra EU)</a:t>
            </a:r>
            <a:br>
              <a:rPr lang="en-GB" altLang="en-US" b="1" dirty="0"/>
            </a:br>
            <a:r>
              <a:rPr lang="en-GB" altLang="en-US" b="1" dirty="0"/>
              <a:t>Comparison between Balance of Payment (</a:t>
            </a:r>
            <a:r>
              <a:rPr lang="en-GB" altLang="en-US" b="1" dirty="0" err="1"/>
              <a:t>BoP</a:t>
            </a:r>
            <a:r>
              <a:rPr lang="en-GB" altLang="en-US" b="1" dirty="0"/>
              <a:t>) &amp; Trade in Value Added </a:t>
            </a:r>
            <a:r>
              <a:rPr lang="en-GB" altLang="en-US" b="1" dirty="0" err="1"/>
              <a:t>TiVA</a:t>
            </a:r>
            <a:r>
              <a:rPr lang="en-GB" altLang="en-US" b="1" dirty="0"/>
              <a:t> </a:t>
            </a:r>
            <a:br>
              <a:rPr lang="en-GB" altLang="en-US" b="1" dirty="0"/>
            </a:br>
            <a:endParaRPr lang="en-GB" altLang="en-US" sz="1600" b="1" dirty="0">
              <a:solidFill>
                <a:srgbClr val="FF0000"/>
              </a:solidFill>
            </a:endParaRPr>
          </a:p>
        </p:txBody>
      </p:sp>
      <p:sp>
        <p:nvSpPr>
          <p:cNvPr id="9" name="TextBox 8">
            <a:extLst>
              <a:ext uri="{FF2B5EF4-FFF2-40B4-BE49-F238E27FC236}">
                <a16:creationId xmlns:a16="http://schemas.microsoft.com/office/drawing/2014/main" id="{552733F9-508E-4DA1-9CDD-A5B7E4535EDB}"/>
              </a:ext>
            </a:extLst>
          </p:cNvPr>
          <p:cNvSpPr txBox="1"/>
          <p:nvPr/>
        </p:nvSpPr>
        <p:spPr>
          <a:xfrm>
            <a:off x="5400600" y="6597352"/>
            <a:ext cx="3707904" cy="261610"/>
          </a:xfrm>
          <a:prstGeom prst="rect">
            <a:avLst/>
          </a:prstGeom>
          <a:solidFill>
            <a:schemeClr val="bg1"/>
          </a:solidFill>
          <a:ln>
            <a:solidFill>
              <a:schemeClr val="accent1"/>
            </a:solidFill>
          </a:ln>
        </p:spPr>
        <p:txBody>
          <a:bodyPr wrap="square" rtlCol="0">
            <a:spAutoFit/>
          </a:bodyPr>
          <a:lstStyle/>
          <a:p>
            <a:r>
              <a:rPr lang="en-GB" sz="1100" dirty="0">
                <a:latin typeface="Calibri Light" panose="020F0302020204030204" pitchFamily="34" charset="0"/>
              </a:rPr>
              <a:t>Source: </a:t>
            </a:r>
            <a:r>
              <a:rPr lang="en-GB" sz="1100" dirty="0">
                <a:latin typeface="Calibri Light" panose="020F0302020204030204" pitchFamily="34" charset="0"/>
                <a:hlinkClick r:id="rId4"/>
              </a:rPr>
              <a:t>WTO WTS2020 </a:t>
            </a:r>
            <a:r>
              <a:rPr lang="en-GB" sz="1100" dirty="0">
                <a:latin typeface="Calibri Light" panose="020F0302020204030204" pitchFamily="34" charset="0"/>
              </a:rPr>
              <a:t>&amp; </a:t>
            </a:r>
            <a:r>
              <a:rPr lang="en-GB" sz="1100" dirty="0">
                <a:latin typeface="Calibri Light" panose="020F0302020204030204" pitchFamily="34" charset="0"/>
                <a:hlinkClick r:id="rId5"/>
              </a:rPr>
              <a:t>OECD/WTO </a:t>
            </a:r>
            <a:r>
              <a:rPr lang="en-GB" sz="1100" dirty="0" err="1">
                <a:latin typeface="Calibri Light" panose="020F0302020204030204" pitchFamily="34" charset="0"/>
                <a:hlinkClick r:id="rId5"/>
              </a:rPr>
              <a:t>TiVA</a:t>
            </a:r>
            <a:endParaRPr lang="en-GB" sz="1100" dirty="0">
              <a:latin typeface="Calibri Light" panose="020F0302020204030204" pitchFamily="34" charset="0"/>
            </a:endParaRPr>
          </a:p>
        </p:txBody>
      </p:sp>
      <p:sp>
        <p:nvSpPr>
          <p:cNvPr id="7" name="Speech Bubble: Rectangle 6">
            <a:extLst>
              <a:ext uri="{FF2B5EF4-FFF2-40B4-BE49-F238E27FC236}">
                <a16:creationId xmlns:a16="http://schemas.microsoft.com/office/drawing/2014/main" id="{CAB4969C-DA9C-4904-A677-2E29E5BE7823}"/>
              </a:ext>
            </a:extLst>
          </p:cNvPr>
          <p:cNvSpPr/>
          <p:nvPr/>
        </p:nvSpPr>
        <p:spPr>
          <a:xfrm>
            <a:off x="395536" y="2406720"/>
            <a:ext cx="795231" cy="357080"/>
          </a:xfrm>
          <a:prstGeom prst="wedgeRectCallout">
            <a:avLst>
              <a:gd name="adj1" fmla="val 85528"/>
              <a:gd name="adj2" fmla="val 62174"/>
            </a:avLst>
          </a:prstGeom>
          <a:solidFill>
            <a:schemeClr val="bg1"/>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800" b="1" dirty="0">
                <a:solidFill>
                  <a:srgbClr val="FF0000"/>
                </a:solidFill>
              </a:rPr>
              <a:t>37.5%</a:t>
            </a:r>
          </a:p>
        </p:txBody>
      </p:sp>
      <p:sp>
        <p:nvSpPr>
          <p:cNvPr id="8" name="Speech Bubble: Rectangle 7">
            <a:extLst>
              <a:ext uri="{FF2B5EF4-FFF2-40B4-BE49-F238E27FC236}">
                <a16:creationId xmlns:a16="http://schemas.microsoft.com/office/drawing/2014/main" id="{4C41AA0E-26AF-4901-9497-C5F956E4F03F}"/>
              </a:ext>
            </a:extLst>
          </p:cNvPr>
          <p:cNvSpPr/>
          <p:nvPr/>
        </p:nvSpPr>
        <p:spPr>
          <a:xfrm>
            <a:off x="3564778" y="2406720"/>
            <a:ext cx="863206" cy="341613"/>
          </a:xfrm>
          <a:prstGeom prst="wedgeRectCallout">
            <a:avLst>
              <a:gd name="adj1" fmla="val -88630"/>
              <a:gd name="adj2" fmla="val 50415"/>
            </a:avLst>
          </a:prstGeom>
          <a:solidFill>
            <a:schemeClr val="bg1"/>
          </a:solidFill>
          <a:ln w="25400"/>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800" b="1" dirty="0">
                <a:solidFill>
                  <a:schemeClr val="tx2"/>
                </a:solidFill>
              </a:rPr>
              <a:t>62.5%</a:t>
            </a:r>
          </a:p>
        </p:txBody>
      </p:sp>
      <p:sp>
        <p:nvSpPr>
          <p:cNvPr id="3" name="TextBox 2">
            <a:extLst>
              <a:ext uri="{FF2B5EF4-FFF2-40B4-BE49-F238E27FC236}">
                <a16:creationId xmlns:a16="http://schemas.microsoft.com/office/drawing/2014/main" id="{193B4114-AF53-40F6-9A46-F1D656D1F97C}"/>
              </a:ext>
            </a:extLst>
          </p:cNvPr>
          <p:cNvSpPr txBox="1"/>
          <p:nvPr/>
        </p:nvSpPr>
        <p:spPr>
          <a:xfrm>
            <a:off x="1192948" y="6093296"/>
            <a:ext cx="3183293" cy="338554"/>
          </a:xfrm>
          <a:prstGeom prst="rect">
            <a:avLst/>
          </a:prstGeom>
          <a:noFill/>
        </p:spPr>
        <p:txBody>
          <a:bodyPr wrap="square" rtlCol="0">
            <a:spAutoFit/>
          </a:bodyPr>
          <a:lstStyle/>
          <a:p>
            <a:r>
              <a:rPr lang="en-GB" sz="1600" dirty="0">
                <a:latin typeface="Calibri Light" panose="020F0302020204030204" pitchFamily="34" charset="0"/>
              </a:rPr>
              <a:t>Total Export Extra EU27= 4,136 $Bio</a:t>
            </a:r>
          </a:p>
        </p:txBody>
      </p:sp>
      <p:graphicFrame>
        <p:nvGraphicFramePr>
          <p:cNvPr id="11" name="Chart 10">
            <a:extLst>
              <a:ext uri="{FF2B5EF4-FFF2-40B4-BE49-F238E27FC236}">
                <a16:creationId xmlns:a16="http://schemas.microsoft.com/office/drawing/2014/main" id="{BA5AC647-7204-E90E-F7D5-7D25B03BFAE5}"/>
              </a:ext>
            </a:extLst>
          </p:cNvPr>
          <p:cNvGraphicFramePr/>
          <p:nvPr/>
        </p:nvGraphicFramePr>
        <p:xfrm>
          <a:off x="4725316" y="1514168"/>
          <a:ext cx="4418683" cy="5155192"/>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627013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8587" y="885771"/>
            <a:ext cx="8208912" cy="615553"/>
          </a:xfrm>
          <a:prstGeom prst="rect">
            <a:avLst/>
          </a:prstGeom>
        </p:spPr>
        <p:txBody>
          <a:bodyPr wrap="square">
            <a:spAutoFit/>
          </a:bodyPr>
          <a:lstStyle/>
          <a:p>
            <a:pPr algn="ctr"/>
            <a:r>
              <a:rPr lang="en-GB" altLang="en-US" b="1" u="sng" dirty="0"/>
              <a:t>IMPORTANCE OF TRADE IN GOODS &amp; SERVICES in UAE</a:t>
            </a:r>
            <a:br>
              <a:rPr lang="en-GB" altLang="en-US" b="1" dirty="0"/>
            </a:br>
            <a:endParaRPr lang="en-GB" altLang="en-US" sz="1600" b="1" dirty="0">
              <a:solidFill>
                <a:srgbClr val="FF0000"/>
              </a:solidFill>
            </a:endParaRPr>
          </a:p>
        </p:txBody>
      </p:sp>
      <p:graphicFrame>
        <p:nvGraphicFramePr>
          <p:cNvPr id="16" name="Chart 15">
            <a:extLst>
              <a:ext uri="{FF2B5EF4-FFF2-40B4-BE49-F238E27FC236}">
                <a16:creationId xmlns:a16="http://schemas.microsoft.com/office/drawing/2014/main" id="{52E009CD-D6E3-4645-9AE6-22126CF17084}"/>
              </a:ext>
            </a:extLst>
          </p:cNvPr>
          <p:cNvGraphicFramePr/>
          <p:nvPr>
            <p:extLst>
              <p:ext uri="{D42A27DB-BD31-4B8C-83A1-F6EECF244321}">
                <p14:modId xmlns:p14="http://schemas.microsoft.com/office/powerpoint/2010/main" val="3656746161"/>
              </p:ext>
            </p:extLst>
          </p:nvPr>
        </p:nvGraphicFramePr>
        <p:xfrm>
          <a:off x="201496" y="1412776"/>
          <a:ext cx="4370504" cy="515519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a:extLst>
              <a:ext uri="{FF2B5EF4-FFF2-40B4-BE49-F238E27FC236}">
                <a16:creationId xmlns:a16="http://schemas.microsoft.com/office/drawing/2014/main" id="{AB16DD8A-FD9F-496F-BD74-EEE088C3AAE0}"/>
              </a:ext>
            </a:extLst>
          </p:cNvPr>
          <p:cNvGraphicFramePr/>
          <p:nvPr>
            <p:extLst>
              <p:ext uri="{D42A27DB-BD31-4B8C-83A1-F6EECF244321}">
                <p14:modId xmlns:p14="http://schemas.microsoft.com/office/powerpoint/2010/main" val="3076450035"/>
              </p:ext>
            </p:extLst>
          </p:nvPr>
        </p:nvGraphicFramePr>
        <p:xfrm>
          <a:off x="4725317" y="1412776"/>
          <a:ext cx="4328026" cy="5155192"/>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193B4114-AF53-40F6-9A46-F1D656D1F97C}"/>
              </a:ext>
            </a:extLst>
          </p:cNvPr>
          <p:cNvSpPr txBox="1"/>
          <p:nvPr/>
        </p:nvSpPr>
        <p:spPr>
          <a:xfrm>
            <a:off x="308587" y="6093296"/>
            <a:ext cx="2592288" cy="338554"/>
          </a:xfrm>
          <a:prstGeom prst="rect">
            <a:avLst/>
          </a:prstGeom>
          <a:noFill/>
        </p:spPr>
        <p:txBody>
          <a:bodyPr wrap="square" rtlCol="0">
            <a:spAutoFit/>
          </a:bodyPr>
          <a:lstStyle/>
          <a:p>
            <a:r>
              <a:rPr lang="en-GB" sz="1600" dirty="0">
                <a:latin typeface="Calibri Light" panose="020F0302020204030204" pitchFamily="34" charset="0"/>
              </a:rPr>
              <a:t>Total Export UAE = 779 $Bio</a:t>
            </a:r>
          </a:p>
        </p:txBody>
      </p:sp>
      <p:sp>
        <p:nvSpPr>
          <p:cNvPr id="9" name="TextBox 8">
            <a:extLst>
              <a:ext uri="{FF2B5EF4-FFF2-40B4-BE49-F238E27FC236}">
                <a16:creationId xmlns:a16="http://schemas.microsoft.com/office/drawing/2014/main" id="{552733F9-508E-4DA1-9CDD-A5B7E4535EDB}"/>
              </a:ext>
            </a:extLst>
          </p:cNvPr>
          <p:cNvSpPr txBox="1"/>
          <p:nvPr/>
        </p:nvSpPr>
        <p:spPr>
          <a:xfrm>
            <a:off x="6156176" y="6575866"/>
            <a:ext cx="2897167" cy="276999"/>
          </a:xfrm>
          <a:prstGeom prst="rect">
            <a:avLst/>
          </a:prstGeom>
          <a:solidFill>
            <a:schemeClr val="bg1"/>
          </a:solidFill>
        </p:spPr>
        <p:txBody>
          <a:bodyPr wrap="square" rtlCol="0">
            <a:spAutoFit/>
          </a:bodyPr>
          <a:lstStyle/>
          <a:p>
            <a:r>
              <a:rPr lang="en-GB" sz="1200" dirty="0">
                <a:latin typeface="Calibri Light" panose="020F0302020204030204" pitchFamily="34" charset="0"/>
              </a:rPr>
              <a:t>Source: WTO Global Trade Outlook 2025</a:t>
            </a:r>
          </a:p>
        </p:txBody>
      </p:sp>
      <p:sp>
        <p:nvSpPr>
          <p:cNvPr id="7" name="Speech Bubble: Rectangle 6">
            <a:extLst>
              <a:ext uri="{FF2B5EF4-FFF2-40B4-BE49-F238E27FC236}">
                <a16:creationId xmlns:a16="http://schemas.microsoft.com/office/drawing/2014/main" id="{CAB4969C-DA9C-4904-A677-2E29E5BE7823}"/>
              </a:ext>
            </a:extLst>
          </p:cNvPr>
          <p:cNvSpPr/>
          <p:nvPr/>
        </p:nvSpPr>
        <p:spPr>
          <a:xfrm>
            <a:off x="467544" y="2705965"/>
            <a:ext cx="795231" cy="357080"/>
          </a:xfrm>
          <a:prstGeom prst="wedgeRectCallout">
            <a:avLst>
              <a:gd name="adj1" fmla="val 85528"/>
              <a:gd name="adj2" fmla="val 62174"/>
            </a:avLst>
          </a:prstGeom>
          <a:solidFill>
            <a:schemeClr val="bg1"/>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800" b="1" dirty="0">
                <a:solidFill>
                  <a:srgbClr val="FF0000"/>
                </a:solidFill>
              </a:rPr>
              <a:t>29,1%</a:t>
            </a:r>
          </a:p>
        </p:txBody>
      </p:sp>
      <p:sp>
        <p:nvSpPr>
          <p:cNvPr id="8" name="Speech Bubble: Rectangle 7">
            <a:extLst>
              <a:ext uri="{FF2B5EF4-FFF2-40B4-BE49-F238E27FC236}">
                <a16:creationId xmlns:a16="http://schemas.microsoft.com/office/drawing/2014/main" id="{4C41AA0E-26AF-4901-9497-C5F956E4F03F}"/>
              </a:ext>
            </a:extLst>
          </p:cNvPr>
          <p:cNvSpPr/>
          <p:nvPr/>
        </p:nvSpPr>
        <p:spPr>
          <a:xfrm>
            <a:off x="3598654" y="2705965"/>
            <a:ext cx="863206" cy="341613"/>
          </a:xfrm>
          <a:prstGeom prst="wedgeRectCallout">
            <a:avLst>
              <a:gd name="adj1" fmla="val -59740"/>
              <a:gd name="adj2" fmla="val 144274"/>
            </a:avLst>
          </a:prstGeom>
          <a:solidFill>
            <a:schemeClr val="bg1"/>
          </a:solidFill>
          <a:ln w="25400"/>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800" b="1" dirty="0">
                <a:solidFill>
                  <a:schemeClr val="tx2"/>
                </a:solidFill>
              </a:rPr>
              <a:t>70,9%</a:t>
            </a:r>
          </a:p>
        </p:txBody>
      </p:sp>
      <p:sp>
        <p:nvSpPr>
          <p:cNvPr id="4" name="Speech Bubble: Rectangle 3">
            <a:extLst>
              <a:ext uri="{FF2B5EF4-FFF2-40B4-BE49-F238E27FC236}">
                <a16:creationId xmlns:a16="http://schemas.microsoft.com/office/drawing/2014/main" id="{230007CD-67BD-3A5D-0E0F-466E5D6DA5D4}"/>
              </a:ext>
            </a:extLst>
          </p:cNvPr>
          <p:cNvSpPr/>
          <p:nvPr/>
        </p:nvSpPr>
        <p:spPr>
          <a:xfrm>
            <a:off x="4884274" y="2690498"/>
            <a:ext cx="795231" cy="357080"/>
          </a:xfrm>
          <a:prstGeom prst="wedgeRectCallout">
            <a:avLst>
              <a:gd name="adj1" fmla="val 85528"/>
              <a:gd name="adj2" fmla="val 62174"/>
            </a:avLst>
          </a:prstGeom>
          <a:solidFill>
            <a:schemeClr val="bg1"/>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800" b="1" dirty="0">
                <a:solidFill>
                  <a:srgbClr val="FF0000"/>
                </a:solidFill>
              </a:rPr>
              <a:t>16,4%</a:t>
            </a:r>
          </a:p>
        </p:txBody>
      </p:sp>
      <p:sp>
        <p:nvSpPr>
          <p:cNvPr id="5" name="Speech Bubble: Rectangle 4">
            <a:extLst>
              <a:ext uri="{FF2B5EF4-FFF2-40B4-BE49-F238E27FC236}">
                <a16:creationId xmlns:a16="http://schemas.microsoft.com/office/drawing/2014/main" id="{BF56D57A-E81B-A9AF-F6DE-0EAD0254A2D8}"/>
              </a:ext>
            </a:extLst>
          </p:cNvPr>
          <p:cNvSpPr/>
          <p:nvPr/>
        </p:nvSpPr>
        <p:spPr>
          <a:xfrm>
            <a:off x="8015384" y="2665479"/>
            <a:ext cx="863206" cy="341613"/>
          </a:xfrm>
          <a:prstGeom prst="wedgeRectCallout">
            <a:avLst>
              <a:gd name="adj1" fmla="val -59740"/>
              <a:gd name="adj2" fmla="val 144274"/>
            </a:avLst>
          </a:prstGeom>
          <a:solidFill>
            <a:schemeClr val="bg1"/>
          </a:solidFill>
          <a:ln w="25400"/>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1800" b="1" dirty="0">
                <a:solidFill>
                  <a:schemeClr val="tx2"/>
                </a:solidFill>
              </a:rPr>
              <a:t>70,9%</a:t>
            </a:r>
          </a:p>
        </p:txBody>
      </p:sp>
      <p:sp>
        <p:nvSpPr>
          <p:cNvPr id="6" name="TextBox 5">
            <a:extLst>
              <a:ext uri="{FF2B5EF4-FFF2-40B4-BE49-F238E27FC236}">
                <a16:creationId xmlns:a16="http://schemas.microsoft.com/office/drawing/2014/main" id="{EAA26292-F811-936C-8E62-9C417B05A7A0}"/>
              </a:ext>
            </a:extLst>
          </p:cNvPr>
          <p:cNvSpPr txBox="1"/>
          <p:nvPr/>
        </p:nvSpPr>
        <p:spPr>
          <a:xfrm>
            <a:off x="4860531" y="6165304"/>
            <a:ext cx="2592288" cy="338554"/>
          </a:xfrm>
          <a:prstGeom prst="rect">
            <a:avLst/>
          </a:prstGeom>
          <a:noFill/>
        </p:spPr>
        <p:txBody>
          <a:bodyPr wrap="square" rtlCol="0">
            <a:spAutoFit/>
          </a:bodyPr>
          <a:lstStyle/>
          <a:p>
            <a:r>
              <a:rPr lang="en-GB" sz="1600" dirty="0">
                <a:latin typeface="Calibri Light" panose="020F0302020204030204" pitchFamily="34" charset="0"/>
              </a:rPr>
              <a:t>Total Export UAE = 645 $Bio</a:t>
            </a:r>
          </a:p>
        </p:txBody>
      </p:sp>
    </p:spTree>
    <p:extLst>
      <p:ext uri="{BB962C8B-B14F-4D97-AF65-F5344CB8AC3E}">
        <p14:creationId xmlns:p14="http://schemas.microsoft.com/office/powerpoint/2010/main" val="2021480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57972"/>
            <a:ext cx="7772400" cy="720080"/>
          </a:xfrm>
        </p:spPr>
        <p:txBody>
          <a:bodyPr/>
          <a:lstStyle/>
          <a:p>
            <a:r>
              <a:rPr lang="en-GB" sz="2400" b="1" u="sng" dirty="0"/>
              <a:t>EU-UAE Trade</a:t>
            </a:r>
            <a:br>
              <a:rPr lang="en-GB" sz="3200" b="1" u="sng" dirty="0"/>
            </a:br>
            <a:r>
              <a:rPr lang="en-GB" sz="2000" dirty="0"/>
              <a:t>(Imports and exports of goods &amp; services)</a:t>
            </a:r>
            <a:endParaRPr lang="en-GB" sz="2000" b="1" u="sng" dirty="0"/>
          </a:p>
        </p:txBody>
      </p:sp>
      <p:graphicFrame>
        <p:nvGraphicFramePr>
          <p:cNvPr id="9" name="Chart 8"/>
          <p:cNvGraphicFramePr/>
          <p:nvPr>
            <p:extLst>
              <p:ext uri="{D42A27DB-BD31-4B8C-83A1-F6EECF244321}">
                <p14:modId xmlns:p14="http://schemas.microsoft.com/office/powerpoint/2010/main" val="1030859741"/>
              </p:ext>
            </p:extLst>
          </p:nvPr>
        </p:nvGraphicFramePr>
        <p:xfrm>
          <a:off x="155848" y="1478052"/>
          <a:ext cx="4200128" cy="50955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p:cNvGraphicFramePr/>
          <p:nvPr>
            <p:extLst>
              <p:ext uri="{D42A27DB-BD31-4B8C-83A1-F6EECF244321}">
                <p14:modId xmlns:p14="http://schemas.microsoft.com/office/powerpoint/2010/main" val="2733390379"/>
              </p:ext>
            </p:extLst>
          </p:nvPr>
        </p:nvGraphicFramePr>
        <p:xfrm>
          <a:off x="4434784" y="1628800"/>
          <a:ext cx="4583832" cy="4944816"/>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a:extLst>
              <a:ext uri="{FF2B5EF4-FFF2-40B4-BE49-F238E27FC236}">
                <a16:creationId xmlns:a16="http://schemas.microsoft.com/office/drawing/2014/main" id="{6E1708FC-6D1B-8320-4B86-4938074E6AD4}"/>
              </a:ext>
            </a:extLst>
          </p:cNvPr>
          <p:cNvSpPr txBox="1"/>
          <p:nvPr/>
        </p:nvSpPr>
        <p:spPr>
          <a:xfrm>
            <a:off x="5243950" y="6604084"/>
            <a:ext cx="3779911" cy="276999"/>
          </a:xfrm>
          <a:prstGeom prst="rect">
            <a:avLst/>
          </a:prstGeom>
          <a:solidFill>
            <a:schemeClr val="bg1"/>
          </a:solidFill>
          <a:ln>
            <a:solidFill>
              <a:schemeClr val="accent1">
                <a:shade val="50000"/>
              </a:schemeClr>
            </a:solidFill>
          </a:ln>
        </p:spPr>
        <p:txBody>
          <a:bodyPr wrap="square" rtlCol="0">
            <a:spAutoFit/>
          </a:bodyPr>
          <a:lstStyle/>
          <a:p>
            <a:r>
              <a:rPr lang="en-GB" sz="1200" i="1" dirty="0">
                <a:latin typeface="+mn-lt"/>
              </a:rPr>
              <a:t>Source: Eurostat – </a:t>
            </a:r>
            <a:r>
              <a:rPr lang="en-GB" sz="1200" dirty="0" err="1">
                <a:latin typeface="+mn-lt"/>
              </a:rPr>
              <a:t>ext_lt_maineu</a:t>
            </a:r>
            <a:r>
              <a:rPr lang="en-GB" sz="1200" dirty="0">
                <a:latin typeface="+mn-lt"/>
              </a:rPr>
              <a:t> + </a:t>
            </a:r>
            <a:r>
              <a:rPr lang="en-GB" sz="1200" i="1" dirty="0">
                <a:latin typeface="+mn-lt"/>
              </a:rPr>
              <a:t> [bop_fdi6_pos]. </a:t>
            </a:r>
            <a:endParaRPr lang="en-GB" sz="1200" b="1" i="1" dirty="0">
              <a:solidFill>
                <a:srgbClr val="FF0000"/>
              </a:solidFill>
              <a:latin typeface="+mn-lt"/>
            </a:endParaRPr>
          </a:p>
        </p:txBody>
      </p:sp>
    </p:spTree>
    <p:extLst>
      <p:ext uri="{BB962C8B-B14F-4D97-AF65-F5344CB8AC3E}">
        <p14:creationId xmlns:p14="http://schemas.microsoft.com/office/powerpoint/2010/main" val="814233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74A71090-71EE-47CA-BC5B-5F7283E5B610}"/>
              </a:ext>
            </a:extLst>
          </p:cNvPr>
          <p:cNvGraphicFramePr/>
          <p:nvPr>
            <p:extLst>
              <p:ext uri="{D42A27DB-BD31-4B8C-83A1-F6EECF244321}">
                <p14:modId xmlns:p14="http://schemas.microsoft.com/office/powerpoint/2010/main" val="325474004"/>
              </p:ext>
            </p:extLst>
          </p:nvPr>
        </p:nvGraphicFramePr>
        <p:xfrm>
          <a:off x="108427" y="1988839"/>
          <a:ext cx="2864001" cy="4621283"/>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1">
            <a:extLst>
              <a:ext uri="{FF2B5EF4-FFF2-40B4-BE49-F238E27FC236}">
                <a16:creationId xmlns:a16="http://schemas.microsoft.com/office/drawing/2014/main" id="{5F96A3A9-23CA-4443-B246-88802A418CB1}"/>
              </a:ext>
            </a:extLst>
          </p:cNvPr>
          <p:cNvSpPr txBox="1"/>
          <p:nvPr/>
        </p:nvSpPr>
        <p:spPr>
          <a:xfrm>
            <a:off x="277628" y="2904580"/>
            <a:ext cx="936104"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2000" b="1" dirty="0">
                <a:solidFill>
                  <a:srgbClr val="FF0000"/>
                </a:solidFill>
                <a:latin typeface="+mj-lt"/>
              </a:rPr>
              <a:t>36.4%</a:t>
            </a:r>
          </a:p>
        </p:txBody>
      </p:sp>
      <p:sp>
        <p:nvSpPr>
          <p:cNvPr id="6" name="TextBox 1">
            <a:extLst>
              <a:ext uri="{FF2B5EF4-FFF2-40B4-BE49-F238E27FC236}">
                <a16:creationId xmlns:a16="http://schemas.microsoft.com/office/drawing/2014/main" id="{07644815-A35E-4555-8A9F-B486A72664C0}"/>
              </a:ext>
            </a:extLst>
          </p:cNvPr>
          <p:cNvSpPr txBox="1"/>
          <p:nvPr/>
        </p:nvSpPr>
        <p:spPr>
          <a:xfrm>
            <a:off x="2105929" y="2904580"/>
            <a:ext cx="936104"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2000" b="1" dirty="0">
                <a:solidFill>
                  <a:schemeClr val="accent1">
                    <a:lumMod val="75000"/>
                  </a:schemeClr>
                </a:solidFill>
                <a:latin typeface="+mj-lt"/>
              </a:rPr>
              <a:t>63.6%</a:t>
            </a:r>
          </a:p>
        </p:txBody>
      </p:sp>
      <p:graphicFrame>
        <p:nvGraphicFramePr>
          <p:cNvPr id="7" name="Chart 6">
            <a:extLst>
              <a:ext uri="{FF2B5EF4-FFF2-40B4-BE49-F238E27FC236}">
                <a16:creationId xmlns:a16="http://schemas.microsoft.com/office/drawing/2014/main" id="{ACB471C7-5914-4CB5-9102-4CA98A8542F2}"/>
              </a:ext>
            </a:extLst>
          </p:cNvPr>
          <p:cNvGraphicFramePr/>
          <p:nvPr>
            <p:extLst>
              <p:ext uri="{D42A27DB-BD31-4B8C-83A1-F6EECF244321}">
                <p14:modId xmlns:p14="http://schemas.microsoft.com/office/powerpoint/2010/main" val="3780724474"/>
              </p:ext>
            </p:extLst>
          </p:nvPr>
        </p:nvGraphicFramePr>
        <p:xfrm>
          <a:off x="3042033" y="1988837"/>
          <a:ext cx="2951405" cy="4621283"/>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1">
            <a:extLst>
              <a:ext uri="{FF2B5EF4-FFF2-40B4-BE49-F238E27FC236}">
                <a16:creationId xmlns:a16="http://schemas.microsoft.com/office/drawing/2014/main" id="{79409298-CA76-4F62-9BF1-18A5D18DC064}"/>
              </a:ext>
            </a:extLst>
          </p:cNvPr>
          <p:cNvSpPr txBox="1"/>
          <p:nvPr/>
        </p:nvSpPr>
        <p:spPr>
          <a:xfrm>
            <a:off x="3326165" y="2904580"/>
            <a:ext cx="936104"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2000" b="1" dirty="0">
                <a:solidFill>
                  <a:srgbClr val="FF0000"/>
                </a:solidFill>
                <a:latin typeface="+mj-lt"/>
              </a:rPr>
              <a:t>62.8%</a:t>
            </a:r>
          </a:p>
        </p:txBody>
      </p:sp>
      <p:sp>
        <p:nvSpPr>
          <p:cNvPr id="9" name="TextBox 1">
            <a:extLst>
              <a:ext uri="{FF2B5EF4-FFF2-40B4-BE49-F238E27FC236}">
                <a16:creationId xmlns:a16="http://schemas.microsoft.com/office/drawing/2014/main" id="{9D361BBD-C39A-4EBD-AF96-C6140BF9CA2F}"/>
              </a:ext>
            </a:extLst>
          </p:cNvPr>
          <p:cNvSpPr txBox="1"/>
          <p:nvPr/>
        </p:nvSpPr>
        <p:spPr>
          <a:xfrm>
            <a:off x="5148802" y="2904580"/>
            <a:ext cx="936104"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2000" b="1" dirty="0">
                <a:solidFill>
                  <a:schemeClr val="accent1">
                    <a:lumMod val="75000"/>
                  </a:schemeClr>
                </a:solidFill>
                <a:latin typeface="+mj-lt"/>
              </a:rPr>
              <a:t>37.2%</a:t>
            </a:r>
          </a:p>
        </p:txBody>
      </p:sp>
      <p:sp>
        <p:nvSpPr>
          <p:cNvPr id="3" name="TextBox 2">
            <a:extLst>
              <a:ext uri="{FF2B5EF4-FFF2-40B4-BE49-F238E27FC236}">
                <a16:creationId xmlns:a16="http://schemas.microsoft.com/office/drawing/2014/main" id="{C62DA738-E01F-4B1D-8333-DDAB6623DEA7}"/>
              </a:ext>
            </a:extLst>
          </p:cNvPr>
          <p:cNvSpPr txBox="1"/>
          <p:nvPr/>
        </p:nvSpPr>
        <p:spPr>
          <a:xfrm>
            <a:off x="533300" y="5747730"/>
            <a:ext cx="2304256" cy="307777"/>
          </a:xfrm>
          <a:prstGeom prst="rect">
            <a:avLst/>
          </a:prstGeom>
          <a:noFill/>
          <a:ln w="15875">
            <a:solidFill>
              <a:schemeClr val="accent1"/>
            </a:solidFill>
          </a:ln>
        </p:spPr>
        <p:txBody>
          <a:bodyPr wrap="square" rtlCol="0">
            <a:spAutoFit/>
          </a:bodyPr>
          <a:lstStyle/>
          <a:p>
            <a:r>
              <a:rPr lang="en-GB" sz="1400" dirty="0">
                <a:latin typeface="Calibri Light" panose="020F0302020204030204" pitchFamily="34" charset="0"/>
              </a:rPr>
              <a:t>Total EU exports: 70,2 Bio€ </a:t>
            </a:r>
          </a:p>
        </p:txBody>
      </p:sp>
      <p:sp>
        <p:nvSpPr>
          <p:cNvPr id="10" name="TextBox 9">
            <a:extLst>
              <a:ext uri="{FF2B5EF4-FFF2-40B4-BE49-F238E27FC236}">
                <a16:creationId xmlns:a16="http://schemas.microsoft.com/office/drawing/2014/main" id="{556F940E-20F5-43ED-A578-C54D760CFA16}"/>
              </a:ext>
            </a:extLst>
          </p:cNvPr>
          <p:cNvSpPr txBox="1"/>
          <p:nvPr/>
        </p:nvSpPr>
        <p:spPr>
          <a:xfrm>
            <a:off x="3635896" y="6247456"/>
            <a:ext cx="2263160" cy="307777"/>
          </a:xfrm>
          <a:prstGeom prst="rect">
            <a:avLst/>
          </a:prstGeom>
          <a:noFill/>
          <a:ln w="15875">
            <a:solidFill>
              <a:schemeClr val="accent1"/>
            </a:solidFill>
          </a:ln>
        </p:spPr>
        <p:txBody>
          <a:bodyPr wrap="square" rtlCol="0">
            <a:spAutoFit/>
          </a:bodyPr>
          <a:lstStyle/>
          <a:p>
            <a:r>
              <a:rPr lang="en-GB" sz="1400" dirty="0">
                <a:latin typeface="Calibri Light" panose="020F0302020204030204" pitchFamily="34" charset="0"/>
              </a:rPr>
              <a:t>Total UAE exports: 30,4 Bio€ </a:t>
            </a:r>
          </a:p>
        </p:txBody>
      </p:sp>
      <p:sp>
        <p:nvSpPr>
          <p:cNvPr id="11" name="TextBox 10">
            <a:extLst>
              <a:ext uri="{FF2B5EF4-FFF2-40B4-BE49-F238E27FC236}">
                <a16:creationId xmlns:a16="http://schemas.microsoft.com/office/drawing/2014/main" id="{16BC5F53-F808-4784-A44E-229F1B687745}"/>
              </a:ext>
            </a:extLst>
          </p:cNvPr>
          <p:cNvSpPr txBox="1"/>
          <p:nvPr/>
        </p:nvSpPr>
        <p:spPr>
          <a:xfrm>
            <a:off x="110803" y="6318872"/>
            <a:ext cx="2317574" cy="276999"/>
          </a:xfrm>
          <a:prstGeom prst="rect">
            <a:avLst/>
          </a:prstGeom>
          <a:solidFill>
            <a:schemeClr val="bg1"/>
          </a:solidFill>
          <a:ln w="15875">
            <a:noFill/>
          </a:ln>
        </p:spPr>
        <p:txBody>
          <a:bodyPr wrap="square" rtlCol="0">
            <a:spAutoFit/>
          </a:bodyPr>
          <a:lstStyle/>
          <a:p>
            <a:r>
              <a:rPr lang="en-GB" sz="1200" i="1" dirty="0">
                <a:latin typeface="+mn-lt"/>
              </a:rPr>
              <a:t>Source: Eurostat –[bop_fdi6_pos].</a:t>
            </a:r>
            <a:endParaRPr lang="en-GB" sz="1200" b="1" i="1" dirty="0">
              <a:solidFill>
                <a:srgbClr val="FF0000"/>
              </a:solidFill>
              <a:latin typeface="+mn-lt"/>
            </a:endParaRPr>
          </a:p>
        </p:txBody>
      </p:sp>
      <p:graphicFrame>
        <p:nvGraphicFramePr>
          <p:cNvPr id="23" name="Chart 22">
            <a:extLst>
              <a:ext uri="{FF2B5EF4-FFF2-40B4-BE49-F238E27FC236}">
                <a16:creationId xmlns:a16="http://schemas.microsoft.com/office/drawing/2014/main" id="{509DCA16-A578-4946-BC99-EF3193A4E645}"/>
              </a:ext>
            </a:extLst>
          </p:cNvPr>
          <p:cNvGraphicFramePr/>
          <p:nvPr>
            <p:extLst>
              <p:ext uri="{D42A27DB-BD31-4B8C-83A1-F6EECF244321}">
                <p14:modId xmlns:p14="http://schemas.microsoft.com/office/powerpoint/2010/main" val="962603349"/>
              </p:ext>
            </p:extLst>
          </p:nvPr>
        </p:nvGraphicFramePr>
        <p:xfrm>
          <a:off x="6042847" y="1988837"/>
          <a:ext cx="2960069" cy="4621284"/>
        </p:xfrm>
        <a:graphic>
          <a:graphicData uri="http://schemas.openxmlformats.org/drawingml/2006/chart">
            <c:chart xmlns:c="http://schemas.openxmlformats.org/drawingml/2006/chart" xmlns:r="http://schemas.openxmlformats.org/officeDocument/2006/relationships" r:id="rId5"/>
          </a:graphicData>
        </a:graphic>
      </p:graphicFrame>
      <p:sp>
        <p:nvSpPr>
          <p:cNvPr id="24" name="TextBox 23">
            <a:extLst>
              <a:ext uri="{FF2B5EF4-FFF2-40B4-BE49-F238E27FC236}">
                <a16:creationId xmlns:a16="http://schemas.microsoft.com/office/drawing/2014/main" id="{32ACE672-36B9-4724-A2F8-AB9E08271105}"/>
              </a:ext>
            </a:extLst>
          </p:cNvPr>
          <p:cNvSpPr txBox="1"/>
          <p:nvPr/>
        </p:nvSpPr>
        <p:spPr>
          <a:xfrm>
            <a:off x="251520" y="956381"/>
            <a:ext cx="8424936" cy="400110"/>
          </a:xfrm>
          <a:prstGeom prst="rect">
            <a:avLst/>
          </a:prstGeom>
          <a:noFill/>
        </p:spPr>
        <p:txBody>
          <a:bodyPr wrap="square" rtlCol="0">
            <a:spAutoFit/>
          </a:bodyPr>
          <a:lstStyle/>
          <a:p>
            <a:r>
              <a:rPr lang="en-GB" sz="2000" b="1" cap="all" dirty="0">
                <a:latin typeface="Calibri Light" panose="020F0302020204030204" pitchFamily="34" charset="0"/>
              </a:rPr>
              <a:t>Importance of trade in services in the EU-UAE trade relationship</a:t>
            </a:r>
          </a:p>
        </p:txBody>
      </p:sp>
      <p:sp>
        <p:nvSpPr>
          <p:cNvPr id="25" name="TextBox 1">
            <a:extLst>
              <a:ext uri="{FF2B5EF4-FFF2-40B4-BE49-F238E27FC236}">
                <a16:creationId xmlns:a16="http://schemas.microsoft.com/office/drawing/2014/main" id="{5AA64602-BF6F-4A82-84BC-3F4317F4DB41}"/>
              </a:ext>
            </a:extLst>
          </p:cNvPr>
          <p:cNvSpPr txBox="1"/>
          <p:nvPr/>
        </p:nvSpPr>
        <p:spPr>
          <a:xfrm>
            <a:off x="6188183" y="2904580"/>
            <a:ext cx="936104"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2000" b="1" dirty="0">
                <a:solidFill>
                  <a:srgbClr val="FF0000"/>
                </a:solidFill>
                <a:latin typeface="+mj-lt"/>
              </a:rPr>
              <a:t>44.4%</a:t>
            </a:r>
          </a:p>
        </p:txBody>
      </p:sp>
      <p:sp>
        <p:nvSpPr>
          <p:cNvPr id="26" name="TextBox 1">
            <a:extLst>
              <a:ext uri="{FF2B5EF4-FFF2-40B4-BE49-F238E27FC236}">
                <a16:creationId xmlns:a16="http://schemas.microsoft.com/office/drawing/2014/main" id="{7CC0EE5B-04E4-4C6C-BC53-831E5FB5018F}"/>
              </a:ext>
            </a:extLst>
          </p:cNvPr>
          <p:cNvSpPr txBox="1"/>
          <p:nvPr/>
        </p:nvSpPr>
        <p:spPr>
          <a:xfrm>
            <a:off x="8186120" y="2904580"/>
            <a:ext cx="936104" cy="400110"/>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GB" sz="2000" b="1" dirty="0">
                <a:solidFill>
                  <a:schemeClr val="accent1">
                    <a:lumMod val="75000"/>
                  </a:schemeClr>
                </a:solidFill>
                <a:latin typeface="+mj-lt"/>
              </a:rPr>
              <a:t>55,6%</a:t>
            </a:r>
          </a:p>
        </p:txBody>
      </p:sp>
      <p:sp>
        <p:nvSpPr>
          <p:cNvPr id="27" name="TextBox 26">
            <a:extLst>
              <a:ext uri="{FF2B5EF4-FFF2-40B4-BE49-F238E27FC236}">
                <a16:creationId xmlns:a16="http://schemas.microsoft.com/office/drawing/2014/main" id="{8A6B89D1-61A7-432E-A7A1-75541C5A7C46}"/>
              </a:ext>
            </a:extLst>
          </p:cNvPr>
          <p:cNvSpPr txBox="1"/>
          <p:nvPr/>
        </p:nvSpPr>
        <p:spPr>
          <a:xfrm>
            <a:off x="6876256" y="6247454"/>
            <a:ext cx="2068355" cy="307777"/>
          </a:xfrm>
          <a:prstGeom prst="rect">
            <a:avLst/>
          </a:prstGeom>
          <a:noFill/>
          <a:ln w="15875">
            <a:solidFill>
              <a:schemeClr val="accent1"/>
            </a:solidFill>
          </a:ln>
        </p:spPr>
        <p:txBody>
          <a:bodyPr wrap="square" rtlCol="0">
            <a:spAutoFit/>
          </a:bodyPr>
          <a:lstStyle/>
          <a:p>
            <a:r>
              <a:rPr lang="en-GB" sz="1400" dirty="0">
                <a:latin typeface="Calibri Light" panose="020F0302020204030204" pitchFamily="34" charset="0"/>
              </a:rPr>
              <a:t>Total exports: 100.6 Bio€ </a:t>
            </a:r>
          </a:p>
        </p:txBody>
      </p:sp>
      <p:sp>
        <p:nvSpPr>
          <p:cNvPr id="28" name="TextBox 27">
            <a:extLst>
              <a:ext uri="{FF2B5EF4-FFF2-40B4-BE49-F238E27FC236}">
                <a16:creationId xmlns:a16="http://schemas.microsoft.com/office/drawing/2014/main" id="{38C09668-C05B-4070-9CDE-E7034BB141F1}"/>
              </a:ext>
            </a:extLst>
          </p:cNvPr>
          <p:cNvSpPr txBox="1"/>
          <p:nvPr/>
        </p:nvSpPr>
        <p:spPr>
          <a:xfrm>
            <a:off x="1259632" y="1340768"/>
            <a:ext cx="6408712" cy="646331"/>
          </a:xfrm>
          <a:prstGeom prst="rect">
            <a:avLst/>
          </a:prstGeom>
          <a:noFill/>
          <a:ln w="25400">
            <a:solidFill>
              <a:schemeClr val="accent1"/>
            </a:solidFill>
          </a:ln>
        </p:spPr>
        <p:txBody>
          <a:bodyPr wrap="square" rtlCol="0">
            <a:spAutoFit/>
          </a:bodyPr>
          <a:lstStyle/>
          <a:p>
            <a:pPr algn="ctr"/>
            <a:r>
              <a:rPr lang="en-GB" b="1" dirty="0">
                <a:solidFill>
                  <a:srgbClr val="FF0000"/>
                </a:solidFill>
                <a:latin typeface="Calibri Light" panose="020F0302020204030204" pitchFamily="34" charset="0"/>
              </a:rPr>
              <a:t>Services represents 44.4 % of the total trade between EU &amp; UAE</a:t>
            </a:r>
          </a:p>
          <a:p>
            <a:pPr algn="ctr"/>
            <a:r>
              <a:rPr lang="en-GB" b="1" dirty="0">
                <a:solidFill>
                  <a:srgbClr val="FF0000"/>
                </a:solidFill>
                <a:latin typeface="Calibri Light" panose="020F0302020204030204" pitchFamily="34" charset="0"/>
              </a:rPr>
              <a:t>(62.8% of UAE exports to EU = Services)</a:t>
            </a:r>
          </a:p>
        </p:txBody>
      </p:sp>
      <p:sp>
        <p:nvSpPr>
          <p:cNvPr id="2" name="TextBox 1">
            <a:extLst>
              <a:ext uri="{FF2B5EF4-FFF2-40B4-BE49-F238E27FC236}">
                <a16:creationId xmlns:a16="http://schemas.microsoft.com/office/drawing/2014/main" id="{95313524-D646-9996-A543-F4E5C11363F1}"/>
              </a:ext>
            </a:extLst>
          </p:cNvPr>
          <p:cNvSpPr txBox="1"/>
          <p:nvPr/>
        </p:nvSpPr>
        <p:spPr>
          <a:xfrm>
            <a:off x="3220637" y="5640009"/>
            <a:ext cx="2667444" cy="523220"/>
          </a:xfrm>
          <a:prstGeom prst="rect">
            <a:avLst/>
          </a:prstGeom>
          <a:noFill/>
          <a:ln>
            <a:solidFill>
              <a:srgbClr val="FF0000"/>
            </a:solidFill>
          </a:ln>
        </p:spPr>
        <p:txBody>
          <a:bodyPr wrap="square" rtlCol="0">
            <a:spAutoFit/>
          </a:bodyPr>
          <a:lstStyle/>
          <a:p>
            <a:r>
              <a:rPr lang="fr-BE" sz="1400" b="1" dirty="0">
                <a:solidFill>
                  <a:srgbClr val="FF0000"/>
                </a:solidFill>
                <a:latin typeface="+mj-lt"/>
              </a:rPr>
              <a:t>The Exports to EU </a:t>
            </a:r>
            <a:r>
              <a:rPr lang="fr-BE" sz="1400" b="1" dirty="0" err="1">
                <a:solidFill>
                  <a:srgbClr val="FF0000"/>
                </a:solidFill>
                <a:latin typeface="+mj-lt"/>
              </a:rPr>
              <a:t>is</a:t>
            </a:r>
            <a:r>
              <a:rPr lang="fr-BE" sz="1400" b="1" dirty="0">
                <a:solidFill>
                  <a:srgbClr val="FF0000"/>
                </a:solidFill>
                <a:latin typeface="+mj-lt"/>
              </a:rPr>
              <a:t> </a:t>
            </a:r>
            <a:r>
              <a:rPr lang="fr-BE" sz="1400" b="1" dirty="0" err="1">
                <a:solidFill>
                  <a:srgbClr val="FF0000"/>
                </a:solidFill>
                <a:latin typeface="+mj-lt"/>
              </a:rPr>
              <a:t>much</a:t>
            </a:r>
            <a:r>
              <a:rPr lang="fr-BE" sz="1400" b="1" dirty="0">
                <a:solidFill>
                  <a:srgbClr val="FF0000"/>
                </a:solidFill>
                <a:latin typeface="+mj-lt"/>
              </a:rPr>
              <a:t> </a:t>
            </a:r>
            <a:r>
              <a:rPr lang="fr-BE" sz="1400" b="1" dirty="0" err="1">
                <a:solidFill>
                  <a:srgbClr val="FF0000"/>
                </a:solidFill>
                <a:latin typeface="+mj-lt"/>
              </a:rPr>
              <a:t>higher</a:t>
            </a:r>
            <a:r>
              <a:rPr lang="fr-BE" sz="1400" b="1" dirty="0">
                <a:solidFill>
                  <a:srgbClr val="FF0000"/>
                </a:solidFill>
                <a:latin typeface="+mj-lt"/>
              </a:rPr>
              <a:t> (62%) </a:t>
            </a:r>
            <a:r>
              <a:rPr lang="fr-BE" sz="1400" b="1" dirty="0" err="1">
                <a:solidFill>
                  <a:srgbClr val="FF0000"/>
                </a:solidFill>
                <a:latin typeface="+mj-lt"/>
              </a:rPr>
              <a:t>than</a:t>
            </a:r>
            <a:r>
              <a:rPr lang="fr-BE" sz="1400" b="1" dirty="0">
                <a:solidFill>
                  <a:srgbClr val="FF0000"/>
                </a:solidFill>
                <a:latin typeface="+mj-lt"/>
              </a:rPr>
              <a:t> to the </a:t>
            </a:r>
            <a:r>
              <a:rPr lang="fr-BE" sz="1400" b="1" dirty="0" err="1">
                <a:solidFill>
                  <a:srgbClr val="FF0000"/>
                </a:solidFill>
                <a:latin typeface="+mj-lt"/>
              </a:rPr>
              <a:t>RoW</a:t>
            </a:r>
            <a:r>
              <a:rPr lang="fr-BE" sz="1400" b="1" dirty="0">
                <a:solidFill>
                  <a:srgbClr val="FF0000"/>
                </a:solidFill>
                <a:latin typeface="+mj-lt"/>
              </a:rPr>
              <a:t> (29%).</a:t>
            </a:r>
            <a:endParaRPr lang="en-BE" sz="1400" b="1" dirty="0">
              <a:solidFill>
                <a:srgbClr val="FF0000"/>
              </a:solidFill>
              <a:latin typeface="+mj-lt"/>
            </a:endParaRPr>
          </a:p>
        </p:txBody>
      </p:sp>
    </p:spTree>
    <p:extLst>
      <p:ext uri="{BB962C8B-B14F-4D97-AF65-F5344CB8AC3E}">
        <p14:creationId xmlns:p14="http://schemas.microsoft.com/office/powerpoint/2010/main" val="2051933531"/>
      </p:ext>
    </p:extLst>
  </p:cSld>
  <p:clrMapOvr>
    <a:masterClrMapping/>
  </p:clrMapOvr>
</p:sld>
</file>

<file path=ppt/theme/theme1.xml><?xml version="1.0" encoding="utf-8"?>
<a:theme xmlns:a="http://schemas.openxmlformats.org/drawingml/2006/main" name="ESF Strategy for 2020 - Oct 2013 - 60th PC Meet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1400" b="1" dirty="0" smtClean="0">
            <a:solidFill>
              <a:srgbClr val="FF0000"/>
            </a:solidFill>
            <a:latin typeface="+mj-lt"/>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ESF Strategy for 2020 - Oct 2013 - 60th PC Meeting</Template>
  <TotalTime>9042</TotalTime>
  <Words>1520</Words>
  <Application>Microsoft Office PowerPoint</Application>
  <PresentationFormat>On-screen Show (4:3)</PresentationFormat>
  <Paragraphs>372</Paragraphs>
  <Slides>18</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Wingdings</vt:lpstr>
      <vt:lpstr>ESF Strategy for 2020 - Oct 2013 - 60th PC Meeting</vt:lpstr>
      <vt:lpstr>PowerPoint Presentation</vt:lpstr>
      <vt:lpstr>PowerPoint Presentation</vt:lpstr>
      <vt:lpstr>PowerPoint Presentation</vt:lpstr>
      <vt:lpstr>PowerPoint Presentation</vt:lpstr>
      <vt:lpstr>Top 25 EU Trading partners in Services -  (Extra-EU27) – 2023  - €Bio</vt:lpstr>
      <vt:lpstr>PowerPoint Presentation</vt:lpstr>
      <vt:lpstr>PowerPoint Presentation</vt:lpstr>
      <vt:lpstr>EU-UAE Trade (Imports and exports of goods &amp; services)</vt:lpstr>
      <vt:lpstr>PowerPoint Presentation</vt:lpstr>
      <vt:lpstr>PowerPoint Presentation</vt:lpstr>
      <vt:lpstr>PowerPoint Presentation</vt:lpstr>
      <vt:lpstr>Top 20 EU Investment partners - € Bio  OUTWARD FDI Stocks (Extra-EU27) – 2023 </vt:lpstr>
      <vt:lpstr>Top 20 EU Investment partners - €Bio INWARD FDI Stocks (Extra-EU27) – 2023 -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Kerneis Pascal  - ESF</dc:creator>
  <cp:lastModifiedBy>Kerneis Pascal  - ESF</cp:lastModifiedBy>
  <cp:revision>261</cp:revision>
  <cp:lastPrinted>2025-06-06T09:33:45Z</cp:lastPrinted>
  <dcterms:created xsi:type="dcterms:W3CDTF">2014-06-16T08:31:04Z</dcterms:created>
  <dcterms:modified xsi:type="dcterms:W3CDTF">2026-09-07T08:39:21Z</dcterms:modified>
</cp:coreProperties>
</file>